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1"/>
  </p:sldMasterIdLst>
  <p:notesMasterIdLst>
    <p:notesMasterId r:id="rId171"/>
  </p:notesMasterIdLst>
  <p:handoutMasterIdLst>
    <p:handoutMasterId r:id="rId172"/>
  </p:handoutMasterIdLst>
  <p:sldIdLst>
    <p:sldId id="445" r:id="rId2"/>
    <p:sldId id="557" r:id="rId3"/>
    <p:sldId id="583" r:id="rId4"/>
    <p:sldId id="584" r:id="rId5"/>
    <p:sldId id="585" r:id="rId6"/>
    <p:sldId id="586" r:id="rId7"/>
    <p:sldId id="587" r:id="rId8"/>
    <p:sldId id="588" r:id="rId9"/>
    <p:sldId id="589" r:id="rId10"/>
    <p:sldId id="590" r:id="rId11"/>
    <p:sldId id="591" r:id="rId12"/>
    <p:sldId id="594" r:id="rId13"/>
    <p:sldId id="595" r:id="rId14"/>
    <p:sldId id="596" r:id="rId15"/>
    <p:sldId id="597" r:id="rId16"/>
    <p:sldId id="598" r:id="rId17"/>
    <p:sldId id="599" r:id="rId18"/>
    <p:sldId id="600" r:id="rId19"/>
    <p:sldId id="601" r:id="rId20"/>
    <p:sldId id="602" r:id="rId21"/>
    <p:sldId id="604" r:id="rId22"/>
    <p:sldId id="605" r:id="rId23"/>
    <p:sldId id="606" r:id="rId24"/>
    <p:sldId id="607" r:id="rId25"/>
    <p:sldId id="608" r:id="rId26"/>
    <p:sldId id="609" r:id="rId27"/>
    <p:sldId id="610" r:id="rId28"/>
    <p:sldId id="611" r:id="rId29"/>
    <p:sldId id="612" r:id="rId30"/>
    <p:sldId id="613" r:id="rId31"/>
    <p:sldId id="614" r:id="rId32"/>
    <p:sldId id="615" r:id="rId33"/>
    <p:sldId id="616" r:id="rId34"/>
    <p:sldId id="617" r:id="rId35"/>
    <p:sldId id="618" r:id="rId36"/>
    <p:sldId id="619" r:id="rId37"/>
    <p:sldId id="620" r:id="rId38"/>
    <p:sldId id="621" r:id="rId39"/>
    <p:sldId id="622" r:id="rId40"/>
    <p:sldId id="623" r:id="rId41"/>
    <p:sldId id="624" r:id="rId42"/>
    <p:sldId id="625" r:id="rId43"/>
    <p:sldId id="626" r:id="rId44"/>
    <p:sldId id="628" r:id="rId45"/>
    <p:sldId id="629" r:id="rId46"/>
    <p:sldId id="630" r:id="rId47"/>
    <p:sldId id="631" r:id="rId48"/>
    <p:sldId id="632" r:id="rId49"/>
    <p:sldId id="633" r:id="rId50"/>
    <p:sldId id="634" r:id="rId51"/>
    <p:sldId id="635" r:id="rId52"/>
    <p:sldId id="636" r:id="rId53"/>
    <p:sldId id="638" r:id="rId54"/>
    <p:sldId id="639" r:id="rId55"/>
    <p:sldId id="640" r:id="rId56"/>
    <p:sldId id="641" r:id="rId57"/>
    <p:sldId id="642" r:id="rId58"/>
    <p:sldId id="643" r:id="rId59"/>
    <p:sldId id="644" r:id="rId60"/>
    <p:sldId id="645" r:id="rId61"/>
    <p:sldId id="646" r:id="rId62"/>
    <p:sldId id="647" r:id="rId63"/>
    <p:sldId id="648" r:id="rId64"/>
    <p:sldId id="651" r:id="rId65"/>
    <p:sldId id="652" r:id="rId66"/>
    <p:sldId id="654" r:id="rId67"/>
    <p:sldId id="655" r:id="rId68"/>
    <p:sldId id="656" r:id="rId69"/>
    <p:sldId id="657" r:id="rId70"/>
    <p:sldId id="658" r:id="rId71"/>
    <p:sldId id="659" r:id="rId72"/>
    <p:sldId id="660" r:id="rId73"/>
    <p:sldId id="661" r:id="rId74"/>
    <p:sldId id="662" r:id="rId75"/>
    <p:sldId id="663" r:id="rId76"/>
    <p:sldId id="664" r:id="rId77"/>
    <p:sldId id="665" r:id="rId78"/>
    <p:sldId id="666" r:id="rId79"/>
    <p:sldId id="667" r:id="rId80"/>
    <p:sldId id="668" r:id="rId81"/>
    <p:sldId id="669" r:id="rId82"/>
    <p:sldId id="670" r:id="rId83"/>
    <p:sldId id="671" r:id="rId84"/>
    <p:sldId id="673" r:id="rId85"/>
    <p:sldId id="674" r:id="rId86"/>
    <p:sldId id="676" r:id="rId87"/>
    <p:sldId id="678" r:id="rId88"/>
    <p:sldId id="680" r:id="rId89"/>
    <p:sldId id="681" r:id="rId90"/>
    <p:sldId id="682" r:id="rId91"/>
    <p:sldId id="683" r:id="rId92"/>
    <p:sldId id="684" r:id="rId93"/>
    <p:sldId id="685" r:id="rId94"/>
    <p:sldId id="686" r:id="rId95"/>
    <p:sldId id="688" r:id="rId96"/>
    <p:sldId id="689" r:id="rId97"/>
    <p:sldId id="690" r:id="rId98"/>
    <p:sldId id="691" r:id="rId99"/>
    <p:sldId id="692" r:id="rId100"/>
    <p:sldId id="693" r:id="rId101"/>
    <p:sldId id="694" r:id="rId102"/>
    <p:sldId id="695" r:id="rId103"/>
    <p:sldId id="696" r:id="rId104"/>
    <p:sldId id="697" r:id="rId105"/>
    <p:sldId id="698" r:id="rId106"/>
    <p:sldId id="699" r:id="rId107"/>
    <p:sldId id="700" r:id="rId108"/>
    <p:sldId id="701" r:id="rId109"/>
    <p:sldId id="702" r:id="rId110"/>
    <p:sldId id="703" r:id="rId111"/>
    <p:sldId id="704" r:id="rId112"/>
    <p:sldId id="705" r:id="rId113"/>
    <p:sldId id="706" r:id="rId114"/>
    <p:sldId id="707" r:id="rId115"/>
    <p:sldId id="708" r:id="rId116"/>
    <p:sldId id="709" r:id="rId117"/>
    <p:sldId id="710" r:id="rId118"/>
    <p:sldId id="711" r:id="rId119"/>
    <p:sldId id="712" r:id="rId120"/>
    <p:sldId id="713" r:id="rId121"/>
    <p:sldId id="714" r:id="rId122"/>
    <p:sldId id="715" r:id="rId123"/>
    <p:sldId id="716" r:id="rId124"/>
    <p:sldId id="753" r:id="rId125"/>
    <p:sldId id="754" r:id="rId126"/>
    <p:sldId id="757" r:id="rId127"/>
    <p:sldId id="755" r:id="rId128"/>
    <p:sldId id="756" r:id="rId129"/>
    <p:sldId id="758" r:id="rId130"/>
    <p:sldId id="759" r:id="rId131"/>
    <p:sldId id="760" r:id="rId132"/>
    <p:sldId id="764" r:id="rId133"/>
    <p:sldId id="765" r:id="rId134"/>
    <p:sldId id="761" r:id="rId135"/>
    <p:sldId id="762" r:id="rId136"/>
    <p:sldId id="766" r:id="rId137"/>
    <p:sldId id="763" r:id="rId138"/>
    <p:sldId id="718" r:id="rId139"/>
    <p:sldId id="720" r:id="rId140"/>
    <p:sldId id="721" r:id="rId141"/>
    <p:sldId id="722" r:id="rId142"/>
    <p:sldId id="723" r:id="rId143"/>
    <p:sldId id="724" r:id="rId144"/>
    <p:sldId id="725" r:id="rId145"/>
    <p:sldId id="726" r:id="rId146"/>
    <p:sldId id="727" r:id="rId147"/>
    <p:sldId id="728" r:id="rId148"/>
    <p:sldId id="729" r:id="rId149"/>
    <p:sldId id="730" r:id="rId150"/>
    <p:sldId id="731" r:id="rId151"/>
    <p:sldId id="732" r:id="rId152"/>
    <p:sldId id="733" r:id="rId153"/>
    <p:sldId id="734" r:id="rId154"/>
    <p:sldId id="735" r:id="rId155"/>
    <p:sldId id="736" r:id="rId156"/>
    <p:sldId id="737" r:id="rId157"/>
    <p:sldId id="738" r:id="rId158"/>
    <p:sldId id="739" r:id="rId159"/>
    <p:sldId id="741" r:id="rId160"/>
    <p:sldId id="742" r:id="rId161"/>
    <p:sldId id="743" r:id="rId162"/>
    <p:sldId id="746" r:id="rId163"/>
    <p:sldId id="747" r:id="rId164"/>
    <p:sldId id="748" r:id="rId165"/>
    <p:sldId id="749" r:id="rId166"/>
    <p:sldId id="750" r:id="rId167"/>
    <p:sldId id="751" r:id="rId168"/>
    <p:sldId id="752" r:id="rId169"/>
    <p:sldId id="556" r:id="rId170"/>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6" autoAdjust="0"/>
    <p:restoredTop sz="93825" autoAdjust="0"/>
  </p:normalViewPr>
  <p:slideViewPr>
    <p:cSldViewPr>
      <p:cViewPr varScale="1">
        <p:scale>
          <a:sx n="59" d="100"/>
          <a:sy n="59" d="100"/>
        </p:scale>
        <p:origin x="90" y="54"/>
      </p:cViewPr>
      <p:guideLst>
        <p:guide orient="horz" pos="2160"/>
        <p:guide pos="3840"/>
      </p:guideLst>
    </p:cSldViewPr>
  </p:slideViewPr>
  <p:notesTextViewPr>
    <p:cViewPr>
      <p:scale>
        <a:sx n="3" d="2"/>
        <a:sy n="3" d="2"/>
      </p:scale>
      <p:origin x="0" y="0"/>
    </p:cViewPr>
  </p:notesTextViewPr>
  <p:sorterViewPr>
    <p:cViewPr>
      <p:scale>
        <a:sx n="128" d="100"/>
        <a:sy n="128"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
            <a:ext cx="4434999" cy="356437"/>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sz="quarter" idx="1"/>
          </p:nvPr>
        </p:nvSpPr>
        <p:spPr>
          <a:xfrm>
            <a:off x="5797249" y="1"/>
            <a:ext cx="4434999" cy="356437"/>
          </a:xfrm>
          <a:prstGeom prst="rect">
            <a:avLst/>
          </a:prstGeom>
        </p:spPr>
        <p:txBody>
          <a:bodyPr vert="horz" lIns="99075" tIns="49538" rIns="99075" bIns="49538" rtlCol="0"/>
          <a:lstStyle>
            <a:lvl1pPr algn="r">
              <a:defRPr sz="1300"/>
            </a:lvl1pPr>
          </a:lstStyle>
          <a:p>
            <a:fld id="{41D4C9E5-67F7-49D6-BB22-D0743288A6F6}" type="datetimeFigureOut">
              <a:rPr lang="en-US" smtClean="0"/>
              <a:t>25/12/2023</a:t>
            </a:fld>
            <a:endParaRPr lang="en-US"/>
          </a:p>
        </p:txBody>
      </p:sp>
      <p:sp>
        <p:nvSpPr>
          <p:cNvPr id="4" name="Footer Placeholder 3"/>
          <p:cNvSpPr>
            <a:spLocks noGrp="1"/>
          </p:cNvSpPr>
          <p:nvPr>
            <p:ph type="ftr" sz="quarter" idx="2"/>
          </p:nvPr>
        </p:nvSpPr>
        <p:spPr>
          <a:xfrm>
            <a:off x="3" y="6747627"/>
            <a:ext cx="4434999" cy="356436"/>
          </a:xfrm>
          <a:prstGeom prst="rect">
            <a:avLst/>
          </a:prstGeom>
        </p:spPr>
        <p:txBody>
          <a:bodyPr vert="horz" lIns="99075" tIns="49538" rIns="99075" bIns="49538" rtlCol="0" anchor="b"/>
          <a:lstStyle>
            <a:lvl1pPr algn="l">
              <a:defRPr sz="1300"/>
            </a:lvl1pPr>
          </a:lstStyle>
          <a:p>
            <a:endParaRPr lang="en-US"/>
          </a:p>
        </p:txBody>
      </p:sp>
      <p:sp>
        <p:nvSpPr>
          <p:cNvPr id="5" name="Slide Number Placeholder 4"/>
          <p:cNvSpPr>
            <a:spLocks noGrp="1"/>
          </p:cNvSpPr>
          <p:nvPr>
            <p:ph type="sldNum" sz="quarter" idx="3"/>
          </p:nvPr>
        </p:nvSpPr>
        <p:spPr>
          <a:xfrm>
            <a:off x="5797249" y="6747627"/>
            <a:ext cx="4434999" cy="356436"/>
          </a:xfrm>
          <a:prstGeom prst="rect">
            <a:avLst/>
          </a:prstGeom>
        </p:spPr>
        <p:txBody>
          <a:bodyPr vert="horz" lIns="99075" tIns="49538" rIns="99075" bIns="49538" rtlCol="0" anchor="b"/>
          <a:lstStyle>
            <a:lvl1pPr algn="r">
              <a:defRPr sz="1300"/>
            </a:lvl1pPr>
          </a:lstStyle>
          <a:p>
            <a:fld id="{5AB9D4C3-C707-4350-9603-DA75BC32CC9E}" type="slidenum">
              <a:rPr lang="en-US" smtClean="0"/>
              <a:t>‹#›</a:t>
            </a:fld>
            <a:endParaRPr lang="en-US"/>
          </a:p>
        </p:txBody>
      </p:sp>
    </p:spTree>
    <p:extLst>
      <p:ext uri="{BB962C8B-B14F-4D97-AF65-F5344CB8AC3E}">
        <p14:creationId xmlns:p14="http://schemas.microsoft.com/office/powerpoint/2010/main" val="76415460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
            <a:ext cx="4434999" cy="356437"/>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5797249" y="1"/>
            <a:ext cx="4434999" cy="356437"/>
          </a:xfrm>
          <a:prstGeom prst="rect">
            <a:avLst/>
          </a:prstGeom>
        </p:spPr>
        <p:txBody>
          <a:bodyPr vert="horz" lIns="99075" tIns="49538" rIns="99075" bIns="49538" rtlCol="0"/>
          <a:lstStyle>
            <a:lvl1pPr algn="r">
              <a:defRPr sz="1300"/>
            </a:lvl1pPr>
          </a:lstStyle>
          <a:p>
            <a:fld id="{74FDCBBA-088F-4D49-8C11-3A3F08798BCF}" type="datetimeFigureOut">
              <a:rPr lang="en-US" smtClean="0"/>
              <a:t>25/12/2023</a:t>
            </a:fld>
            <a:endParaRPr lang="en-US"/>
          </a:p>
        </p:txBody>
      </p:sp>
      <p:sp>
        <p:nvSpPr>
          <p:cNvPr id="4" name="Slide Image Placeholder 3"/>
          <p:cNvSpPr>
            <a:spLocks noGrp="1" noRot="1" noChangeAspect="1"/>
          </p:cNvSpPr>
          <p:nvPr>
            <p:ph type="sldImg" idx="2"/>
          </p:nvPr>
        </p:nvSpPr>
        <p:spPr>
          <a:xfrm>
            <a:off x="2984500" y="887413"/>
            <a:ext cx="4265613" cy="2398712"/>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1023462" y="3418832"/>
            <a:ext cx="8187690" cy="2797225"/>
          </a:xfrm>
          <a:prstGeom prst="rect">
            <a:avLst/>
          </a:prstGeom>
        </p:spPr>
        <p:txBody>
          <a:bodyPr vert="horz" lIns="99075" tIns="49538" rIns="99075" bIns="4953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6747627"/>
            <a:ext cx="4434999" cy="356436"/>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5797249" y="6747627"/>
            <a:ext cx="4434999" cy="356436"/>
          </a:xfrm>
          <a:prstGeom prst="rect">
            <a:avLst/>
          </a:prstGeom>
        </p:spPr>
        <p:txBody>
          <a:bodyPr vert="horz" lIns="99075" tIns="49538" rIns="99075" bIns="49538" rtlCol="0" anchor="b"/>
          <a:lstStyle>
            <a:lvl1pPr algn="r">
              <a:defRPr sz="1300"/>
            </a:lvl1pPr>
          </a:lstStyle>
          <a:p>
            <a:fld id="{7630814A-67FF-4C76-B378-A00204ABF9CF}" type="slidenum">
              <a:rPr lang="en-US" smtClean="0"/>
              <a:t>‹#›</a:t>
            </a:fld>
            <a:endParaRPr lang="en-US"/>
          </a:p>
        </p:txBody>
      </p:sp>
    </p:spTree>
    <p:extLst>
      <p:ext uri="{BB962C8B-B14F-4D97-AF65-F5344CB8AC3E}">
        <p14:creationId xmlns:p14="http://schemas.microsoft.com/office/powerpoint/2010/main" val="429150684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84500" y="887413"/>
            <a:ext cx="4265613" cy="23987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5194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a:t>
            </a:fld>
            <a:endParaRPr lang="en-US"/>
          </a:p>
        </p:txBody>
      </p:sp>
    </p:spTree>
    <p:extLst>
      <p:ext uri="{BB962C8B-B14F-4D97-AF65-F5344CB8AC3E}">
        <p14:creationId xmlns:p14="http://schemas.microsoft.com/office/powerpoint/2010/main" val="28162541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107</a:t>
            </a:fld>
            <a:endParaRPr lang="en-US"/>
          </a:p>
        </p:txBody>
      </p:sp>
    </p:spTree>
    <p:extLst>
      <p:ext uri="{BB962C8B-B14F-4D97-AF65-F5344CB8AC3E}">
        <p14:creationId xmlns:p14="http://schemas.microsoft.com/office/powerpoint/2010/main" val="21848757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108</a:t>
            </a:fld>
            <a:endParaRPr lang="en-US"/>
          </a:p>
        </p:txBody>
      </p:sp>
    </p:spTree>
    <p:extLst>
      <p:ext uri="{BB962C8B-B14F-4D97-AF65-F5344CB8AC3E}">
        <p14:creationId xmlns:p14="http://schemas.microsoft.com/office/powerpoint/2010/main" val="31124929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109</a:t>
            </a:fld>
            <a:endParaRPr lang="en-US"/>
          </a:p>
        </p:txBody>
      </p:sp>
    </p:spTree>
    <p:extLst>
      <p:ext uri="{BB962C8B-B14F-4D97-AF65-F5344CB8AC3E}">
        <p14:creationId xmlns:p14="http://schemas.microsoft.com/office/powerpoint/2010/main" val="35273061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110</a:t>
            </a:fld>
            <a:endParaRPr lang="en-US"/>
          </a:p>
        </p:txBody>
      </p:sp>
    </p:spTree>
    <p:extLst>
      <p:ext uri="{BB962C8B-B14F-4D97-AF65-F5344CB8AC3E}">
        <p14:creationId xmlns:p14="http://schemas.microsoft.com/office/powerpoint/2010/main" val="2800373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111</a:t>
            </a:fld>
            <a:endParaRPr lang="en-US"/>
          </a:p>
        </p:txBody>
      </p:sp>
    </p:spTree>
    <p:extLst>
      <p:ext uri="{BB962C8B-B14F-4D97-AF65-F5344CB8AC3E}">
        <p14:creationId xmlns:p14="http://schemas.microsoft.com/office/powerpoint/2010/main" val="26123177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112</a:t>
            </a:fld>
            <a:endParaRPr lang="en-US"/>
          </a:p>
        </p:txBody>
      </p:sp>
    </p:spTree>
    <p:extLst>
      <p:ext uri="{BB962C8B-B14F-4D97-AF65-F5344CB8AC3E}">
        <p14:creationId xmlns:p14="http://schemas.microsoft.com/office/powerpoint/2010/main" val="25077001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113</a:t>
            </a:fld>
            <a:endParaRPr lang="en-US"/>
          </a:p>
        </p:txBody>
      </p:sp>
    </p:spTree>
    <p:extLst>
      <p:ext uri="{BB962C8B-B14F-4D97-AF65-F5344CB8AC3E}">
        <p14:creationId xmlns:p14="http://schemas.microsoft.com/office/powerpoint/2010/main" val="40093242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114</a:t>
            </a:fld>
            <a:endParaRPr lang="en-US"/>
          </a:p>
        </p:txBody>
      </p:sp>
    </p:spTree>
    <p:extLst>
      <p:ext uri="{BB962C8B-B14F-4D97-AF65-F5344CB8AC3E}">
        <p14:creationId xmlns:p14="http://schemas.microsoft.com/office/powerpoint/2010/main" val="25458402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115</a:t>
            </a:fld>
            <a:endParaRPr lang="en-US"/>
          </a:p>
        </p:txBody>
      </p:sp>
    </p:spTree>
    <p:extLst>
      <p:ext uri="{BB962C8B-B14F-4D97-AF65-F5344CB8AC3E}">
        <p14:creationId xmlns:p14="http://schemas.microsoft.com/office/powerpoint/2010/main" val="31819896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116</a:t>
            </a:fld>
            <a:endParaRPr lang="en-US"/>
          </a:p>
        </p:txBody>
      </p:sp>
    </p:spTree>
    <p:extLst>
      <p:ext uri="{BB962C8B-B14F-4D97-AF65-F5344CB8AC3E}">
        <p14:creationId xmlns:p14="http://schemas.microsoft.com/office/powerpoint/2010/main" val="1332195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a:t>
            </a:fld>
            <a:endParaRPr lang="en-US"/>
          </a:p>
        </p:txBody>
      </p:sp>
    </p:spTree>
    <p:extLst>
      <p:ext uri="{BB962C8B-B14F-4D97-AF65-F5344CB8AC3E}">
        <p14:creationId xmlns:p14="http://schemas.microsoft.com/office/powerpoint/2010/main" val="16588786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117</a:t>
            </a:fld>
            <a:endParaRPr lang="en-US"/>
          </a:p>
        </p:txBody>
      </p:sp>
    </p:spTree>
    <p:extLst>
      <p:ext uri="{BB962C8B-B14F-4D97-AF65-F5344CB8AC3E}">
        <p14:creationId xmlns:p14="http://schemas.microsoft.com/office/powerpoint/2010/main" val="22706538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118</a:t>
            </a:fld>
            <a:endParaRPr lang="en-US"/>
          </a:p>
        </p:txBody>
      </p:sp>
    </p:spTree>
    <p:extLst>
      <p:ext uri="{BB962C8B-B14F-4D97-AF65-F5344CB8AC3E}">
        <p14:creationId xmlns:p14="http://schemas.microsoft.com/office/powerpoint/2010/main" val="2046867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119</a:t>
            </a:fld>
            <a:endParaRPr lang="en-US"/>
          </a:p>
        </p:txBody>
      </p:sp>
    </p:spTree>
    <p:extLst>
      <p:ext uri="{BB962C8B-B14F-4D97-AF65-F5344CB8AC3E}">
        <p14:creationId xmlns:p14="http://schemas.microsoft.com/office/powerpoint/2010/main" val="24056959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120</a:t>
            </a:fld>
            <a:endParaRPr lang="en-US"/>
          </a:p>
        </p:txBody>
      </p:sp>
    </p:spTree>
    <p:extLst>
      <p:ext uri="{BB962C8B-B14F-4D97-AF65-F5344CB8AC3E}">
        <p14:creationId xmlns:p14="http://schemas.microsoft.com/office/powerpoint/2010/main" val="70517796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121</a:t>
            </a:fld>
            <a:endParaRPr lang="en-US"/>
          </a:p>
        </p:txBody>
      </p:sp>
    </p:spTree>
    <p:extLst>
      <p:ext uri="{BB962C8B-B14F-4D97-AF65-F5344CB8AC3E}">
        <p14:creationId xmlns:p14="http://schemas.microsoft.com/office/powerpoint/2010/main" val="11566517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122</a:t>
            </a:fld>
            <a:endParaRPr lang="en-US"/>
          </a:p>
        </p:txBody>
      </p:sp>
    </p:spTree>
    <p:extLst>
      <p:ext uri="{BB962C8B-B14F-4D97-AF65-F5344CB8AC3E}">
        <p14:creationId xmlns:p14="http://schemas.microsoft.com/office/powerpoint/2010/main" val="21971902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123</a:t>
            </a:fld>
            <a:endParaRPr lang="en-US"/>
          </a:p>
        </p:txBody>
      </p:sp>
    </p:spTree>
    <p:extLst>
      <p:ext uri="{BB962C8B-B14F-4D97-AF65-F5344CB8AC3E}">
        <p14:creationId xmlns:p14="http://schemas.microsoft.com/office/powerpoint/2010/main" val="23319775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124</a:t>
            </a:fld>
            <a:endParaRPr lang="en-US"/>
          </a:p>
        </p:txBody>
      </p:sp>
    </p:spTree>
    <p:extLst>
      <p:ext uri="{BB962C8B-B14F-4D97-AF65-F5344CB8AC3E}">
        <p14:creationId xmlns:p14="http://schemas.microsoft.com/office/powerpoint/2010/main" val="2932229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125</a:t>
            </a:fld>
            <a:endParaRPr lang="en-US"/>
          </a:p>
        </p:txBody>
      </p:sp>
    </p:spTree>
    <p:extLst>
      <p:ext uri="{BB962C8B-B14F-4D97-AF65-F5344CB8AC3E}">
        <p14:creationId xmlns:p14="http://schemas.microsoft.com/office/powerpoint/2010/main" val="13951108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126</a:t>
            </a:fld>
            <a:endParaRPr lang="en-US"/>
          </a:p>
        </p:txBody>
      </p:sp>
    </p:spTree>
    <p:extLst>
      <p:ext uri="{BB962C8B-B14F-4D97-AF65-F5344CB8AC3E}">
        <p14:creationId xmlns:p14="http://schemas.microsoft.com/office/powerpoint/2010/main" val="239457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a:t>
            </a:fld>
            <a:endParaRPr lang="en-US"/>
          </a:p>
        </p:txBody>
      </p:sp>
    </p:spTree>
    <p:extLst>
      <p:ext uri="{BB962C8B-B14F-4D97-AF65-F5344CB8AC3E}">
        <p14:creationId xmlns:p14="http://schemas.microsoft.com/office/powerpoint/2010/main" val="23135131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127</a:t>
            </a:fld>
            <a:endParaRPr lang="en-US"/>
          </a:p>
        </p:txBody>
      </p:sp>
    </p:spTree>
    <p:extLst>
      <p:ext uri="{BB962C8B-B14F-4D97-AF65-F5344CB8AC3E}">
        <p14:creationId xmlns:p14="http://schemas.microsoft.com/office/powerpoint/2010/main" val="23543230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Porsche là Ô tô. Toyota là Ô tô. Lamborghini cũng là Ô tô. Xe Toyota có màu Đỏ. Điện là nguyên liệu vận hành. Xe Lamborghini có màu Vàng. Deisel là nguyên liệu vận hành. Xe Porsche có màu Xanh. Gas là nguyên liệu vận hành.</a:t>
            </a:r>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128</a:t>
            </a:fld>
            <a:endParaRPr lang="en-US"/>
          </a:p>
        </p:txBody>
      </p:sp>
    </p:spTree>
    <p:extLst>
      <p:ext uri="{BB962C8B-B14F-4D97-AF65-F5344CB8AC3E}">
        <p14:creationId xmlns:p14="http://schemas.microsoft.com/office/powerpoint/2010/main" val="408751595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D3E3EA-CC6A-448F-83C3-9A526F33CF9E}" type="slidenum">
              <a:rPr lang="en-US" smtClean="0"/>
              <a:t>129</a:t>
            </a:fld>
            <a:endParaRPr lang="en-US"/>
          </a:p>
        </p:txBody>
      </p:sp>
    </p:spTree>
    <p:extLst>
      <p:ext uri="{BB962C8B-B14F-4D97-AF65-F5344CB8AC3E}">
        <p14:creationId xmlns:p14="http://schemas.microsoft.com/office/powerpoint/2010/main" val="4840222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D3E3EA-CC6A-448F-83C3-9A526F33CF9E}" type="slidenum">
              <a:rPr lang="en-US" smtClean="0"/>
              <a:t>130</a:t>
            </a:fld>
            <a:endParaRPr lang="en-US"/>
          </a:p>
        </p:txBody>
      </p:sp>
    </p:spTree>
    <p:extLst>
      <p:ext uri="{BB962C8B-B14F-4D97-AF65-F5344CB8AC3E}">
        <p14:creationId xmlns:p14="http://schemas.microsoft.com/office/powerpoint/2010/main" val="22346986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smtClean="0">
                <a:solidFill>
                  <a:schemeClr val="tx1"/>
                </a:solidFill>
                <a:effectLst/>
                <a:latin typeface="+mn-lt"/>
                <a:ea typeface="+mn-ea"/>
                <a:cs typeface="+mn-cs"/>
              </a:rPr>
              <a:t>Ở ví dụ trên ta tạo ra 2 lớp là Bird(là lớp cha) và Penguin(là lớp con). Ở đây lớp con sẽ kế thừa các chức năng và thuộc tính của lớp cha. Ở ví dụ trên đứng từ lớp con ta có thể gọi phương thức swim() từ lớp cha</a:t>
            </a:r>
          </a:p>
          <a:p>
            <a:r>
              <a:rPr lang="vi-VN" sz="1200" b="0" i="0" kern="1200" smtClean="0">
                <a:solidFill>
                  <a:schemeClr val="tx1"/>
                </a:solidFill>
                <a:effectLst/>
                <a:latin typeface="+mn-lt"/>
                <a:ea typeface="+mn-ea"/>
                <a:cs typeface="+mn-cs"/>
              </a:rPr>
              <a:t>Tiếp đó ví dụ trên ta đã có thể sửa đổi hành vi của lớp cha là phương thức whoisThis(). Hơn thế nữa ta có thể extend chức năng của lớp cha bằng cách tạo ra một phương thức run()</a:t>
            </a:r>
          </a:p>
          <a:p>
            <a:r>
              <a:rPr lang="vi-VN" sz="1200" b="0" i="0" kern="1200" smtClean="0">
                <a:solidFill>
                  <a:schemeClr val="tx1"/>
                </a:solidFill>
                <a:effectLst/>
                <a:latin typeface="+mn-lt"/>
                <a:ea typeface="+mn-ea"/>
                <a:cs typeface="+mn-cs"/>
              </a:rPr>
              <a:t>Ngoài ra, ta sử dụng hàm super () bên trong phương thức __init __ (). Điều này cho phép chúng ta chạy phương thức __init __ () của lớp cha bên trong lớp con.</a:t>
            </a:r>
          </a:p>
          <a:p>
            <a:r>
              <a:rPr lang="vi-VN" smtClean="0"/>
              <a:t/>
            </a:r>
            <a:br>
              <a:rPr lang="vi-VN" smtClean="0"/>
            </a:br>
            <a:endParaRPr lang="vi-VN"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D3E3EA-CC6A-448F-83C3-9A526F33CF9E}" type="slidenum">
              <a:rPr lang="en-US" smtClean="0"/>
              <a:t>131</a:t>
            </a:fld>
            <a:endParaRPr lang="en-US"/>
          </a:p>
        </p:txBody>
      </p:sp>
    </p:spTree>
    <p:extLst>
      <p:ext uri="{BB962C8B-B14F-4D97-AF65-F5344CB8AC3E}">
        <p14:creationId xmlns:p14="http://schemas.microsoft.com/office/powerpoint/2010/main" val="29011766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D3E3EA-CC6A-448F-83C3-9A526F33CF9E}" type="slidenum">
              <a:rPr lang="en-US" smtClean="0"/>
              <a:t>132</a:t>
            </a:fld>
            <a:endParaRPr lang="en-US"/>
          </a:p>
        </p:txBody>
      </p:sp>
    </p:spTree>
    <p:extLst>
      <p:ext uri="{BB962C8B-B14F-4D97-AF65-F5344CB8AC3E}">
        <p14:creationId xmlns:p14="http://schemas.microsoft.com/office/powerpoint/2010/main" val="37895414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smtClean="0">
                <a:solidFill>
                  <a:schemeClr val="tx1"/>
                </a:solidFill>
                <a:effectLst/>
                <a:latin typeface="+mn-lt"/>
                <a:ea typeface="+mn-ea"/>
                <a:cs typeface="+mn-cs"/>
              </a:rPr>
              <a:t>Chương trình này tạo hai lớp kế thừa: lớp cha </a:t>
            </a:r>
            <a:r>
              <a:rPr lang="vi-VN" sz="1200" b="0" i="1" kern="1200" smtClean="0">
                <a:solidFill>
                  <a:schemeClr val="tx1"/>
                </a:solidFill>
                <a:effectLst/>
                <a:latin typeface="+mn-lt"/>
                <a:ea typeface="+mn-ea"/>
                <a:cs typeface="+mn-cs"/>
              </a:rPr>
              <a:t>Car</a:t>
            </a:r>
            <a:r>
              <a:rPr lang="vi-VN" sz="1200" b="0" i="0" kern="1200" smtClean="0">
                <a:solidFill>
                  <a:schemeClr val="tx1"/>
                </a:solidFill>
                <a:effectLst/>
                <a:latin typeface="+mn-lt"/>
                <a:ea typeface="+mn-ea"/>
                <a:cs typeface="+mn-cs"/>
              </a:rPr>
              <a:t> và lớp con </a:t>
            </a:r>
            <a:r>
              <a:rPr lang="vi-VN" sz="1200" b="0" i="1" kern="1200" smtClean="0">
                <a:solidFill>
                  <a:schemeClr val="tx1"/>
                </a:solidFill>
                <a:effectLst/>
                <a:latin typeface="+mn-lt"/>
                <a:ea typeface="+mn-ea"/>
                <a:cs typeface="+mn-cs"/>
              </a:rPr>
              <a:t>Toyota.</a:t>
            </a:r>
            <a:endParaRPr lang="vi-VN" sz="1200" b="0" i="0" kern="1200" smtClean="0">
              <a:solidFill>
                <a:schemeClr val="tx1"/>
              </a:solidFill>
              <a:effectLst/>
              <a:latin typeface="+mn-lt"/>
              <a:ea typeface="+mn-ea"/>
              <a:cs typeface="+mn-cs"/>
            </a:endParaRPr>
          </a:p>
          <a:p>
            <a:r>
              <a:rPr lang="vi-VN" sz="1200" b="0" i="0" kern="1200" smtClean="0">
                <a:solidFill>
                  <a:schemeClr val="tx1"/>
                </a:solidFill>
                <a:effectLst/>
                <a:latin typeface="+mn-lt"/>
                <a:ea typeface="+mn-ea"/>
                <a:cs typeface="+mn-cs"/>
              </a:rPr>
              <a:t>Khai báo constructor mới để gán giá trị vào thuộc tính của lớp cha. Hàm </a:t>
            </a:r>
            <a:r>
              <a:rPr lang="vi-VN" sz="1200" b="0" i="1" kern="1200" smtClean="0">
                <a:solidFill>
                  <a:schemeClr val="tx1"/>
                </a:solidFill>
                <a:effectLst/>
                <a:latin typeface="+mn-lt"/>
                <a:ea typeface="+mn-ea"/>
                <a:cs typeface="+mn-cs"/>
              </a:rPr>
              <a:t>super()</a:t>
            </a:r>
            <a:r>
              <a:rPr lang="vi-VN" sz="1200" b="0" i="0" kern="1200" smtClean="0">
                <a:solidFill>
                  <a:schemeClr val="tx1"/>
                </a:solidFill>
                <a:effectLst/>
                <a:latin typeface="+mn-lt"/>
                <a:ea typeface="+mn-ea"/>
                <a:cs typeface="+mn-cs"/>
              </a:rPr>
              <a:t> đứng trước phương thức </a:t>
            </a:r>
            <a:r>
              <a:rPr lang="vi-VN" sz="1200" b="0" i="1" kern="1200" smtClean="0">
                <a:solidFill>
                  <a:schemeClr val="tx1"/>
                </a:solidFill>
                <a:effectLst/>
                <a:latin typeface="+mn-lt"/>
                <a:ea typeface="+mn-ea"/>
                <a:cs typeface="+mn-cs"/>
              </a:rPr>
              <a:t>__init</a:t>
            </a:r>
            <a:r>
              <a:rPr lang="vi-VN" sz="1200" b="0" i="0" kern="1200" smtClean="0">
                <a:solidFill>
                  <a:schemeClr val="tx1"/>
                </a:solidFill>
                <a:effectLst/>
                <a:latin typeface="+mn-lt"/>
                <a:ea typeface="+mn-ea"/>
                <a:cs typeface="+mn-cs"/>
              </a:rPr>
              <a:t> __ để gọi tới nội dung </a:t>
            </a:r>
            <a:r>
              <a:rPr lang="vi-VN" sz="1200" b="0" i="1" kern="1200" smtClean="0">
                <a:solidFill>
                  <a:schemeClr val="tx1"/>
                </a:solidFill>
                <a:effectLst/>
                <a:latin typeface="+mn-lt"/>
                <a:ea typeface="+mn-ea"/>
                <a:cs typeface="+mn-cs"/>
              </a:rPr>
              <a:t>__init</a:t>
            </a:r>
            <a:r>
              <a:rPr lang="vi-VN" sz="1200" b="0" i="0" kern="1200" smtClean="0">
                <a:solidFill>
                  <a:schemeClr val="tx1"/>
                </a:solidFill>
                <a:effectLst/>
                <a:latin typeface="+mn-lt"/>
                <a:ea typeface="+mn-ea"/>
                <a:cs typeface="+mn-cs"/>
              </a:rPr>
              <a:t> __ của Car.</a:t>
            </a:r>
          </a:p>
          <a:p>
            <a:r>
              <a:rPr lang="vi-VN" sz="1200" b="0" i="0" kern="1200" smtClean="0">
                <a:solidFill>
                  <a:schemeClr val="tx1"/>
                </a:solidFill>
                <a:effectLst/>
                <a:latin typeface="+mn-lt"/>
                <a:ea typeface="+mn-ea"/>
                <a:cs typeface="+mn-cs"/>
              </a:rPr>
              <a:t>Class Toyota kế thừa hàm </a:t>
            </a:r>
            <a:r>
              <a:rPr lang="vi-VN" sz="1200" b="0" i="1" kern="1200" smtClean="0">
                <a:solidFill>
                  <a:schemeClr val="tx1"/>
                </a:solidFill>
                <a:effectLst/>
                <a:latin typeface="+mn-lt"/>
                <a:ea typeface="+mn-ea"/>
                <a:cs typeface="+mn-cs"/>
              </a:rPr>
              <a:t>chayxe()</a:t>
            </a:r>
            <a:r>
              <a:rPr lang="vi-VN" sz="1200" b="0" i="0" kern="1200" smtClean="0">
                <a:solidFill>
                  <a:schemeClr val="tx1"/>
                </a:solidFill>
                <a:effectLst/>
                <a:latin typeface="+mn-lt"/>
                <a:ea typeface="+mn-ea"/>
                <a:cs typeface="+mn-cs"/>
              </a:rPr>
              <a:t> và </a:t>
            </a:r>
            <a:r>
              <a:rPr lang="vi-VN" sz="1200" b="0" i="1" kern="1200" smtClean="0">
                <a:solidFill>
                  <a:schemeClr val="tx1"/>
                </a:solidFill>
                <a:effectLst/>
                <a:latin typeface="+mn-lt"/>
                <a:ea typeface="+mn-ea"/>
                <a:cs typeface="+mn-cs"/>
              </a:rPr>
              <a:t>dungxe()</a:t>
            </a:r>
            <a:r>
              <a:rPr lang="vi-VN" sz="1200" b="0" i="0" kern="1200" smtClean="0">
                <a:solidFill>
                  <a:schemeClr val="tx1"/>
                </a:solidFill>
                <a:effectLst/>
                <a:latin typeface="+mn-lt"/>
                <a:ea typeface="+mn-ea"/>
                <a:cs typeface="+mn-cs"/>
              </a:rPr>
              <a:t> của class Car đồng thời sửa đổi một hành vi thể hiện ở phương thức </a:t>
            </a:r>
            <a:r>
              <a:rPr lang="vi-VN" sz="1200" b="0" i="1" kern="1200" smtClean="0">
                <a:solidFill>
                  <a:schemeClr val="tx1"/>
                </a:solidFill>
                <a:effectLst/>
                <a:latin typeface="+mn-lt"/>
                <a:ea typeface="+mn-ea"/>
                <a:cs typeface="+mn-cs"/>
              </a:rPr>
              <a:t>dungxe().</a:t>
            </a:r>
            <a:r>
              <a:rPr lang="vi-VN" sz="1200" b="0" i="0" kern="1200" smtClean="0">
                <a:solidFill>
                  <a:schemeClr val="tx1"/>
                </a:solidFill>
                <a:effectLst/>
                <a:latin typeface="+mn-lt"/>
                <a:ea typeface="+mn-ea"/>
                <a:cs typeface="+mn-cs"/>
              </a:rPr>
              <a:t> Sau đó lớp con bổ sung thêm thành phần mới là </a:t>
            </a:r>
            <a:r>
              <a:rPr lang="vi-VN" sz="1200" b="0" i="1" kern="1200" smtClean="0">
                <a:solidFill>
                  <a:schemeClr val="tx1"/>
                </a:solidFill>
                <a:effectLst/>
                <a:latin typeface="+mn-lt"/>
                <a:ea typeface="+mn-ea"/>
                <a:cs typeface="+mn-cs"/>
              </a:rPr>
              <a:t>nomay()</a:t>
            </a:r>
            <a:r>
              <a:rPr lang="vi-VN" sz="1200" b="0" i="0" kern="1200" smtClean="0">
                <a:solidFill>
                  <a:schemeClr val="tx1"/>
                </a:solidFill>
                <a:effectLst/>
                <a:latin typeface="+mn-lt"/>
                <a:ea typeface="+mn-ea"/>
                <a:cs typeface="+mn-cs"/>
              </a:rPr>
              <a:t> để mở rộng kế thừa.</a:t>
            </a:r>
          </a:p>
          <a:p>
            <a:endParaRPr lang="vi-VN"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D3E3EA-CC6A-448F-83C3-9A526F33CF9E}" type="slidenum">
              <a:rPr lang="en-US" smtClean="0"/>
              <a:t>133</a:t>
            </a:fld>
            <a:endParaRPr lang="en-US"/>
          </a:p>
        </p:txBody>
      </p:sp>
    </p:spTree>
    <p:extLst>
      <p:ext uri="{BB962C8B-B14F-4D97-AF65-F5344CB8AC3E}">
        <p14:creationId xmlns:p14="http://schemas.microsoft.com/office/powerpoint/2010/main" val="6624738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smtClean="0">
                <a:solidFill>
                  <a:schemeClr val="tx1"/>
                </a:solidFill>
                <a:effectLst/>
                <a:latin typeface="+mn-lt"/>
                <a:ea typeface="+mn-ea"/>
                <a:cs typeface="+mn-cs"/>
              </a:rPr>
              <a:t>Ở ví dụ này, bạn khởi tạo class Computer, sử dụng </a:t>
            </a:r>
            <a:r>
              <a:rPr lang="vi-VN" sz="1200" b="0" i="1" kern="1200" smtClean="0">
                <a:solidFill>
                  <a:schemeClr val="tx1"/>
                </a:solidFill>
                <a:effectLst/>
                <a:latin typeface="+mn-lt"/>
                <a:ea typeface="+mn-ea"/>
                <a:cs typeface="+mn-cs"/>
              </a:rPr>
              <a:t>__init __()</a:t>
            </a:r>
            <a:r>
              <a:rPr lang="vi-VN" sz="1200" b="0" i="0" kern="1200" smtClean="0">
                <a:solidFill>
                  <a:schemeClr val="tx1"/>
                </a:solidFill>
                <a:effectLst/>
                <a:latin typeface="+mn-lt"/>
                <a:ea typeface="+mn-ea"/>
                <a:cs typeface="+mn-cs"/>
              </a:rPr>
              <a:t> để lưu trữ giá bán tối đa của máy tính. Nhưng sau khi sử dụng, bạn có nhu cầu sửa đổi giá, tuy nhiên không thể thay đổi theo cách bình thường vì Python đã coi </a:t>
            </a:r>
            <a:r>
              <a:rPr lang="vi-VN" sz="1200" b="0" i="1" kern="1200" smtClean="0">
                <a:solidFill>
                  <a:schemeClr val="tx1"/>
                </a:solidFill>
                <a:effectLst/>
                <a:latin typeface="+mn-lt"/>
                <a:ea typeface="+mn-ea"/>
                <a:cs typeface="+mn-cs"/>
              </a:rPr>
              <a:t>__maxprice</a:t>
            </a:r>
            <a:r>
              <a:rPr lang="vi-VN" sz="1200" b="0" i="0" kern="1200" smtClean="0">
                <a:solidFill>
                  <a:schemeClr val="tx1"/>
                </a:solidFill>
                <a:effectLst/>
                <a:latin typeface="+mn-lt"/>
                <a:ea typeface="+mn-ea"/>
                <a:cs typeface="+mn-cs"/>
              </a:rPr>
              <a:t> là thuộc tính private. Vậy nên để thay đổi giá trị, ta sử dụng hàm setter setMaxPrice().</a:t>
            </a:r>
            <a:endParaRPr lang="vi-VN"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D3E3EA-CC6A-448F-83C3-9A526F33CF9E}" type="slidenum">
              <a:rPr lang="en-US" smtClean="0"/>
              <a:t>134</a:t>
            </a:fld>
            <a:endParaRPr lang="en-US"/>
          </a:p>
        </p:txBody>
      </p:sp>
    </p:spTree>
    <p:extLst>
      <p:ext uri="{BB962C8B-B14F-4D97-AF65-F5344CB8AC3E}">
        <p14:creationId xmlns:p14="http://schemas.microsoft.com/office/powerpoint/2010/main" val="16092719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smtClean="0">
                <a:solidFill>
                  <a:schemeClr val="tx1"/>
                </a:solidFill>
                <a:effectLst/>
                <a:latin typeface="+mn-lt"/>
                <a:ea typeface="+mn-ea"/>
                <a:cs typeface="+mn-cs"/>
              </a:rPr>
              <a:t>Ở ví dụ ta đã định nghĩa 2 lớp Parrot và Penguin. Mỗi lớp đều có phương thức chung là fly(). Tuy nhiên chức năng thì sẽ khác nhau.</a:t>
            </a:r>
          </a:p>
          <a:p>
            <a:r>
              <a:rPr lang="vi-VN" sz="1200" b="0" i="0" kern="1200" smtClean="0">
                <a:solidFill>
                  <a:schemeClr val="tx1"/>
                </a:solidFill>
                <a:effectLst/>
                <a:latin typeface="+mn-lt"/>
                <a:ea typeface="+mn-ea"/>
                <a:cs typeface="+mn-cs"/>
              </a:rPr>
              <a:t>Để sử dụng tính đa hình. Ta tạo một hàm fly_test() nhận bất kì đối tượng là và gọi vào phương thức fly() của đối tượng đó. Vì vậy khi ta chuyển các đối tượng blu và peggy thì hàm sử dụng được và trả ra kết quả.</a:t>
            </a:r>
          </a:p>
          <a:p>
            <a:r>
              <a:rPr lang="vi-VN" smtClean="0"/>
              <a:t/>
            </a:r>
            <a:br>
              <a:rPr lang="vi-VN" smtClean="0"/>
            </a:b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D3E3EA-CC6A-448F-83C3-9A526F33CF9E}" type="slidenum">
              <a:rPr lang="en-US" smtClean="0"/>
              <a:t>135</a:t>
            </a:fld>
            <a:endParaRPr lang="en-US"/>
          </a:p>
        </p:txBody>
      </p:sp>
    </p:spTree>
    <p:extLst>
      <p:ext uri="{BB962C8B-B14F-4D97-AF65-F5344CB8AC3E}">
        <p14:creationId xmlns:p14="http://schemas.microsoft.com/office/powerpoint/2010/main" val="168298375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smtClean="0">
                <a:solidFill>
                  <a:schemeClr val="tx1"/>
                </a:solidFill>
                <a:effectLst/>
                <a:latin typeface="+mn-lt"/>
                <a:ea typeface="+mn-ea"/>
                <a:cs typeface="+mn-cs"/>
              </a:rPr>
              <a:t>Ở ví dụ này, bạn vừa tạo hai lớp </a:t>
            </a:r>
            <a:r>
              <a:rPr lang="vi-VN" sz="1200" b="0" i="1" kern="1200" smtClean="0">
                <a:solidFill>
                  <a:schemeClr val="tx1"/>
                </a:solidFill>
                <a:effectLst/>
                <a:latin typeface="+mn-lt"/>
                <a:ea typeface="+mn-ea"/>
                <a:cs typeface="+mn-cs"/>
              </a:rPr>
              <a:t>Toyota</a:t>
            </a:r>
            <a:r>
              <a:rPr lang="vi-VN" sz="1200" b="0" i="0" kern="1200" smtClean="0">
                <a:solidFill>
                  <a:schemeClr val="tx1"/>
                </a:solidFill>
                <a:effectLst/>
                <a:latin typeface="+mn-lt"/>
                <a:ea typeface="+mn-ea"/>
                <a:cs typeface="+mn-cs"/>
              </a:rPr>
              <a:t> và </a:t>
            </a:r>
            <a:r>
              <a:rPr lang="vi-VN" sz="1200" b="0" i="1" kern="1200" smtClean="0">
                <a:solidFill>
                  <a:schemeClr val="tx1"/>
                </a:solidFill>
                <a:effectLst/>
                <a:latin typeface="+mn-lt"/>
                <a:ea typeface="+mn-ea"/>
                <a:cs typeface="+mn-cs"/>
              </a:rPr>
              <a:t>Porsche,</a:t>
            </a:r>
            <a:r>
              <a:rPr lang="vi-VN" sz="1200" b="0" i="0" kern="1200" smtClean="0">
                <a:solidFill>
                  <a:schemeClr val="tx1"/>
                </a:solidFill>
                <a:effectLst/>
                <a:latin typeface="+mn-lt"/>
                <a:ea typeface="+mn-ea"/>
                <a:cs typeface="+mn-cs"/>
              </a:rPr>
              <a:t> cả hai lớp đều có phương thức </a:t>
            </a:r>
            <a:r>
              <a:rPr lang="vi-VN" sz="1200" b="0" i="1" kern="1200" smtClean="0">
                <a:solidFill>
                  <a:schemeClr val="tx1"/>
                </a:solidFill>
                <a:effectLst/>
                <a:latin typeface="+mn-lt"/>
                <a:ea typeface="+mn-ea"/>
                <a:cs typeface="+mn-cs"/>
              </a:rPr>
              <a:t>dungxe().</a:t>
            </a:r>
            <a:r>
              <a:rPr lang="vi-VN" sz="1200" b="0" i="0" kern="1200" smtClean="0">
                <a:solidFill>
                  <a:schemeClr val="tx1"/>
                </a:solidFill>
                <a:effectLst/>
                <a:latin typeface="+mn-lt"/>
                <a:ea typeface="+mn-ea"/>
                <a:cs typeface="+mn-cs"/>
              </a:rPr>
              <a:t> Truy nhiên hàm của chúng khác nhau. Ta sử dụng tính đa hình để tạo hàm chung cho hai lớp, đó là </a:t>
            </a:r>
            <a:r>
              <a:rPr lang="vi-VN" sz="1200" b="0" i="1" kern="1200" smtClean="0">
                <a:solidFill>
                  <a:schemeClr val="tx1"/>
                </a:solidFill>
                <a:effectLst/>
                <a:latin typeface="+mn-lt"/>
                <a:ea typeface="+mn-ea"/>
                <a:cs typeface="+mn-cs"/>
              </a:rPr>
              <a:t>kiemtra_dungxe().</a:t>
            </a:r>
            <a:r>
              <a:rPr lang="vi-VN" sz="1200" b="0" i="0" kern="1200" smtClean="0">
                <a:solidFill>
                  <a:schemeClr val="tx1"/>
                </a:solidFill>
                <a:effectLst/>
                <a:latin typeface="+mn-lt"/>
                <a:ea typeface="+mn-ea"/>
                <a:cs typeface="+mn-cs"/>
              </a:rPr>
              <a:t> Tiếp theo, bạn truyền đối tượng </a:t>
            </a:r>
            <a:r>
              <a:rPr lang="vi-VN" sz="1200" b="0" i="1" kern="1200" smtClean="0">
                <a:solidFill>
                  <a:schemeClr val="tx1"/>
                </a:solidFill>
                <a:effectLst/>
                <a:latin typeface="+mn-lt"/>
                <a:ea typeface="+mn-ea"/>
                <a:cs typeface="+mn-cs"/>
              </a:rPr>
              <a:t>toyota</a:t>
            </a:r>
            <a:r>
              <a:rPr lang="vi-VN" sz="1200" b="0" i="0" kern="1200" smtClean="0">
                <a:solidFill>
                  <a:schemeClr val="tx1"/>
                </a:solidFill>
                <a:effectLst/>
                <a:latin typeface="+mn-lt"/>
                <a:ea typeface="+mn-ea"/>
                <a:cs typeface="+mn-cs"/>
              </a:rPr>
              <a:t> và </a:t>
            </a:r>
            <a:r>
              <a:rPr lang="vi-VN" sz="1200" b="0" i="1" kern="1200" smtClean="0">
                <a:solidFill>
                  <a:schemeClr val="tx1"/>
                </a:solidFill>
                <a:effectLst/>
                <a:latin typeface="+mn-lt"/>
                <a:ea typeface="+mn-ea"/>
                <a:cs typeface="+mn-cs"/>
              </a:rPr>
              <a:t>porsche</a:t>
            </a:r>
            <a:r>
              <a:rPr lang="vi-VN" sz="1200" b="0" i="0" kern="1200" smtClean="0">
                <a:solidFill>
                  <a:schemeClr val="tx1"/>
                </a:solidFill>
                <a:effectLst/>
                <a:latin typeface="+mn-lt"/>
                <a:ea typeface="+mn-ea"/>
                <a:cs typeface="+mn-cs"/>
              </a:rPr>
              <a:t> vào hàm vừa tạo, và ta lấy được</a:t>
            </a:r>
            <a:endParaRPr lang="en-US" sz="1200" b="0" i="0" kern="120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D3E3EA-CC6A-448F-83C3-9A526F33CF9E}" type="slidenum">
              <a:rPr lang="en-US" smtClean="0"/>
              <a:t>136</a:t>
            </a:fld>
            <a:endParaRPr lang="en-US"/>
          </a:p>
        </p:txBody>
      </p:sp>
    </p:spTree>
    <p:extLst>
      <p:ext uri="{BB962C8B-B14F-4D97-AF65-F5344CB8AC3E}">
        <p14:creationId xmlns:p14="http://schemas.microsoft.com/office/powerpoint/2010/main" val="3801616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a:t>
            </a:fld>
            <a:endParaRPr lang="en-US"/>
          </a:p>
        </p:txBody>
      </p:sp>
    </p:spTree>
    <p:extLst>
      <p:ext uri="{BB962C8B-B14F-4D97-AF65-F5344CB8AC3E}">
        <p14:creationId xmlns:p14="http://schemas.microsoft.com/office/powerpoint/2010/main" val="4153147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D3E3EA-CC6A-448F-83C3-9A526F33CF9E}" type="slidenum">
              <a:rPr lang="en-US" smtClean="0"/>
              <a:t>137</a:t>
            </a:fld>
            <a:endParaRPr lang="en-US"/>
          </a:p>
        </p:txBody>
      </p:sp>
    </p:spTree>
    <p:extLst>
      <p:ext uri="{BB962C8B-B14F-4D97-AF65-F5344CB8AC3E}">
        <p14:creationId xmlns:p14="http://schemas.microsoft.com/office/powerpoint/2010/main" val="6720825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138</a:t>
            </a:fld>
            <a:endParaRPr lang="en-US"/>
          </a:p>
        </p:txBody>
      </p:sp>
    </p:spTree>
    <p:extLst>
      <p:ext uri="{BB962C8B-B14F-4D97-AF65-F5344CB8AC3E}">
        <p14:creationId xmlns:p14="http://schemas.microsoft.com/office/powerpoint/2010/main" val="25514743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139</a:t>
            </a:fld>
            <a:endParaRPr lang="en-US"/>
          </a:p>
        </p:txBody>
      </p:sp>
    </p:spTree>
    <p:extLst>
      <p:ext uri="{BB962C8B-B14F-4D97-AF65-F5344CB8AC3E}">
        <p14:creationId xmlns:p14="http://schemas.microsoft.com/office/powerpoint/2010/main" val="22669846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140</a:t>
            </a:fld>
            <a:endParaRPr lang="en-US"/>
          </a:p>
        </p:txBody>
      </p:sp>
    </p:spTree>
    <p:extLst>
      <p:ext uri="{BB962C8B-B14F-4D97-AF65-F5344CB8AC3E}">
        <p14:creationId xmlns:p14="http://schemas.microsoft.com/office/powerpoint/2010/main" val="340094198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141</a:t>
            </a:fld>
            <a:endParaRPr lang="en-US"/>
          </a:p>
        </p:txBody>
      </p:sp>
    </p:spTree>
    <p:extLst>
      <p:ext uri="{BB962C8B-B14F-4D97-AF65-F5344CB8AC3E}">
        <p14:creationId xmlns:p14="http://schemas.microsoft.com/office/powerpoint/2010/main" val="394029600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142</a:t>
            </a:fld>
            <a:endParaRPr lang="en-US"/>
          </a:p>
        </p:txBody>
      </p:sp>
    </p:spTree>
    <p:extLst>
      <p:ext uri="{BB962C8B-B14F-4D97-AF65-F5344CB8AC3E}">
        <p14:creationId xmlns:p14="http://schemas.microsoft.com/office/powerpoint/2010/main" val="17415124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143</a:t>
            </a:fld>
            <a:endParaRPr lang="en-US"/>
          </a:p>
        </p:txBody>
      </p:sp>
    </p:spTree>
    <p:extLst>
      <p:ext uri="{BB962C8B-B14F-4D97-AF65-F5344CB8AC3E}">
        <p14:creationId xmlns:p14="http://schemas.microsoft.com/office/powerpoint/2010/main" val="356609183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144</a:t>
            </a:fld>
            <a:endParaRPr lang="en-US"/>
          </a:p>
        </p:txBody>
      </p:sp>
    </p:spTree>
    <p:extLst>
      <p:ext uri="{BB962C8B-B14F-4D97-AF65-F5344CB8AC3E}">
        <p14:creationId xmlns:p14="http://schemas.microsoft.com/office/powerpoint/2010/main" val="213235736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145</a:t>
            </a:fld>
            <a:endParaRPr lang="en-US"/>
          </a:p>
        </p:txBody>
      </p:sp>
    </p:spTree>
    <p:extLst>
      <p:ext uri="{BB962C8B-B14F-4D97-AF65-F5344CB8AC3E}">
        <p14:creationId xmlns:p14="http://schemas.microsoft.com/office/powerpoint/2010/main" val="26551197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146</a:t>
            </a:fld>
            <a:endParaRPr lang="en-US"/>
          </a:p>
        </p:txBody>
      </p:sp>
    </p:spTree>
    <p:extLst>
      <p:ext uri="{BB962C8B-B14F-4D97-AF65-F5344CB8AC3E}">
        <p14:creationId xmlns:p14="http://schemas.microsoft.com/office/powerpoint/2010/main" val="402860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a:t>
            </a:fld>
            <a:endParaRPr lang="en-US"/>
          </a:p>
        </p:txBody>
      </p:sp>
    </p:spTree>
    <p:extLst>
      <p:ext uri="{BB962C8B-B14F-4D97-AF65-F5344CB8AC3E}">
        <p14:creationId xmlns:p14="http://schemas.microsoft.com/office/powerpoint/2010/main" val="3737794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147</a:t>
            </a:fld>
            <a:endParaRPr lang="en-US"/>
          </a:p>
        </p:txBody>
      </p:sp>
    </p:spTree>
    <p:extLst>
      <p:ext uri="{BB962C8B-B14F-4D97-AF65-F5344CB8AC3E}">
        <p14:creationId xmlns:p14="http://schemas.microsoft.com/office/powerpoint/2010/main" val="30596136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148</a:t>
            </a:fld>
            <a:endParaRPr lang="en-US"/>
          </a:p>
        </p:txBody>
      </p:sp>
    </p:spTree>
    <p:extLst>
      <p:ext uri="{BB962C8B-B14F-4D97-AF65-F5344CB8AC3E}">
        <p14:creationId xmlns:p14="http://schemas.microsoft.com/office/powerpoint/2010/main" val="380525343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149</a:t>
            </a:fld>
            <a:endParaRPr lang="en-US"/>
          </a:p>
        </p:txBody>
      </p:sp>
    </p:spTree>
    <p:extLst>
      <p:ext uri="{BB962C8B-B14F-4D97-AF65-F5344CB8AC3E}">
        <p14:creationId xmlns:p14="http://schemas.microsoft.com/office/powerpoint/2010/main" val="31800728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150</a:t>
            </a:fld>
            <a:endParaRPr lang="en-US"/>
          </a:p>
        </p:txBody>
      </p:sp>
    </p:spTree>
    <p:extLst>
      <p:ext uri="{BB962C8B-B14F-4D97-AF65-F5344CB8AC3E}">
        <p14:creationId xmlns:p14="http://schemas.microsoft.com/office/powerpoint/2010/main" val="15447035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151</a:t>
            </a:fld>
            <a:endParaRPr lang="en-US"/>
          </a:p>
        </p:txBody>
      </p:sp>
    </p:spTree>
    <p:extLst>
      <p:ext uri="{BB962C8B-B14F-4D97-AF65-F5344CB8AC3E}">
        <p14:creationId xmlns:p14="http://schemas.microsoft.com/office/powerpoint/2010/main" val="135982921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152</a:t>
            </a:fld>
            <a:endParaRPr lang="en-US"/>
          </a:p>
        </p:txBody>
      </p:sp>
    </p:spTree>
    <p:extLst>
      <p:ext uri="{BB962C8B-B14F-4D97-AF65-F5344CB8AC3E}">
        <p14:creationId xmlns:p14="http://schemas.microsoft.com/office/powerpoint/2010/main" val="220947619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153</a:t>
            </a:fld>
            <a:endParaRPr lang="en-US"/>
          </a:p>
        </p:txBody>
      </p:sp>
    </p:spTree>
    <p:extLst>
      <p:ext uri="{BB962C8B-B14F-4D97-AF65-F5344CB8AC3E}">
        <p14:creationId xmlns:p14="http://schemas.microsoft.com/office/powerpoint/2010/main" val="40152642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154</a:t>
            </a:fld>
            <a:endParaRPr lang="en-US"/>
          </a:p>
        </p:txBody>
      </p:sp>
    </p:spTree>
    <p:extLst>
      <p:ext uri="{BB962C8B-B14F-4D97-AF65-F5344CB8AC3E}">
        <p14:creationId xmlns:p14="http://schemas.microsoft.com/office/powerpoint/2010/main" val="419702613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155</a:t>
            </a:fld>
            <a:endParaRPr lang="en-US"/>
          </a:p>
        </p:txBody>
      </p:sp>
    </p:spTree>
    <p:extLst>
      <p:ext uri="{BB962C8B-B14F-4D97-AF65-F5344CB8AC3E}">
        <p14:creationId xmlns:p14="http://schemas.microsoft.com/office/powerpoint/2010/main" val="9978128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156</a:t>
            </a:fld>
            <a:endParaRPr lang="en-US"/>
          </a:p>
        </p:txBody>
      </p:sp>
    </p:spTree>
    <p:extLst>
      <p:ext uri="{BB962C8B-B14F-4D97-AF65-F5344CB8AC3E}">
        <p14:creationId xmlns:p14="http://schemas.microsoft.com/office/powerpoint/2010/main" val="483384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a:t>
            </a:fld>
            <a:endParaRPr lang="en-US"/>
          </a:p>
        </p:txBody>
      </p:sp>
    </p:spTree>
    <p:extLst>
      <p:ext uri="{BB962C8B-B14F-4D97-AF65-F5344CB8AC3E}">
        <p14:creationId xmlns:p14="http://schemas.microsoft.com/office/powerpoint/2010/main" val="67875094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157</a:t>
            </a:fld>
            <a:endParaRPr lang="en-US"/>
          </a:p>
        </p:txBody>
      </p:sp>
    </p:spTree>
    <p:extLst>
      <p:ext uri="{BB962C8B-B14F-4D97-AF65-F5344CB8AC3E}">
        <p14:creationId xmlns:p14="http://schemas.microsoft.com/office/powerpoint/2010/main" val="23863619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158</a:t>
            </a:fld>
            <a:endParaRPr lang="en-US"/>
          </a:p>
        </p:txBody>
      </p:sp>
    </p:spTree>
    <p:extLst>
      <p:ext uri="{BB962C8B-B14F-4D97-AF65-F5344CB8AC3E}">
        <p14:creationId xmlns:p14="http://schemas.microsoft.com/office/powerpoint/2010/main" val="265198205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159</a:t>
            </a:fld>
            <a:endParaRPr lang="en-US"/>
          </a:p>
        </p:txBody>
      </p:sp>
    </p:spTree>
    <p:extLst>
      <p:ext uri="{BB962C8B-B14F-4D97-AF65-F5344CB8AC3E}">
        <p14:creationId xmlns:p14="http://schemas.microsoft.com/office/powerpoint/2010/main" val="36182836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160</a:t>
            </a:fld>
            <a:endParaRPr lang="en-US"/>
          </a:p>
        </p:txBody>
      </p:sp>
    </p:spTree>
    <p:extLst>
      <p:ext uri="{BB962C8B-B14F-4D97-AF65-F5344CB8AC3E}">
        <p14:creationId xmlns:p14="http://schemas.microsoft.com/office/powerpoint/2010/main" val="23055073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161</a:t>
            </a:fld>
            <a:endParaRPr lang="en-US"/>
          </a:p>
        </p:txBody>
      </p:sp>
    </p:spTree>
    <p:extLst>
      <p:ext uri="{BB962C8B-B14F-4D97-AF65-F5344CB8AC3E}">
        <p14:creationId xmlns:p14="http://schemas.microsoft.com/office/powerpoint/2010/main" val="168697284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162</a:t>
            </a:fld>
            <a:endParaRPr lang="en-US"/>
          </a:p>
        </p:txBody>
      </p:sp>
    </p:spTree>
    <p:extLst>
      <p:ext uri="{BB962C8B-B14F-4D97-AF65-F5344CB8AC3E}">
        <p14:creationId xmlns:p14="http://schemas.microsoft.com/office/powerpoint/2010/main" val="2035808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163</a:t>
            </a:fld>
            <a:endParaRPr lang="en-US"/>
          </a:p>
        </p:txBody>
      </p:sp>
    </p:spTree>
    <p:extLst>
      <p:ext uri="{BB962C8B-B14F-4D97-AF65-F5344CB8AC3E}">
        <p14:creationId xmlns:p14="http://schemas.microsoft.com/office/powerpoint/2010/main" val="27333284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164</a:t>
            </a:fld>
            <a:endParaRPr lang="en-US"/>
          </a:p>
        </p:txBody>
      </p:sp>
    </p:spTree>
    <p:extLst>
      <p:ext uri="{BB962C8B-B14F-4D97-AF65-F5344CB8AC3E}">
        <p14:creationId xmlns:p14="http://schemas.microsoft.com/office/powerpoint/2010/main" val="173349859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165</a:t>
            </a:fld>
            <a:endParaRPr lang="en-US"/>
          </a:p>
        </p:txBody>
      </p:sp>
    </p:spTree>
    <p:extLst>
      <p:ext uri="{BB962C8B-B14F-4D97-AF65-F5344CB8AC3E}">
        <p14:creationId xmlns:p14="http://schemas.microsoft.com/office/powerpoint/2010/main" val="237540438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166</a:t>
            </a:fld>
            <a:endParaRPr lang="en-US"/>
          </a:p>
        </p:txBody>
      </p:sp>
    </p:spTree>
    <p:extLst>
      <p:ext uri="{BB962C8B-B14F-4D97-AF65-F5344CB8AC3E}">
        <p14:creationId xmlns:p14="http://schemas.microsoft.com/office/powerpoint/2010/main" val="4284958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a:t>
            </a:fld>
            <a:endParaRPr lang="en-US"/>
          </a:p>
        </p:txBody>
      </p:sp>
    </p:spTree>
    <p:extLst>
      <p:ext uri="{BB962C8B-B14F-4D97-AF65-F5344CB8AC3E}">
        <p14:creationId xmlns:p14="http://schemas.microsoft.com/office/powerpoint/2010/main" val="3672508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167</a:t>
            </a:fld>
            <a:endParaRPr lang="en-US"/>
          </a:p>
        </p:txBody>
      </p:sp>
    </p:spTree>
    <p:extLst>
      <p:ext uri="{BB962C8B-B14F-4D97-AF65-F5344CB8AC3E}">
        <p14:creationId xmlns:p14="http://schemas.microsoft.com/office/powerpoint/2010/main" val="216783509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168</a:t>
            </a:fld>
            <a:endParaRPr lang="en-US"/>
          </a:p>
        </p:txBody>
      </p:sp>
    </p:spTree>
    <p:extLst>
      <p:ext uri="{BB962C8B-B14F-4D97-AF65-F5344CB8AC3E}">
        <p14:creationId xmlns:p14="http://schemas.microsoft.com/office/powerpoint/2010/main" val="3746625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a:t>
            </a:fld>
            <a:endParaRPr lang="en-US"/>
          </a:p>
        </p:txBody>
      </p:sp>
    </p:spTree>
    <p:extLst>
      <p:ext uri="{BB962C8B-B14F-4D97-AF65-F5344CB8AC3E}">
        <p14:creationId xmlns:p14="http://schemas.microsoft.com/office/powerpoint/2010/main" val="1079967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21</a:t>
            </a:fld>
            <a:endParaRPr lang="en-US"/>
          </a:p>
        </p:txBody>
      </p:sp>
    </p:spTree>
    <p:extLst>
      <p:ext uri="{BB962C8B-B14F-4D97-AF65-F5344CB8AC3E}">
        <p14:creationId xmlns:p14="http://schemas.microsoft.com/office/powerpoint/2010/main" val="1079145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23</a:t>
            </a:fld>
            <a:endParaRPr lang="en-US"/>
          </a:p>
        </p:txBody>
      </p:sp>
    </p:spTree>
    <p:extLst>
      <p:ext uri="{BB962C8B-B14F-4D97-AF65-F5344CB8AC3E}">
        <p14:creationId xmlns:p14="http://schemas.microsoft.com/office/powerpoint/2010/main" val="1161940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3811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24</a:t>
            </a:fld>
            <a:endParaRPr lang="en-US"/>
          </a:p>
        </p:txBody>
      </p:sp>
    </p:spTree>
    <p:extLst>
      <p:ext uri="{BB962C8B-B14F-4D97-AF65-F5344CB8AC3E}">
        <p14:creationId xmlns:p14="http://schemas.microsoft.com/office/powerpoint/2010/main" val="3285916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25</a:t>
            </a:fld>
            <a:endParaRPr lang="en-US"/>
          </a:p>
        </p:txBody>
      </p:sp>
    </p:spTree>
    <p:extLst>
      <p:ext uri="{BB962C8B-B14F-4D97-AF65-F5344CB8AC3E}">
        <p14:creationId xmlns:p14="http://schemas.microsoft.com/office/powerpoint/2010/main" val="724126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26</a:t>
            </a:fld>
            <a:endParaRPr lang="en-US"/>
          </a:p>
        </p:txBody>
      </p:sp>
    </p:spTree>
    <p:extLst>
      <p:ext uri="{BB962C8B-B14F-4D97-AF65-F5344CB8AC3E}">
        <p14:creationId xmlns:p14="http://schemas.microsoft.com/office/powerpoint/2010/main" val="1923915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27</a:t>
            </a:fld>
            <a:endParaRPr lang="en-US"/>
          </a:p>
        </p:txBody>
      </p:sp>
    </p:spTree>
    <p:extLst>
      <p:ext uri="{BB962C8B-B14F-4D97-AF65-F5344CB8AC3E}">
        <p14:creationId xmlns:p14="http://schemas.microsoft.com/office/powerpoint/2010/main" val="3136643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28</a:t>
            </a:fld>
            <a:endParaRPr lang="en-US"/>
          </a:p>
        </p:txBody>
      </p:sp>
    </p:spTree>
    <p:extLst>
      <p:ext uri="{BB962C8B-B14F-4D97-AF65-F5344CB8AC3E}">
        <p14:creationId xmlns:p14="http://schemas.microsoft.com/office/powerpoint/2010/main" val="998859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29</a:t>
            </a:fld>
            <a:endParaRPr lang="en-US"/>
          </a:p>
        </p:txBody>
      </p:sp>
    </p:spTree>
    <p:extLst>
      <p:ext uri="{BB962C8B-B14F-4D97-AF65-F5344CB8AC3E}">
        <p14:creationId xmlns:p14="http://schemas.microsoft.com/office/powerpoint/2010/main" val="1090964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30</a:t>
            </a:fld>
            <a:endParaRPr lang="en-US"/>
          </a:p>
        </p:txBody>
      </p:sp>
    </p:spTree>
    <p:extLst>
      <p:ext uri="{BB962C8B-B14F-4D97-AF65-F5344CB8AC3E}">
        <p14:creationId xmlns:p14="http://schemas.microsoft.com/office/powerpoint/2010/main" val="3286484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31</a:t>
            </a:fld>
            <a:endParaRPr lang="en-US"/>
          </a:p>
        </p:txBody>
      </p:sp>
    </p:spTree>
    <p:extLst>
      <p:ext uri="{BB962C8B-B14F-4D97-AF65-F5344CB8AC3E}">
        <p14:creationId xmlns:p14="http://schemas.microsoft.com/office/powerpoint/2010/main" val="556261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32</a:t>
            </a:fld>
            <a:endParaRPr lang="en-US"/>
          </a:p>
        </p:txBody>
      </p:sp>
    </p:spTree>
    <p:extLst>
      <p:ext uri="{BB962C8B-B14F-4D97-AF65-F5344CB8AC3E}">
        <p14:creationId xmlns:p14="http://schemas.microsoft.com/office/powerpoint/2010/main" val="2054793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33</a:t>
            </a:fld>
            <a:endParaRPr lang="en-US"/>
          </a:p>
        </p:txBody>
      </p:sp>
    </p:spTree>
    <p:extLst>
      <p:ext uri="{BB962C8B-B14F-4D97-AF65-F5344CB8AC3E}">
        <p14:creationId xmlns:p14="http://schemas.microsoft.com/office/powerpoint/2010/main" val="1912697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a:t>
            </a:fld>
            <a:endParaRPr lang="en-US"/>
          </a:p>
        </p:txBody>
      </p:sp>
    </p:spTree>
    <p:extLst>
      <p:ext uri="{BB962C8B-B14F-4D97-AF65-F5344CB8AC3E}">
        <p14:creationId xmlns:p14="http://schemas.microsoft.com/office/powerpoint/2010/main" val="715955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34</a:t>
            </a:fld>
            <a:endParaRPr lang="en-US"/>
          </a:p>
        </p:txBody>
      </p:sp>
    </p:spTree>
    <p:extLst>
      <p:ext uri="{BB962C8B-B14F-4D97-AF65-F5344CB8AC3E}">
        <p14:creationId xmlns:p14="http://schemas.microsoft.com/office/powerpoint/2010/main" val="35479626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35</a:t>
            </a:fld>
            <a:endParaRPr lang="en-US"/>
          </a:p>
        </p:txBody>
      </p:sp>
    </p:spTree>
    <p:extLst>
      <p:ext uri="{BB962C8B-B14F-4D97-AF65-F5344CB8AC3E}">
        <p14:creationId xmlns:p14="http://schemas.microsoft.com/office/powerpoint/2010/main" val="3183422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36</a:t>
            </a:fld>
            <a:endParaRPr lang="en-US"/>
          </a:p>
        </p:txBody>
      </p:sp>
    </p:spTree>
    <p:extLst>
      <p:ext uri="{BB962C8B-B14F-4D97-AF65-F5344CB8AC3E}">
        <p14:creationId xmlns:p14="http://schemas.microsoft.com/office/powerpoint/2010/main" val="1062713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37</a:t>
            </a:fld>
            <a:endParaRPr lang="en-US"/>
          </a:p>
        </p:txBody>
      </p:sp>
    </p:spTree>
    <p:extLst>
      <p:ext uri="{BB962C8B-B14F-4D97-AF65-F5344CB8AC3E}">
        <p14:creationId xmlns:p14="http://schemas.microsoft.com/office/powerpoint/2010/main" val="3313004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38</a:t>
            </a:fld>
            <a:endParaRPr lang="en-US"/>
          </a:p>
        </p:txBody>
      </p:sp>
    </p:spTree>
    <p:extLst>
      <p:ext uri="{BB962C8B-B14F-4D97-AF65-F5344CB8AC3E}">
        <p14:creationId xmlns:p14="http://schemas.microsoft.com/office/powerpoint/2010/main" val="2055893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39</a:t>
            </a:fld>
            <a:endParaRPr lang="en-US"/>
          </a:p>
        </p:txBody>
      </p:sp>
    </p:spTree>
    <p:extLst>
      <p:ext uri="{BB962C8B-B14F-4D97-AF65-F5344CB8AC3E}">
        <p14:creationId xmlns:p14="http://schemas.microsoft.com/office/powerpoint/2010/main" val="2977900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40</a:t>
            </a:fld>
            <a:endParaRPr lang="en-US"/>
          </a:p>
        </p:txBody>
      </p:sp>
    </p:spTree>
    <p:extLst>
      <p:ext uri="{BB962C8B-B14F-4D97-AF65-F5344CB8AC3E}">
        <p14:creationId xmlns:p14="http://schemas.microsoft.com/office/powerpoint/2010/main" val="4215634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41</a:t>
            </a:fld>
            <a:endParaRPr lang="en-US"/>
          </a:p>
        </p:txBody>
      </p:sp>
    </p:spTree>
    <p:extLst>
      <p:ext uri="{BB962C8B-B14F-4D97-AF65-F5344CB8AC3E}">
        <p14:creationId xmlns:p14="http://schemas.microsoft.com/office/powerpoint/2010/main" val="20453823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42</a:t>
            </a:fld>
            <a:endParaRPr lang="en-US"/>
          </a:p>
        </p:txBody>
      </p:sp>
    </p:spTree>
    <p:extLst>
      <p:ext uri="{BB962C8B-B14F-4D97-AF65-F5344CB8AC3E}">
        <p14:creationId xmlns:p14="http://schemas.microsoft.com/office/powerpoint/2010/main" val="128104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43</a:t>
            </a:fld>
            <a:endParaRPr lang="en-US"/>
          </a:p>
        </p:txBody>
      </p:sp>
    </p:spTree>
    <p:extLst>
      <p:ext uri="{BB962C8B-B14F-4D97-AF65-F5344CB8AC3E}">
        <p14:creationId xmlns:p14="http://schemas.microsoft.com/office/powerpoint/2010/main" val="121838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a:t>
            </a:fld>
            <a:endParaRPr lang="en-US"/>
          </a:p>
        </p:txBody>
      </p:sp>
    </p:spTree>
    <p:extLst>
      <p:ext uri="{BB962C8B-B14F-4D97-AF65-F5344CB8AC3E}">
        <p14:creationId xmlns:p14="http://schemas.microsoft.com/office/powerpoint/2010/main" val="3362172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44</a:t>
            </a:fld>
            <a:endParaRPr lang="en-US"/>
          </a:p>
        </p:txBody>
      </p:sp>
    </p:spTree>
    <p:extLst>
      <p:ext uri="{BB962C8B-B14F-4D97-AF65-F5344CB8AC3E}">
        <p14:creationId xmlns:p14="http://schemas.microsoft.com/office/powerpoint/2010/main" val="3721666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45</a:t>
            </a:fld>
            <a:endParaRPr lang="en-US"/>
          </a:p>
        </p:txBody>
      </p:sp>
    </p:spTree>
    <p:extLst>
      <p:ext uri="{BB962C8B-B14F-4D97-AF65-F5344CB8AC3E}">
        <p14:creationId xmlns:p14="http://schemas.microsoft.com/office/powerpoint/2010/main" val="3084240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47</a:t>
            </a:fld>
            <a:endParaRPr lang="en-US"/>
          </a:p>
        </p:txBody>
      </p:sp>
    </p:spTree>
    <p:extLst>
      <p:ext uri="{BB962C8B-B14F-4D97-AF65-F5344CB8AC3E}">
        <p14:creationId xmlns:p14="http://schemas.microsoft.com/office/powerpoint/2010/main" val="135415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48</a:t>
            </a:fld>
            <a:endParaRPr lang="en-US"/>
          </a:p>
        </p:txBody>
      </p:sp>
    </p:spTree>
    <p:extLst>
      <p:ext uri="{BB962C8B-B14F-4D97-AF65-F5344CB8AC3E}">
        <p14:creationId xmlns:p14="http://schemas.microsoft.com/office/powerpoint/2010/main" val="109783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50</a:t>
            </a:fld>
            <a:endParaRPr lang="en-US"/>
          </a:p>
        </p:txBody>
      </p:sp>
    </p:spTree>
    <p:extLst>
      <p:ext uri="{BB962C8B-B14F-4D97-AF65-F5344CB8AC3E}">
        <p14:creationId xmlns:p14="http://schemas.microsoft.com/office/powerpoint/2010/main" val="3875817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51</a:t>
            </a:fld>
            <a:endParaRPr lang="en-US"/>
          </a:p>
        </p:txBody>
      </p:sp>
    </p:spTree>
    <p:extLst>
      <p:ext uri="{BB962C8B-B14F-4D97-AF65-F5344CB8AC3E}">
        <p14:creationId xmlns:p14="http://schemas.microsoft.com/office/powerpoint/2010/main" val="1047072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52</a:t>
            </a:fld>
            <a:endParaRPr lang="en-US"/>
          </a:p>
        </p:txBody>
      </p:sp>
    </p:spTree>
    <p:extLst>
      <p:ext uri="{BB962C8B-B14F-4D97-AF65-F5344CB8AC3E}">
        <p14:creationId xmlns:p14="http://schemas.microsoft.com/office/powerpoint/2010/main" val="35090569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53</a:t>
            </a:fld>
            <a:endParaRPr lang="en-US"/>
          </a:p>
        </p:txBody>
      </p:sp>
    </p:spTree>
    <p:extLst>
      <p:ext uri="{BB962C8B-B14F-4D97-AF65-F5344CB8AC3E}">
        <p14:creationId xmlns:p14="http://schemas.microsoft.com/office/powerpoint/2010/main" val="27347359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54</a:t>
            </a:fld>
            <a:endParaRPr lang="en-US"/>
          </a:p>
        </p:txBody>
      </p:sp>
    </p:spTree>
    <p:extLst>
      <p:ext uri="{BB962C8B-B14F-4D97-AF65-F5344CB8AC3E}">
        <p14:creationId xmlns:p14="http://schemas.microsoft.com/office/powerpoint/2010/main" val="440859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55</a:t>
            </a:fld>
            <a:endParaRPr lang="en-US"/>
          </a:p>
        </p:txBody>
      </p:sp>
    </p:spTree>
    <p:extLst>
      <p:ext uri="{BB962C8B-B14F-4D97-AF65-F5344CB8AC3E}">
        <p14:creationId xmlns:p14="http://schemas.microsoft.com/office/powerpoint/2010/main" val="3039398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a:t>
            </a:fld>
            <a:endParaRPr lang="en-US"/>
          </a:p>
        </p:txBody>
      </p:sp>
    </p:spTree>
    <p:extLst>
      <p:ext uri="{BB962C8B-B14F-4D97-AF65-F5344CB8AC3E}">
        <p14:creationId xmlns:p14="http://schemas.microsoft.com/office/powerpoint/2010/main" val="9411485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56</a:t>
            </a:fld>
            <a:endParaRPr lang="en-US"/>
          </a:p>
        </p:txBody>
      </p:sp>
    </p:spTree>
    <p:extLst>
      <p:ext uri="{BB962C8B-B14F-4D97-AF65-F5344CB8AC3E}">
        <p14:creationId xmlns:p14="http://schemas.microsoft.com/office/powerpoint/2010/main" val="4391586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57</a:t>
            </a:fld>
            <a:endParaRPr lang="en-US"/>
          </a:p>
        </p:txBody>
      </p:sp>
    </p:spTree>
    <p:extLst>
      <p:ext uri="{BB962C8B-B14F-4D97-AF65-F5344CB8AC3E}">
        <p14:creationId xmlns:p14="http://schemas.microsoft.com/office/powerpoint/2010/main" val="4080560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59</a:t>
            </a:fld>
            <a:endParaRPr lang="en-US"/>
          </a:p>
        </p:txBody>
      </p:sp>
    </p:spTree>
    <p:extLst>
      <p:ext uri="{BB962C8B-B14F-4D97-AF65-F5344CB8AC3E}">
        <p14:creationId xmlns:p14="http://schemas.microsoft.com/office/powerpoint/2010/main" val="4276876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60</a:t>
            </a:fld>
            <a:endParaRPr lang="en-US"/>
          </a:p>
        </p:txBody>
      </p:sp>
    </p:spTree>
    <p:extLst>
      <p:ext uri="{BB962C8B-B14F-4D97-AF65-F5344CB8AC3E}">
        <p14:creationId xmlns:p14="http://schemas.microsoft.com/office/powerpoint/2010/main" val="32621264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61</a:t>
            </a:fld>
            <a:endParaRPr lang="en-US"/>
          </a:p>
        </p:txBody>
      </p:sp>
    </p:spTree>
    <p:extLst>
      <p:ext uri="{BB962C8B-B14F-4D97-AF65-F5344CB8AC3E}">
        <p14:creationId xmlns:p14="http://schemas.microsoft.com/office/powerpoint/2010/main" val="34365446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62</a:t>
            </a:fld>
            <a:endParaRPr lang="en-US"/>
          </a:p>
        </p:txBody>
      </p:sp>
    </p:spTree>
    <p:extLst>
      <p:ext uri="{BB962C8B-B14F-4D97-AF65-F5344CB8AC3E}">
        <p14:creationId xmlns:p14="http://schemas.microsoft.com/office/powerpoint/2010/main" val="322336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63</a:t>
            </a:fld>
            <a:endParaRPr lang="en-US"/>
          </a:p>
        </p:txBody>
      </p:sp>
    </p:spTree>
    <p:extLst>
      <p:ext uri="{BB962C8B-B14F-4D97-AF65-F5344CB8AC3E}">
        <p14:creationId xmlns:p14="http://schemas.microsoft.com/office/powerpoint/2010/main" val="3864936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64</a:t>
            </a:fld>
            <a:endParaRPr lang="en-US"/>
          </a:p>
        </p:txBody>
      </p:sp>
    </p:spTree>
    <p:extLst>
      <p:ext uri="{BB962C8B-B14F-4D97-AF65-F5344CB8AC3E}">
        <p14:creationId xmlns:p14="http://schemas.microsoft.com/office/powerpoint/2010/main" val="3321051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65</a:t>
            </a:fld>
            <a:endParaRPr lang="en-US"/>
          </a:p>
        </p:txBody>
      </p:sp>
    </p:spTree>
    <p:extLst>
      <p:ext uri="{BB962C8B-B14F-4D97-AF65-F5344CB8AC3E}">
        <p14:creationId xmlns:p14="http://schemas.microsoft.com/office/powerpoint/2010/main" val="7344438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66</a:t>
            </a:fld>
            <a:endParaRPr lang="en-US"/>
          </a:p>
        </p:txBody>
      </p:sp>
    </p:spTree>
    <p:extLst>
      <p:ext uri="{BB962C8B-B14F-4D97-AF65-F5344CB8AC3E}">
        <p14:creationId xmlns:p14="http://schemas.microsoft.com/office/powerpoint/2010/main" val="2048502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a:t>
            </a:fld>
            <a:endParaRPr lang="en-US"/>
          </a:p>
        </p:txBody>
      </p:sp>
    </p:spTree>
    <p:extLst>
      <p:ext uri="{BB962C8B-B14F-4D97-AF65-F5344CB8AC3E}">
        <p14:creationId xmlns:p14="http://schemas.microsoft.com/office/powerpoint/2010/main" val="15997413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67</a:t>
            </a:fld>
            <a:endParaRPr lang="en-US"/>
          </a:p>
        </p:txBody>
      </p:sp>
    </p:spTree>
    <p:extLst>
      <p:ext uri="{BB962C8B-B14F-4D97-AF65-F5344CB8AC3E}">
        <p14:creationId xmlns:p14="http://schemas.microsoft.com/office/powerpoint/2010/main" val="3263454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68</a:t>
            </a:fld>
            <a:endParaRPr lang="en-US"/>
          </a:p>
        </p:txBody>
      </p:sp>
    </p:spTree>
    <p:extLst>
      <p:ext uri="{BB962C8B-B14F-4D97-AF65-F5344CB8AC3E}">
        <p14:creationId xmlns:p14="http://schemas.microsoft.com/office/powerpoint/2010/main" val="6047375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69</a:t>
            </a:fld>
            <a:endParaRPr lang="en-US"/>
          </a:p>
        </p:txBody>
      </p:sp>
    </p:spTree>
    <p:extLst>
      <p:ext uri="{BB962C8B-B14F-4D97-AF65-F5344CB8AC3E}">
        <p14:creationId xmlns:p14="http://schemas.microsoft.com/office/powerpoint/2010/main" val="1979955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70</a:t>
            </a:fld>
            <a:endParaRPr lang="en-US"/>
          </a:p>
        </p:txBody>
      </p:sp>
    </p:spTree>
    <p:extLst>
      <p:ext uri="{BB962C8B-B14F-4D97-AF65-F5344CB8AC3E}">
        <p14:creationId xmlns:p14="http://schemas.microsoft.com/office/powerpoint/2010/main" val="3163352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71</a:t>
            </a:fld>
            <a:endParaRPr lang="en-US"/>
          </a:p>
        </p:txBody>
      </p:sp>
    </p:spTree>
    <p:extLst>
      <p:ext uri="{BB962C8B-B14F-4D97-AF65-F5344CB8AC3E}">
        <p14:creationId xmlns:p14="http://schemas.microsoft.com/office/powerpoint/2010/main" val="3977144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72</a:t>
            </a:fld>
            <a:endParaRPr lang="en-US"/>
          </a:p>
        </p:txBody>
      </p:sp>
    </p:spTree>
    <p:extLst>
      <p:ext uri="{BB962C8B-B14F-4D97-AF65-F5344CB8AC3E}">
        <p14:creationId xmlns:p14="http://schemas.microsoft.com/office/powerpoint/2010/main" val="496159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73</a:t>
            </a:fld>
            <a:endParaRPr lang="en-US"/>
          </a:p>
        </p:txBody>
      </p:sp>
    </p:spTree>
    <p:extLst>
      <p:ext uri="{BB962C8B-B14F-4D97-AF65-F5344CB8AC3E}">
        <p14:creationId xmlns:p14="http://schemas.microsoft.com/office/powerpoint/2010/main" val="4423609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74</a:t>
            </a:fld>
            <a:endParaRPr lang="en-US"/>
          </a:p>
        </p:txBody>
      </p:sp>
    </p:spTree>
    <p:extLst>
      <p:ext uri="{BB962C8B-B14F-4D97-AF65-F5344CB8AC3E}">
        <p14:creationId xmlns:p14="http://schemas.microsoft.com/office/powerpoint/2010/main" val="40172903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75</a:t>
            </a:fld>
            <a:endParaRPr lang="en-US"/>
          </a:p>
        </p:txBody>
      </p:sp>
    </p:spTree>
    <p:extLst>
      <p:ext uri="{BB962C8B-B14F-4D97-AF65-F5344CB8AC3E}">
        <p14:creationId xmlns:p14="http://schemas.microsoft.com/office/powerpoint/2010/main" val="20439562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76</a:t>
            </a:fld>
            <a:endParaRPr lang="en-US"/>
          </a:p>
        </p:txBody>
      </p:sp>
    </p:spTree>
    <p:extLst>
      <p:ext uri="{BB962C8B-B14F-4D97-AF65-F5344CB8AC3E}">
        <p14:creationId xmlns:p14="http://schemas.microsoft.com/office/powerpoint/2010/main" val="2741347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a:t>
            </a:fld>
            <a:endParaRPr lang="en-US"/>
          </a:p>
        </p:txBody>
      </p:sp>
    </p:spTree>
    <p:extLst>
      <p:ext uri="{BB962C8B-B14F-4D97-AF65-F5344CB8AC3E}">
        <p14:creationId xmlns:p14="http://schemas.microsoft.com/office/powerpoint/2010/main" val="2101259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77</a:t>
            </a:fld>
            <a:endParaRPr lang="en-US"/>
          </a:p>
        </p:txBody>
      </p:sp>
    </p:spTree>
    <p:extLst>
      <p:ext uri="{BB962C8B-B14F-4D97-AF65-F5344CB8AC3E}">
        <p14:creationId xmlns:p14="http://schemas.microsoft.com/office/powerpoint/2010/main" val="37799584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78</a:t>
            </a:fld>
            <a:endParaRPr lang="en-US"/>
          </a:p>
        </p:txBody>
      </p:sp>
    </p:spTree>
    <p:extLst>
      <p:ext uri="{BB962C8B-B14F-4D97-AF65-F5344CB8AC3E}">
        <p14:creationId xmlns:p14="http://schemas.microsoft.com/office/powerpoint/2010/main" val="11345694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79</a:t>
            </a:fld>
            <a:endParaRPr lang="en-US"/>
          </a:p>
        </p:txBody>
      </p:sp>
    </p:spTree>
    <p:extLst>
      <p:ext uri="{BB962C8B-B14F-4D97-AF65-F5344CB8AC3E}">
        <p14:creationId xmlns:p14="http://schemas.microsoft.com/office/powerpoint/2010/main" val="37331573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80</a:t>
            </a:fld>
            <a:endParaRPr lang="en-US"/>
          </a:p>
        </p:txBody>
      </p:sp>
    </p:spTree>
    <p:extLst>
      <p:ext uri="{BB962C8B-B14F-4D97-AF65-F5344CB8AC3E}">
        <p14:creationId xmlns:p14="http://schemas.microsoft.com/office/powerpoint/2010/main" val="37596055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81</a:t>
            </a:fld>
            <a:endParaRPr lang="en-US"/>
          </a:p>
        </p:txBody>
      </p:sp>
    </p:spTree>
    <p:extLst>
      <p:ext uri="{BB962C8B-B14F-4D97-AF65-F5344CB8AC3E}">
        <p14:creationId xmlns:p14="http://schemas.microsoft.com/office/powerpoint/2010/main" val="8052774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82</a:t>
            </a:fld>
            <a:endParaRPr lang="en-US"/>
          </a:p>
        </p:txBody>
      </p:sp>
    </p:spTree>
    <p:extLst>
      <p:ext uri="{BB962C8B-B14F-4D97-AF65-F5344CB8AC3E}">
        <p14:creationId xmlns:p14="http://schemas.microsoft.com/office/powerpoint/2010/main" val="6152792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83</a:t>
            </a:fld>
            <a:endParaRPr lang="en-US"/>
          </a:p>
        </p:txBody>
      </p:sp>
    </p:spTree>
    <p:extLst>
      <p:ext uri="{BB962C8B-B14F-4D97-AF65-F5344CB8AC3E}">
        <p14:creationId xmlns:p14="http://schemas.microsoft.com/office/powerpoint/2010/main" val="27940486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84</a:t>
            </a:fld>
            <a:endParaRPr lang="en-US"/>
          </a:p>
        </p:txBody>
      </p:sp>
    </p:spTree>
    <p:extLst>
      <p:ext uri="{BB962C8B-B14F-4D97-AF65-F5344CB8AC3E}">
        <p14:creationId xmlns:p14="http://schemas.microsoft.com/office/powerpoint/2010/main" val="6277381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85</a:t>
            </a:fld>
            <a:endParaRPr lang="en-US"/>
          </a:p>
        </p:txBody>
      </p:sp>
    </p:spTree>
    <p:extLst>
      <p:ext uri="{BB962C8B-B14F-4D97-AF65-F5344CB8AC3E}">
        <p14:creationId xmlns:p14="http://schemas.microsoft.com/office/powerpoint/2010/main" val="24465331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86</a:t>
            </a:fld>
            <a:endParaRPr lang="en-US"/>
          </a:p>
        </p:txBody>
      </p:sp>
    </p:spTree>
    <p:extLst>
      <p:ext uri="{BB962C8B-B14F-4D97-AF65-F5344CB8AC3E}">
        <p14:creationId xmlns:p14="http://schemas.microsoft.com/office/powerpoint/2010/main" val="1272823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a:t>
            </a:fld>
            <a:endParaRPr lang="en-US"/>
          </a:p>
        </p:txBody>
      </p:sp>
    </p:spTree>
    <p:extLst>
      <p:ext uri="{BB962C8B-B14F-4D97-AF65-F5344CB8AC3E}">
        <p14:creationId xmlns:p14="http://schemas.microsoft.com/office/powerpoint/2010/main" val="14826106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87</a:t>
            </a:fld>
            <a:endParaRPr lang="en-US"/>
          </a:p>
        </p:txBody>
      </p:sp>
    </p:spTree>
    <p:extLst>
      <p:ext uri="{BB962C8B-B14F-4D97-AF65-F5344CB8AC3E}">
        <p14:creationId xmlns:p14="http://schemas.microsoft.com/office/powerpoint/2010/main" val="14383329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88</a:t>
            </a:fld>
            <a:endParaRPr lang="en-US"/>
          </a:p>
        </p:txBody>
      </p:sp>
    </p:spTree>
    <p:extLst>
      <p:ext uri="{BB962C8B-B14F-4D97-AF65-F5344CB8AC3E}">
        <p14:creationId xmlns:p14="http://schemas.microsoft.com/office/powerpoint/2010/main" val="42492007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89</a:t>
            </a:fld>
            <a:endParaRPr lang="en-US"/>
          </a:p>
        </p:txBody>
      </p:sp>
    </p:spTree>
    <p:extLst>
      <p:ext uri="{BB962C8B-B14F-4D97-AF65-F5344CB8AC3E}">
        <p14:creationId xmlns:p14="http://schemas.microsoft.com/office/powerpoint/2010/main" val="15594655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90</a:t>
            </a:fld>
            <a:endParaRPr lang="en-US"/>
          </a:p>
        </p:txBody>
      </p:sp>
    </p:spTree>
    <p:extLst>
      <p:ext uri="{BB962C8B-B14F-4D97-AF65-F5344CB8AC3E}">
        <p14:creationId xmlns:p14="http://schemas.microsoft.com/office/powerpoint/2010/main" val="34591742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91</a:t>
            </a:fld>
            <a:endParaRPr lang="en-US"/>
          </a:p>
        </p:txBody>
      </p:sp>
    </p:spTree>
    <p:extLst>
      <p:ext uri="{BB962C8B-B14F-4D97-AF65-F5344CB8AC3E}">
        <p14:creationId xmlns:p14="http://schemas.microsoft.com/office/powerpoint/2010/main" val="17921494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92</a:t>
            </a:fld>
            <a:endParaRPr lang="en-US"/>
          </a:p>
        </p:txBody>
      </p:sp>
    </p:spTree>
    <p:extLst>
      <p:ext uri="{BB962C8B-B14F-4D97-AF65-F5344CB8AC3E}">
        <p14:creationId xmlns:p14="http://schemas.microsoft.com/office/powerpoint/2010/main" val="29228887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93</a:t>
            </a:fld>
            <a:endParaRPr lang="en-US"/>
          </a:p>
        </p:txBody>
      </p:sp>
    </p:spTree>
    <p:extLst>
      <p:ext uri="{BB962C8B-B14F-4D97-AF65-F5344CB8AC3E}">
        <p14:creationId xmlns:p14="http://schemas.microsoft.com/office/powerpoint/2010/main" val="28951231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94</a:t>
            </a:fld>
            <a:endParaRPr lang="en-US"/>
          </a:p>
        </p:txBody>
      </p:sp>
    </p:spTree>
    <p:extLst>
      <p:ext uri="{BB962C8B-B14F-4D97-AF65-F5344CB8AC3E}">
        <p14:creationId xmlns:p14="http://schemas.microsoft.com/office/powerpoint/2010/main" val="42823035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95</a:t>
            </a:fld>
            <a:endParaRPr lang="en-US"/>
          </a:p>
        </p:txBody>
      </p:sp>
    </p:spTree>
    <p:extLst>
      <p:ext uri="{BB962C8B-B14F-4D97-AF65-F5344CB8AC3E}">
        <p14:creationId xmlns:p14="http://schemas.microsoft.com/office/powerpoint/2010/main" val="2429478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96</a:t>
            </a:fld>
            <a:endParaRPr lang="en-US"/>
          </a:p>
        </p:txBody>
      </p:sp>
    </p:spTree>
    <p:extLst>
      <p:ext uri="{BB962C8B-B14F-4D97-AF65-F5344CB8AC3E}">
        <p14:creationId xmlns:p14="http://schemas.microsoft.com/office/powerpoint/2010/main" val="3666047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a:t>
            </a:fld>
            <a:endParaRPr lang="en-US"/>
          </a:p>
        </p:txBody>
      </p:sp>
    </p:spTree>
    <p:extLst>
      <p:ext uri="{BB962C8B-B14F-4D97-AF65-F5344CB8AC3E}">
        <p14:creationId xmlns:p14="http://schemas.microsoft.com/office/powerpoint/2010/main" val="14619246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97</a:t>
            </a:fld>
            <a:endParaRPr lang="en-US"/>
          </a:p>
        </p:txBody>
      </p:sp>
    </p:spTree>
    <p:extLst>
      <p:ext uri="{BB962C8B-B14F-4D97-AF65-F5344CB8AC3E}">
        <p14:creationId xmlns:p14="http://schemas.microsoft.com/office/powerpoint/2010/main" val="27792290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98</a:t>
            </a:fld>
            <a:endParaRPr lang="en-US"/>
          </a:p>
        </p:txBody>
      </p:sp>
    </p:spTree>
    <p:extLst>
      <p:ext uri="{BB962C8B-B14F-4D97-AF65-F5344CB8AC3E}">
        <p14:creationId xmlns:p14="http://schemas.microsoft.com/office/powerpoint/2010/main" val="8235242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99</a:t>
            </a:fld>
            <a:endParaRPr lang="en-US"/>
          </a:p>
        </p:txBody>
      </p:sp>
    </p:spTree>
    <p:extLst>
      <p:ext uri="{BB962C8B-B14F-4D97-AF65-F5344CB8AC3E}">
        <p14:creationId xmlns:p14="http://schemas.microsoft.com/office/powerpoint/2010/main" val="31495860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100</a:t>
            </a:fld>
            <a:endParaRPr lang="en-US"/>
          </a:p>
        </p:txBody>
      </p:sp>
    </p:spTree>
    <p:extLst>
      <p:ext uri="{BB962C8B-B14F-4D97-AF65-F5344CB8AC3E}">
        <p14:creationId xmlns:p14="http://schemas.microsoft.com/office/powerpoint/2010/main" val="25695463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101</a:t>
            </a:fld>
            <a:endParaRPr lang="en-US"/>
          </a:p>
        </p:txBody>
      </p:sp>
    </p:spTree>
    <p:extLst>
      <p:ext uri="{BB962C8B-B14F-4D97-AF65-F5344CB8AC3E}">
        <p14:creationId xmlns:p14="http://schemas.microsoft.com/office/powerpoint/2010/main" val="6288546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102</a:t>
            </a:fld>
            <a:endParaRPr lang="en-US"/>
          </a:p>
        </p:txBody>
      </p:sp>
    </p:spTree>
    <p:extLst>
      <p:ext uri="{BB962C8B-B14F-4D97-AF65-F5344CB8AC3E}">
        <p14:creationId xmlns:p14="http://schemas.microsoft.com/office/powerpoint/2010/main" val="9960267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103</a:t>
            </a:fld>
            <a:endParaRPr lang="en-US"/>
          </a:p>
        </p:txBody>
      </p:sp>
    </p:spTree>
    <p:extLst>
      <p:ext uri="{BB962C8B-B14F-4D97-AF65-F5344CB8AC3E}">
        <p14:creationId xmlns:p14="http://schemas.microsoft.com/office/powerpoint/2010/main" val="20818691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104</a:t>
            </a:fld>
            <a:endParaRPr lang="en-US"/>
          </a:p>
        </p:txBody>
      </p:sp>
    </p:spTree>
    <p:extLst>
      <p:ext uri="{BB962C8B-B14F-4D97-AF65-F5344CB8AC3E}">
        <p14:creationId xmlns:p14="http://schemas.microsoft.com/office/powerpoint/2010/main" val="390608747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105</a:t>
            </a:fld>
            <a:endParaRPr lang="en-US"/>
          </a:p>
        </p:txBody>
      </p:sp>
    </p:spTree>
    <p:extLst>
      <p:ext uri="{BB962C8B-B14F-4D97-AF65-F5344CB8AC3E}">
        <p14:creationId xmlns:p14="http://schemas.microsoft.com/office/powerpoint/2010/main" val="17188285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106</a:t>
            </a:fld>
            <a:endParaRPr lang="en-US"/>
          </a:p>
        </p:txBody>
      </p:sp>
    </p:spTree>
    <p:extLst>
      <p:ext uri="{BB962C8B-B14F-4D97-AF65-F5344CB8AC3E}">
        <p14:creationId xmlns:p14="http://schemas.microsoft.com/office/powerpoint/2010/main" val="749700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25/12/2023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3619"/>
            <a:fld id="{81D60167-4931-47E6-BA6A-407CBD079E47}" type="slidenum">
              <a:rPr lang="en-US" spc="9" smtClean="0"/>
              <a:pPr marL="33619"/>
              <a:t>‹#›</a:t>
            </a:fld>
            <a:endParaRPr lang="en-US" spc="9"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856547"/>
      </p:ext>
    </p:extLst>
  </p:cSld>
  <p:clrMapOvr>
    <a:masterClrMapping/>
  </p:clrMapOvr>
  <p:timing>
    <p:tnLst>
      <p:par>
        <p:cTn id="1" dur="indefinite" restart="never" nodeType="tmRoot"/>
      </p:par>
    </p:tnLst>
  </p:timing>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239920-5F52-4857-AB62-A18FACD2657B}" type="datetime1">
              <a:rPr lang="en-US" smtClean="0"/>
              <a:t>25/12/2023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E8C4C4-FCE0-49EA-AD7B-15C50E3E093D}" type="slidenum">
              <a:rPr lang="en-US" smtClean="0"/>
              <a:pPr/>
              <a:t>‹#›</a:t>
            </a:fld>
            <a:endParaRPr lang="en-US"/>
          </a:p>
        </p:txBody>
      </p:sp>
    </p:spTree>
    <p:extLst>
      <p:ext uri="{BB962C8B-B14F-4D97-AF65-F5344CB8AC3E}">
        <p14:creationId xmlns:p14="http://schemas.microsoft.com/office/powerpoint/2010/main" val="1151588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9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4790876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9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8188287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6658753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0565875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0653850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8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8801217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9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8120541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9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1760690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9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8230419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9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45952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7D6881-192C-4B46-90EB-8CD66CCC6D0C}" type="datetime1">
              <a:rPr lang="en-US" smtClean="0"/>
              <a:t>25/12/2023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3619"/>
            <a:fld id="{81D60167-4931-47E6-BA6A-407CBD079E47}" type="slidenum">
              <a:rPr lang="en-US" spc="9" smtClean="0"/>
              <a:pPr marL="33619"/>
              <a:t>‹#›</a:t>
            </a:fld>
            <a:endParaRPr lang="en-US" spc="9" dirty="0"/>
          </a:p>
        </p:txBody>
      </p:sp>
    </p:spTree>
    <p:extLst>
      <p:ext uri="{BB962C8B-B14F-4D97-AF65-F5344CB8AC3E}">
        <p14:creationId xmlns:p14="http://schemas.microsoft.com/office/powerpoint/2010/main" val="399558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9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8611105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0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20826704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0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65589510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0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0070379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0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2528061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54349306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0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483649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0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13615070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0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3827376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0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013032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p:nvSpPr>
        <p:spPr>
          <a:xfrm>
            <a:off x="3746810" y="2421424"/>
            <a:ext cx="4974109" cy="175432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bodyPr>
          <a:lstStyle/>
          <a:p>
            <a:pPr algn="ctr"/>
            <a:r>
              <a:rPr lang="en-US" sz="5400" b="1" dirty="0">
                <a:ln w="22225">
                  <a:solidFill>
                    <a:srgbClr val="B80000"/>
                  </a:solidFill>
                  <a:prstDash val="solid"/>
                </a:ln>
                <a:solidFill>
                  <a:schemeClr val="accent2">
                    <a:lumMod val="40000"/>
                    <a:lumOff val="60000"/>
                  </a:schemeClr>
                </a:solidFill>
              </a:rPr>
              <a:t>THANK YOU</a:t>
            </a:r>
          </a:p>
          <a:p>
            <a:pPr algn="ctr"/>
            <a:r>
              <a:rPr lang="en-US" sz="5400" b="1" dirty="0">
                <a:ln w="22225">
                  <a:solidFill>
                    <a:srgbClr val="B80000"/>
                  </a:solidFill>
                  <a:prstDash val="solid"/>
                </a:ln>
                <a:solidFill>
                  <a:schemeClr val="accent2">
                    <a:lumMod val="40000"/>
                    <a:lumOff val="60000"/>
                  </a:schemeClr>
                </a:solidFill>
              </a:rPr>
              <a:t>Q &amp; A</a:t>
            </a:r>
          </a:p>
        </p:txBody>
      </p:sp>
      <p:sp>
        <p:nvSpPr>
          <p:cNvPr id="2" name="Date Placeholder 1">
            <a:extLst>
              <a:ext uri="{FF2B5EF4-FFF2-40B4-BE49-F238E27FC236}">
                <a16:creationId xmlns:a16="http://schemas.microsoft.com/office/drawing/2014/main" id="{8058FD37-E28E-4AC2-972C-D1896FECD347}"/>
              </a:ext>
            </a:extLst>
          </p:cNvPr>
          <p:cNvSpPr>
            <a:spLocks noGrp="1"/>
          </p:cNvSpPr>
          <p:nvPr>
            <p:ph type="dt" sz="half" idx="10"/>
          </p:nvPr>
        </p:nvSpPr>
        <p:spPr>
          <a:xfrm>
            <a:off x="0" y="6521990"/>
            <a:ext cx="2743200" cy="326484"/>
          </a:xfrm>
          <a:prstGeom prst="rect">
            <a:avLst/>
          </a:prstGeom>
        </p:spPr>
        <p:txBody>
          <a:bodyPr/>
          <a:lstStyle/>
          <a:p>
            <a:fld id="{AD1EEED7-DBD2-456B-A82D-14EA5CF835B1}" type="datetime1">
              <a:rPr lang="en-US" smtClean="0"/>
              <a:t>25/12/2023</a:t>
            </a:fld>
            <a:endParaRPr lang="en-US" dirty="0"/>
          </a:p>
        </p:txBody>
      </p:sp>
      <p:sp>
        <p:nvSpPr>
          <p:cNvPr id="7" name="Footer Placeholder 6">
            <a:extLst>
              <a:ext uri="{FF2B5EF4-FFF2-40B4-BE49-F238E27FC236}">
                <a16:creationId xmlns:a16="http://schemas.microsoft.com/office/drawing/2014/main" id="{94F19A72-1F99-46D7-A13D-E16E6825C0BE}"/>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434CE600-D4C0-426D-B9D9-8FB88EE36980}"/>
              </a:ext>
            </a:extLst>
          </p:cNvPr>
          <p:cNvSpPr>
            <a:spLocks noGrp="1"/>
          </p:cNvSpPr>
          <p:nvPr>
            <p:ph type="sldNum" sz="quarter" idx="12"/>
          </p:nvPr>
        </p:nvSpPr>
        <p:spPr/>
        <p:txBody>
          <a:bodyPr/>
          <a:lstStyle/>
          <a:p>
            <a:pPr marL="33619"/>
            <a:fld id="{81D60167-4931-47E6-BA6A-407CBD079E47}" type="slidenum">
              <a:rPr lang="en-US" spc="9" smtClean="0"/>
              <a:pPr marL="33619"/>
              <a:t>‹#›</a:t>
            </a:fld>
            <a:endParaRPr lang="en-US" spc="9" dirty="0"/>
          </a:p>
        </p:txBody>
      </p:sp>
    </p:spTree>
    <p:extLst>
      <p:ext uri="{BB962C8B-B14F-4D97-AF65-F5344CB8AC3E}">
        <p14:creationId xmlns:p14="http://schemas.microsoft.com/office/powerpoint/2010/main" val="2247585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0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5925422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1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64147727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1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1412964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1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2279674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70857203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1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45007183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1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0833724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1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7390662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1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1132790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1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820204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242298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1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6637091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2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61199547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2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5255772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2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40080378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2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00164952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2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3070675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2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258680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2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1189742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2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81234459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3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542348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00321137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3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20255987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3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41113689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3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50289632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3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20571724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3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96377195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3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392769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99267039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4220320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3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81186146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4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667227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85079035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4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41227121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4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78696572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4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52459228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4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69221933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4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10577405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4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35823541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4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1637207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4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978198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028132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63231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908569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88060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FAACBB-8836-4348-86BB-50DB1EA8FAA4}" type="datetime1">
              <a:rPr lang="en-US" smtClean="0"/>
              <a:t>25/12/2023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E8C4C4-FCE0-49EA-AD7B-15C50E3E093D}" type="slidenum">
              <a:rPr lang="en-US" smtClean="0"/>
              <a:pPr/>
              <a:t>‹#›</a:t>
            </a:fld>
            <a:endParaRPr lang="en-US"/>
          </a:p>
        </p:txBody>
      </p:sp>
    </p:spTree>
    <p:extLst>
      <p:ext uri="{BB962C8B-B14F-4D97-AF65-F5344CB8AC3E}">
        <p14:creationId xmlns:p14="http://schemas.microsoft.com/office/powerpoint/2010/main" val="489814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623956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568773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170007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512795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2677740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2546559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482431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111253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573626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117287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3765F84-43FB-438C-BCC2-B9C5A8342901}" type="datetime1">
              <a:rPr lang="en-US" smtClean="0"/>
              <a:t>25/12/2023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E8C4C4-FCE0-49EA-AD7B-15C50E3E093D}"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023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14929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461009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4944503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372428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0574522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4071076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0092949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396871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3283338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74556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E998B7-8566-491D-B368-5DB7ED1C9312}" type="datetime1">
              <a:rPr lang="en-US" smtClean="0"/>
              <a:t>25/12/2023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E8C4C4-FCE0-49EA-AD7B-15C50E3E093D}" type="slidenum">
              <a:rPr lang="en-US" smtClean="0"/>
              <a:pPr/>
              <a:t>‹#›</a:t>
            </a:fld>
            <a:endParaRPr lang="en-US"/>
          </a:p>
        </p:txBody>
      </p:sp>
    </p:spTree>
    <p:extLst>
      <p:ext uri="{BB962C8B-B14F-4D97-AF65-F5344CB8AC3E}">
        <p14:creationId xmlns:p14="http://schemas.microsoft.com/office/powerpoint/2010/main" val="1513192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866185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868522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7250723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4569376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6316784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3896558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4477863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5846403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2441404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999139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11A168A-C6E8-4ACA-BB3A-9F95889F73DD}" type="datetime1">
              <a:rPr lang="en-US" smtClean="0"/>
              <a:t>25/12/2023</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E8C4C4-FCE0-49EA-AD7B-15C50E3E093D}" type="slidenum">
              <a:rPr lang="en-US" smtClean="0"/>
              <a:pPr/>
              <a:t>‹#›</a:t>
            </a:fld>
            <a:endParaRPr lang="en-US"/>
          </a:p>
        </p:txBody>
      </p:sp>
    </p:spTree>
    <p:extLst>
      <p:ext uri="{BB962C8B-B14F-4D97-AF65-F5344CB8AC3E}">
        <p14:creationId xmlns:p14="http://schemas.microsoft.com/office/powerpoint/2010/main" val="181872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6814835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7786032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039479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0800544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8321322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8931733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7152169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4137042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1010612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521658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655C47C-8369-4A39-97E4-BDD538EA85F2}" type="datetime1">
              <a:rPr lang="en-US" smtClean="0"/>
              <a:t>25/12/2023</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E8C4C4-FCE0-49EA-AD7B-15C50E3E093D}" type="slidenum">
              <a:rPr lang="en-US" smtClean="0"/>
              <a:pPr/>
              <a:t>‹#›</a:t>
            </a:fld>
            <a:endParaRPr lang="en-US"/>
          </a:p>
        </p:txBody>
      </p:sp>
    </p:spTree>
    <p:extLst>
      <p:ext uri="{BB962C8B-B14F-4D97-AF65-F5344CB8AC3E}">
        <p14:creationId xmlns:p14="http://schemas.microsoft.com/office/powerpoint/2010/main" val="448485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1584355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0314639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125819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7541721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0265645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29008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7728883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203511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2401321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997806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4C5D13F-E78C-4C05-895B-4622C070A444}" type="datetime1">
              <a:rPr lang="en-US" smtClean="0"/>
              <a:t>25/12/2023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7E8C4C4-FCE0-49EA-AD7B-15C50E3E093D}" type="slidenum">
              <a:rPr lang="en-US" smtClean="0"/>
              <a:pPr/>
              <a:t>‹#›</a:t>
            </a:fld>
            <a:endParaRPr lang="en-US"/>
          </a:p>
        </p:txBody>
      </p:sp>
    </p:spTree>
    <p:extLst>
      <p:ext uri="{BB962C8B-B14F-4D97-AF65-F5344CB8AC3E}">
        <p14:creationId xmlns:p14="http://schemas.microsoft.com/office/powerpoint/2010/main" val="4261328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7172780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5246918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6375000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510817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8752702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8212824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2099540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3505378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3672042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749127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FDBB2C8-5B95-4B7E-88CD-99968BFDBA38}" type="datetime1">
              <a:rPr lang="en-US" smtClean="0"/>
              <a:t>25/12/2023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7E8C4C4-FCE0-49EA-AD7B-15C50E3E093D}" type="slidenum">
              <a:rPr lang="en-US" smtClean="0"/>
              <a:pPr/>
              <a:t>‹#›</a:t>
            </a:fld>
            <a:endParaRPr lang="en-US"/>
          </a:p>
        </p:txBody>
      </p:sp>
    </p:spTree>
    <p:extLst>
      <p:ext uri="{BB962C8B-B14F-4D97-AF65-F5344CB8AC3E}">
        <p14:creationId xmlns:p14="http://schemas.microsoft.com/office/powerpoint/2010/main" val="4173352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7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4090173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8341965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807348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1818132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5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7569642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9838550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6040885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7502989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0542152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99041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FEB0DEF-AB99-4113-A2CD-80EA5B461401}" type="datetime1">
              <a:rPr lang="en-US" smtClean="0"/>
              <a:t>25/12/2023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E8C4C4-FCE0-49EA-AD7B-15C50E3E093D}" type="slidenum">
              <a:rPr lang="en-US" smtClean="0"/>
              <a:pPr/>
              <a:t>‹#›</a:t>
            </a:fld>
            <a:endParaRPr lang="en-US"/>
          </a:p>
        </p:txBody>
      </p:sp>
    </p:spTree>
    <p:extLst>
      <p:ext uri="{BB962C8B-B14F-4D97-AF65-F5344CB8AC3E}">
        <p14:creationId xmlns:p14="http://schemas.microsoft.com/office/powerpoint/2010/main" val="4046965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362505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2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3201039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8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8791567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9399696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6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1136529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87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6685838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89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3731516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91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20644567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93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12495049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94_Title and Content">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347200" y="6467476"/>
            <a:ext cx="2844800" cy="365125"/>
          </a:xfrm>
        </p:spPr>
        <p:txBody>
          <a:bodyPr/>
          <a:lstStyle>
            <a:lvl1pPr>
              <a:defRPr sz="1600" b="1">
                <a:solidFill>
                  <a:srgbClr val="002060"/>
                </a:solidFill>
                <a:latin typeface="Cambria" panose="02040503050406030204" pitchFamily="18" charset="0"/>
              </a:defRPr>
            </a:lvl1pPr>
          </a:lstStyle>
          <a:p>
            <a:r>
              <a:rPr lang="en-US"/>
              <a:t>Trang </a:t>
            </a:r>
            <a:fld id="{99166BD8-DA3C-4BE0-9C00-AA0485D1F6DE}" type="slidenum">
              <a:rPr lang="en-US" smtClean="0"/>
              <a:pPr/>
              <a:t>‹#›</a:t>
            </a:fld>
            <a:endParaRPr lang="en-US"/>
          </a:p>
        </p:txBody>
      </p:sp>
      <p:sp>
        <p:nvSpPr>
          <p:cNvPr id="12" name="Rectangle 11"/>
          <p:cNvSpPr>
            <a:spLocks noChangeArrowheads="1"/>
          </p:cNvSpPr>
          <p:nvPr userDrawn="1"/>
        </p:nvSpPr>
        <p:spPr bwMode="auto">
          <a:xfrm>
            <a:off x="0" y="705"/>
            <a:ext cx="12192000" cy="424027"/>
          </a:xfrm>
          <a:prstGeom prst="rect">
            <a:avLst/>
          </a:prstGeom>
          <a:noFill/>
          <a:ln>
            <a:noFill/>
          </a:ln>
          <a:effec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400" b="1" baseline="0">
                <a:solidFill>
                  <a:schemeClr val="bg1"/>
                </a:solidFill>
                <a:latin typeface="Cambria" panose="02040503050406030204" pitchFamily="18" charset="0"/>
                <a:cs typeface="+mn-cs"/>
              </a:rPr>
              <a:t>Web </a:t>
            </a:r>
            <a:r>
              <a:rPr lang="en-US" sz="1400" b="1" baseline="0" err="1">
                <a:solidFill>
                  <a:schemeClr val="bg1"/>
                </a:solidFill>
                <a:latin typeface="Cambria" panose="02040503050406030204" pitchFamily="18" charset="0"/>
                <a:cs typeface="+mn-cs"/>
              </a:rPr>
              <a:t>kinh</a:t>
            </a:r>
            <a:r>
              <a:rPr lang="en-US" sz="1400" b="1" baseline="0">
                <a:solidFill>
                  <a:schemeClr val="bg1"/>
                </a:solidFill>
                <a:latin typeface="Cambria" panose="02040503050406030204" pitchFamily="18" charset="0"/>
                <a:cs typeface="+mn-cs"/>
              </a:rPr>
              <a:t> </a:t>
            </a:r>
            <a:r>
              <a:rPr lang="en-US" sz="1400" b="1" baseline="0" err="1">
                <a:solidFill>
                  <a:schemeClr val="bg1"/>
                </a:solidFill>
                <a:latin typeface="Cambria" panose="02040503050406030204" pitchFamily="18" charset="0"/>
                <a:cs typeface="+mn-cs"/>
              </a:rPr>
              <a:t>doanh</a:t>
            </a:r>
            <a:r>
              <a:rPr lang="en-US" sz="1400" b="1" baseline="0">
                <a:solidFill>
                  <a:schemeClr val="bg1"/>
                </a:solidFill>
                <a:latin typeface="Cambria" panose="02040503050406030204" pitchFamily="18" charset="0"/>
                <a:cs typeface="+mn-cs"/>
              </a:rPr>
              <a:t> 1</a:t>
            </a:r>
            <a:endParaRPr lang="en-US" sz="1400" b="1" baseline="0">
              <a:solidFill>
                <a:schemeClr val="bg1"/>
              </a:solidFill>
              <a:latin typeface="Cambria" panose="02040503050406030204" pitchFamily="18" charset="0"/>
              <a:cs typeface="Times New Roman" pitchFamily="18" charset="0"/>
            </a:endParaRPr>
          </a:p>
        </p:txBody>
      </p:sp>
      <p:sp>
        <p:nvSpPr>
          <p:cNvPr id="4" name="TextBox 3"/>
          <p:cNvSpPr txBox="1"/>
          <p:nvPr userDrawn="1"/>
        </p:nvSpPr>
        <p:spPr>
          <a:xfrm>
            <a:off x="23000" y="11668"/>
            <a:ext cx="6474849"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cap="small">
                <a:solidFill>
                  <a:schemeClr val="bg1"/>
                </a:solidFill>
                <a:effectLst/>
                <a:latin typeface="Cambria" panose="02040503050406030204" pitchFamily="18" charset="0"/>
                <a:ea typeface="+mn-ea"/>
                <a:cs typeface="+mn-cs"/>
              </a:rPr>
              <a:t>Working Hard &amp; Smart today for a better tomorrow</a:t>
            </a:r>
            <a:endParaRPr lang="en-US" sz="1800" b="0">
              <a:solidFill>
                <a:schemeClr val="bg1"/>
              </a:solidFill>
              <a:latin typeface="Cambria" panose="02040503050406030204" pitchFamily="18" charset="0"/>
            </a:endParaRPr>
          </a:p>
        </p:txBody>
      </p:sp>
    </p:spTree>
    <p:extLst>
      <p:ext uri="{BB962C8B-B14F-4D97-AF65-F5344CB8AC3E}">
        <p14:creationId xmlns:p14="http://schemas.microsoft.com/office/powerpoint/2010/main" val="3977930918"/>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image" Target="../media/image1.png"/><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764DE79-268F-4C1A-8933-263129D2AF90}" type="datetimeFigureOut">
              <a:rPr lang="en-US" smtClean="0"/>
              <a:t>25/12/2023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33619"/>
            <a:fld id="{81D60167-4931-47E6-BA6A-407CBD079E47}" type="slidenum">
              <a:rPr lang="en-US" spc="9" smtClean="0"/>
              <a:pPr marL="33619"/>
              <a:t>‹#›</a:t>
            </a:fld>
            <a:endParaRPr lang="en-US" spc="9"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Hình ảnh 2">
            <a:extLst>
              <a:ext uri="{FF2B5EF4-FFF2-40B4-BE49-F238E27FC236}">
                <a16:creationId xmlns:a16="http://schemas.microsoft.com/office/drawing/2014/main" id="{9C1BB76F-13BD-47C5-8A67-2DFE89ECF0EF}"/>
              </a:ext>
            </a:extLst>
          </p:cNvPr>
          <p:cNvPicPr>
            <a:picLocks noChangeAspect="1"/>
          </p:cNvPicPr>
          <p:nvPr userDrawn="1"/>
        </p:nvPicPr>
        <p:blipFill>
          <a:blip r:embed="rId159" cstate="print">
            <a:extLst>
              <a:ext uri="{28A0092B-C50C-407E-A947-70E740481C1C}">
                <a14:useLocalDpi xmlns:a14="http://schemas.microsoft.com/office/drawing/2010/main" val="0"/>
              </a:ext>
            </a:extLst>
          </a:blip>
          <a:stretch>
            <a:fillRect/>
          </a:stretch>
        </p:blipFill>
        <p:spPr>
          <a:xfrm>
            <a:off x="10049251" y="9526"/>
            <a:ext cx="2142748" cy="932690"/>
          </a:xfrm>
          <a:prstGeom prst="rect">
            <a:avLst/>
          </a:prstGeom>
        </p:spPr>
      </p:pic>
    </p:spTree>
    <p:extLst>
      <p:ext uri="{BB962C8B-B14F-4D97-AF65-F5344CB8AC3E}">
        <p14:creationId xmlns:p14="http://schemas.microsoft.com/office/powerpoint/2010/main" val="912921345"/>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8" r:id="rId31"/>
    <p:sldLayoutId id="2147483859" r:id="rId32"/>
    <p:sldLayoutId id="2147483860" r:id="rId33"/>
    <p:sldLayoutId id="2147483861" r:id="rId34"/>
    <p:sldLayoutId id="2147483862" r:id="rId35"/>
    <p:sldLayoutId id="2147483863" r:id="rId36"/>
    <p:sldLayoutId id="2147483864" r:id="rId37"/>
    <p:sldLayoutId id="2147483865" r:id="rId38"/>
    <p:sldLayoutId id="2147483866" r:id="rId39"/>
    <p:sldLayoutId id="2147483867" r:id="rId40"/>
    <p:sldLayoutId id="2147483868" r:id="rId41"/>
    <p:sldLayoutId id="2147483869" r:id="rId42"/>
    <p:sldLayoutId id="2147483870" r:id="rId43"/>
    <p:sldLayoutId id="2147483871" r:id="rId44"/>
    <p:sldLayoutId id="2147483872" r:id="rId45"/>
    <p:sldLayoutId id="2147483873" r:id="rId46"/>
    <p:sldLayoutId id="2147483874" r:id="rId47"/>
    <p:sldLayoutId id="2147483875" r:id="rId48"/>
    <p:sldLayoutId id="2147483876" r:id="rId49"/>
    <p:sldLayoutId id="2147483877" r:id="rId50"/>
    <p:sldLayoutId id="2147483878" r:id="rId51"/>
    <p:sldLayoutId id="2147483879" r:id="rId52"/>
    <p:sldLayoutId id="2147483880" r:id="rId53"/>
    <p:sldLayoutId id="2147483882" r:id="rId54"/>
    <p:sldLayoutId id="2147483883" r:id="rId55"/>
    <p:sldLayoutId id="2147483884" r:id="rId56"/>
    <p:sldLayoutId id="2147483885" r:id="rId57"/>
    <p:sldLayoutId id="2147483886" r:id="rId58"/>
    <p:sldLayoutId id="2147483887" r:id="rId59"/>
    <p:sldLayoutId id="2147483888" r:id="rId60"/>
    <p:sldLayoutId id="2147483889" r:id="rId61"/>
    <p:sldLayoutId id="2147483890" r:id="rId62"/>
    <p:sldLayoutId id="2147483892" r:id="rId63"/>
    <p:sldLayoutId id="2147483893" r:id="rId64"/>
    <p:sldLayoutId id="2147483894" r:id="rId65"/>
    <p:sldLayoutId id="2147483895" r:id="rId66"/>
    <p:sldLayoutId id="2147483896" r:id="rId67"/>
    <p:sldLayoutId id="2147483897" r:id="rId68"/>
    <p:sldLayoutId id="2147483898" r:id="rId69"/>
    <p:sldLayoutId id="2147483899" r:id="rId70"/>
    <p:sldLayoutId id="2147483900" r:id="rId71"/>
    <p:sldLayoutId id="2147483901" r:id="rId72"/>
    <p:sldLayoutId id="2147483902" r:id="rId73"/>
    <p:sldLayoutId id="2147483905" r:id="rId74"/>
    <p:sldLayoutId id="2147483906" r:id="rId75"/>
    <p:sldLayoutId id="2147483908" r:id="rId76"/>
    <p:sldLayoutId id="2147483909" r:id="rId77"/>
    <p:sldLayoutId id="2147483910" r:id="rId78"/>
    <p:sldLayoutId id="2147483911" r:id="rId79"/>
    <p:sldLayoutId id="2147483912" r:id="rId80"/>
    <p:sldLayoutId id="2147483913" r:id="rId81"/>
    <p:sldLayoutId id="2147483914" r:id="rId82"/>
    <p:sldLayoutId id="2147483915" r:id="rId83"/>
    <p:sldLayoutId id="2147483916" r:id="rId84"/>
    <p:sldLayoutId id="2147483917" r:id="rId85"/>
    <p:sldLayoutId id="2147483918" r:id="rId86"/>
    <p:sldLayoutId id="2147483919" r:id="rId87"/>
    <p:sldLayoutId id="2147483920" r:id="rId88"/>
    <p:sldLayoutId id="2147483921" r:id="rId89"/>
    <p:sldLayoutId id="2147483922" r:id="rId90"/>
    <p:sldLayoutId id="2147483923" r:id="rId91"/>
    <p:sldLayoutId id="2147483924" r:id="rId92"/>
    <p:sldLayoutId id="2147483925" r:id="rId93"/>
    <p:sldLayoutId id="2147483927" r:id="rId94"/>
    <p:sldLayoutId id="2147483928" r:id="rId95"/>
    <p:sldLayoutId id="2147483930" r:id="rId96"/>
    <p:sldLayoutId id="2147483932" r:id="rId97"/>
    <p:sldLayoutId id="2147483934" r:id="rId98"/>
    <p:sldLayoutId id="2147483935" r:id="rId99"/>
    <p:sldLayoutId id="2147483936" r:id="rId100"/>
    <p:sldLayoutId id="2147483937" r:id="rId101"/>
    <p:sldLayoutId id="2147483938" r:id="rId102"/>
    <p:sldLayoutId id="2147483939" r:id="rId103"/>
    <p:sldLayoutId id="2147483940" r:id="rId104"/>
    <p:sldLayoutId id="2147483942" r:id="rId105"/>
    <p:sldLayoutId id="2147483943" r:id="rId106"/>
    <p:sldLayoutId id="2147483944" r:id="rId107"/>
    <p:sldLayoutId id="2147483945" r:id="rId108"/>
    <p:sldLayoutId id="2147483946" r:id="rId109"/>
    <p:sldLayoutId id="2147483947" r:id="rId110"/>
    <p:sldLayoutId id="2147483948" r:id="rId111"/>
    <p:sldLayoutId id="2147483949" r:id="rId112"/>
    <p:sldLayoutId id="2147483950" r:id="rId113"/>
    <p:sldLayoutId id="2147483951" r:id="rId114"/>
    <p:sldLayoutId id="2147483952" r:id="rId115"/>
    <p:sldLayoutId id="2147483953" r:id="rId116"/>
    <p:sldLayoutId id="2147483954" r:id="rId117"/>
    <p:sldLayoutId id="2147483955" r:id="rId118"/>
    <p:sldLayoutId id="2147483956" r:id="rId119"/>
    <p:sldLayoutId id="2147483957" r:id="rId120"/>
    <p:sldLayoutId id="2147483958" r:id="rId121"/>
    <p:sldLayoutId id="2147483959" r:id="rId122"/>
    <p:sldLayoutId id="2147483960" r:id="rId123"/>
    <p:sldLayoutId id="2147483961" r:id="rId124"/>
    <p:sldLayoutId id="2147483962" r:id="rId125"/>
    <p:sldLayoutId id="2147483963" r:id="rId126"/>
    <p:sldLayoutId id="2147483964" r:id="rId127"/>
    <p:sldLayoutId id="2147483965" r:id="rId128"/>
    <p:sldLayoutId id="2147483966" r:id="rId129"/>
    <p:sldLayoutId id="2147483967" r:id="rId130"/>
    <p:sldLayoutId id="2147483968" r:id="rId131"/>
    <p:sldLayoutId id="2147483969" r:id="rId132"/>
    <p:sldLayoutId id="2147483970" r:id="rId133"/>
    <p:sldLayoutId id="2147483972" r:id="rId134"/>
    <p:sldLayoutId id="2147483974" r:id="rId135"/>
    <p:sldLayoutId id="2147483975" r:id="rId136"/>
    <p:sldLayoutId id="2147483976" r:id="rId137"/>
    <p:sldLayoutId id="2147483977" r:id="rId138"/>
    <p:sldLayoutId id="2147483978" r:id="rId139"/>
    <p:sldLayoutId id="2147483979" r:id="rId140"/>
    <p:sldLayoutId id="2147483980" r:id="rId141"/>
    <p:sldLayoutId id="2147483981" r:id="rId142"/>
    <p:sldLayoutId id="2147483982" r:id="rId143"/>
    <p:sldLayoutId id="2147483983" r:id="rId144"/>
    <p:sldLayoutId id="2147483984" r:id="rId145"/>
    <p:sldLayoutId id="2147483985" r:id="rId146"/>
    <p:sldLayoutId id="2147483986" r:id="rId147"/>
    <p:sldLayoutId id="2147483987" r:id="rId148"/>
    <p:sldLayoutId id="2147483988" r:id="rId149"/>
    <p:sldLayoutId id="2147483989" r:id="rId150"/>
    <p:sldLayoutId id="2147483990" r:id="rId151"/>
    <p:sldLayoutId id="2147483991" r:id="rId152"/>
    <p:sldLayoutId id="2147483992" r:id="rId153"/>
    <p:sldLayoutId id="2147483993" r:id="rId154"/>
    <p:sldLayoutId id="2147483995" r:id="rId155"/>
    <p:sldLayoutId id="2147483996" r:id="rId156"/>
    <p:sldLayoutId id="2147483997" r:id="rId15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110.xml"/><Relationship Id="rId4" Type="http://schemas.openxmlformats.org/officeDocument/2006/relationships/image" Target="../media/image85.png"/></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4.xml"/><Relationship Id="rId1" Type="http://schemas.openxmlformats.org/officeDocument/2006/relationships/slideLayout" Target="../slideLayouts/slideLayout111.xml"/><Relationship Id="rId4" Type="http://schemas.openxmlformats.org/officeDocument/2006/relationships/image" Target="../media/image87.png"/></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112.xml"/><Relationship Id="rId4" Type="http://schemas.openxmlformats.org/officeDocument/2006/relationships/image" Target="../media/image8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3.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114.xml"/><Relationship Id="rId4" Type="http://schemas.openxmlformats.org/officeDocument/2006/relationships/image" Target="../media/image91.png"/></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115.xml"/><Relationship Id="rId4" Type="http://schemas.openxmlformats.org/officeDocument/2006/relationships/image" Target="../media/image9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6.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117.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118.xml"/><Relationship Id="rId4" Type="http://schemas.openxmlformats.org/officeDocument/2006/relationships/image" Target="../media/image96.png"/></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2.xml"/><Relationship Id="rId1" Type="http://schemas.openxmlformats.org/officeDocument/2006/relationships/slideLayout" Target="../slideLayouts/slideLayout119.xml"/><Relationship Id="rId4" Type="http://schemas.openxmlformats.org/officeDocument/2006/relationships/image" Target="../media/image9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120.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4.xml"/><Relationship Id="rId1" Type="http://schemas.openxmlformats.org/officeDocument/2006/relationships/slideLayout" Target="../slideLayouts/slideLayout121.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5.xml"/><Relationship Id="rId1" Type="http://schemas.openxmlformats.org/officeDocument/2006/relationships/slideLayout" Target="../slideLayouts/slideLayout122.xml"/><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123.xml"/><Relationship Id="rId4" Type="http://schemas.openxmlformats.org/officeDocument/2006/relationships/image" Target="../media/image104.png"/></Relationships>
</file>

<file path=ppt/slides/_rels/slide1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7.xml"/><Relationship Id="rId1" Type="http://schemas.openxmlformats.org/officeDocument/2006/relationships/slideLayout" Target="../slideLayouts/slideLayout124.xml"/><Relationship Id="rId4" Type="http://schemas.openxmlformats.org/officeDocument/2006/relationships/image" Target="../media/image106.png"/></Relationships>
</file>

<file path=ppt/slides/_rels/slide1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8.xml"/><Relationship Id="rId1" Type="http://schemas.openxmlformats.org/officeDocument/2006/relationships/slideLayout" Target="../slideLayouts/slideLayout125.xml"/><Relationship Id="rId4" Type="http://schemas.openxmlformats.org/officeDocument/2006/relationships/image" Target="../media/image108.png"/></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9.xml"/><Relationship Id="rId1" Type="http://schemas.openxmlformats.org/officeDocument/2006/relationships/slideLayout" Target="../slideLayouts/slideLayout126.xml"/><Relationship Id="rId4" Type="http://schemas.openxmlformats.org/officeDocument/2006/relationships/image" Target="../media/image110.png"/></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0.xml"/><Relationship Id="rId1" Type="http://schemas.openxmlformats.org/officeDocument/2006/relationships/slideLayout" Target="../slideLayouts/slideLayout127.xml"/></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1.xml"/><Relationship Id="rId1" Type="http://schemas.openxmlformats.org/officeDocument/2006/relationships/slideLayout" Target="../slideLayouts/slideLayout128.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2.xml"/><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130.xml"/></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4.xml"/><Relationship Id="rId1" Type="http://schemas.openxmlformats.org/officeDocument/2006/relationships/slideLayout" Target="../slideLayouts/slideLayout131.xml"/><Relationship Id="rId4" Type="http://schemas.openxmlformats.org/officeDocument/2006/relationships/image" Target="../media/image11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3.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0.xml"/><Relationship Id="rId1" Type="http://schemas.openxmlformats.org/officeDocument/2006/relationships/slideLayout" Target="../slideLayouts/slideLayout13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3.xml"/></Relationships>
</file>

<file path=ppt/slides/_rels/slide13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31.xml"/><Relationship Id="rId1" Type="http://schemas.openxmlformats.org/officeDocument/2006/relationships/slideLayout" Target="../slideLayouts/slideLayout134.xml"/><Relationship Id="rId5" Type="http://schemas.openxmlformats.org/officeDocument/2006/relationships/image" Target="../media/image120.jpeg"/><Relationship Id="rId4" Type="http://schemas.openxmlformats.org/officeDocument/2006/relationships/image" Target="../media/image119.jpe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3.xml"/><Relationship Id="rId1" Type="http://schemas.openxmlformats.org/officeDocument/2006/relationships/slideLayout" Target="../slideLayouts/slideLayout136.xml"/><Relationship Id="rId4" Type="http://schemas.openxmlformats.org/officeDocument/2006/relationships/image" Target="../media/image122.png"/></Relationships>
</file>

<file path=ppt/slides/_rels/slide1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4.xml"/><Relationship Id="rId1" Type="http://schemas.openxmlformats.org/officeDocument/2006/relationships/slideLayout" Target="../slideLayouts/slideLayout13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8.xml"/></Relationships>
</file>

<file path=ppt/slides/_rels/slide1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6.xml"/><Relationship Id="rId1" Type="http://schemas.openxmlformats.org/officeDocument/2006/relationships/slideLayout" Target="../slideLayouts/slideLayout139.xml"/></Relationships>
</file>

<file path=ppt/slides/_rels/slide1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7.xml"/><Relationship Id="rId1" Type="http://schemas.openxmlformats.org/officeDocument/2006/relationships/slideLayout" Target="../slideLayouts/slideLayout14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1.xml"/></Relationships>
</file>

<file path=ppt/slides/_rels/slide1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9.xml"/><Relationship Id="rId1" Type="http://schemas.openxmlformats.org/officeDocument/2006/relationships/slideLayout" Target="../slideLayouts/slideLayout14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0.xml"/><Relationship Id="rId1" Type="http://schemas.openxmlformats.org/officeDocument/2006/relationships/slideLayout" Target="../slideLayouts/slideLayout143.xml"/></Relationships>
</file>

<file path=ppt/slides/_rels/slide1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1.xml"/><Relationship Id="rId1" Type="http://schemas.openxmlformats.org/officeDocument/2006/relationships/slideLayout" Target="../slideLayouts/slideLayout144.xml"/></Relationships>
</file>

<file path=ppt/slides/_rels/slide149.xml.rels><?xml version="1.0" encoding="UTF-8" standalone="yes"?>
<Relationships xmlns="http://schemas.openxmlformats.org/package/2006/relationships"><Relationship Id="rId3" Type="http://schemas.openxmlformats.org/officeDocument/2006/relationships/hyperlink" Target="https://xlsxwriter.readthedocs.io/" TargetMode="External"/><Relationship Id="rId2" Type="http://schemas.openxmlformats.org/officeDocument/2006/relationships/notesSlide" Target="../notesSlides/notesSlide142.xml"/><Relationship Id="rId1" Type="http://schemas.openxmlformats.org/officeDocument/2006/relationships/slideLayout" Target="../slideLayouts/slideLayout145.xml"/><Relationship Id="rId4" Type="http://schemas.openxmlformats.org/officeDocument/2006/relationships/image" Target="../media/image1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3.xml"/><Relationship Id="rId1" Type="http://schemas.openxmlformats.org/officeDocument/2006/relationships/slideLayout" Target="../slideLayouts/slideLayout14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47.xml"/></Relationships>
</file>

<file path=ppt/slides/_rels/slide152.xml.rels><?xml version="1.0" encoding="UTF-8" standalone="yes"?>
<Relationships xmlns="http://schemas.openxmlformats.org/package/2006/relationships"><Relationship Id="rId3" Type="http://schemas.openxmlformats.org/officeDocument/2006/relationships/hyperlink" Target="https://openpyxl.readthedocs.io/en/stable/" TargetMode="External"/><Relationship Id="rId2" Type="http://schemas.openxmlformats.org/officeDocument/2006/relationships/notesSlide" Target="../notesSlides/notesSlide145.xml"/><Relationship Id="rId1" Type="http://schemas.openxmlformats.org/officeDocument/2006/relationships/slideLayout" Target="../slideLayouts/slideLayout148.xml"/><Relationship Id="rId4" Type="http://schemas.openxmlformats.org/officeDocument/2006/relationships/image" Target="../media/image131.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9.xml"/></Relationships>
</file>

<file path=ppt/slides/_rels/slide1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7.xml"/><Relationship Id="rId1" Type="http://schemas.openxmlformats.org/officeDocument/2006/relationships/slideLayout" Target="../slideLayouts/slideLayout150.xml"/></Relationships>
</file>

<file path=ppt/slides/_rels/slide1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8.xml"/><Relationship Id="rId1" Type="http://schemas.openxmlformats.org/officeDocument/2006/relationships/slideLayout" Target="../slideLayouts/slideLayout151.xml"/><Relationship Id="rId4" Type="http://schemas.openxmlformats.org/officeDocument/2006/relationships/image" Target="../media/image134.png"/></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9.xml"/><Relationship Id="rId1" Type="http://schemas.openxmlformats.org/officeDocument/2006/relationships/slideLayout" Target="../slideLayouts/slideLayout152.xml"/><Relationship Id="rId4" Type="http://schemas.openxmlformats.org/officeDocument/2006/relationships/image" Target="../media/image134.png"/></Relationships>
</file>

<file path=ppt/slides/_rels/slide1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0.xml"/><Relationship Id="rId1" Type="http://schemas.openxmlformats.org/officeDocument/2006/relationships/slideLayout" Target="../slideLayouts/slideLayout153.xml"/><Relationship Id="rId5" Type="http://schemas.openxmlformats.org/officeDocument/2006/relationships/image" Target="../media/image138.png"/><Relationship Id="rId4" Type="http://schemas.openxmlformats.org/officeDocument/2006/relationships/image" Target="../media/image137.png"/></Relationships>
</file>

<file path=ppt/slides/_rels/slide1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1.xml"/><Relationship Id="rId1" Type="http://schemas.openxmlformats.org/officeDocument/2006/relationships/slideLayout" Target="../slideLayouts/slideLayout154.xml"/></Relationships>
</file>

<file path=ppt/slides/_rels/slide1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2.xml"/><Relationship Id="rId1" Type="http://schemas.openxmlformats.org/officeDocument/2006/relationships/slideLayout" Target="../slideLayouts/slideLayout1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3.xml"/><Relationship Id="rId1" Type="http://schemas.openxmlformats.org/officeDocument/2006/relationships/slideLayout" Target="../slideLayouts/slideLayout156.xml"/></Relationships>
</file>

<file path=ppt/slides/_rels/slide1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4.xml"/><Relationship Id="rId1" Type="http://schemas.openxmlformats.org/officeDocument/2006/relationships/slideLayout" Target="../slideLayouts/slideLayout15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7.xml"/></Relationships>
</file>

<file path=ppt/slides/_rels/slide163.xml.rels><?xml version="1.0" encoding="UTF-8" standalone="yes"?>
<Relationships xmlns="http://schemas.openxmlformats.org/package/2006/relationships"><Relationship Id="rId3" Type="http://schemas.openxmlformats.org/officeDocument/2006/relationships/hyperlink" Target="ThuVienPandas.docx" TargetMode="External"/><Relationship Id="rId2" Type="http://schemas.openxmlformats.org/officeDocument/2006/relationships/notesSlide" Target="../notesSlides/notesSlide156.xml"/><Relationship Id="rId1" Type="http://schemas.openxmlformats.org/officeDocument/2006/relationships/slideLayout" Target="../slideLayouts/slideLayout15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57.xml"/></Relationships>
</file>

<file path=ppt/slides/_rels/slide166.xml.rels><?xml version="1.0" encoding="UTF-8" standalone="yes"?>
<Relationships xmlns="http://schemas.openxmlformats.org/package/2006/relationships"><Relationship Id="rId3" Type="http://schemas.openxmlformats.org/officeDocument/2006/relationships/hyperlink" Target="ThuVienPandas.docx" TargetMode="External"/><Relationship Id="rId2" Type="http://schemas.openxmlformats.org/officeDocument/2006/relationships/notesSlide" Target="../notesSlides/notesSlide159.xml"/><Relationship Id="rId1" Type="http://schemas.openxmlformats.org/officeDocument/2006/relationships/slideLayout" Target="../slideLayouts/slideLayout15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7.xml"/></Relationships>
</file>

<file path=ppt/slides/_rels/slide168.xml.rels><?xml version="1.0" encoding="UTF-8" standalone="yes"?>
<Relationships xmlns="http://schemas.openxmlformats.org/package/2006/relationships"><Relationship Id="rId3" Type="http://schemas.openxmlformats.org/officeDocument/2006/relationships/hyperlink" Target="https://www.anaconda.com/" TargetMode="External"/><Relationship Id="rId2" Type="http://schemas.openxmlformats.org/officeDocument/2006/relationships/notesSlide" Target="../notesSlides/notesSlide161.xml"/><Relationship Id="rId1" Type="http://schemas.openxmlformats.org/officeDocument/2006/relationships/slideLayout" Target="../slideLayouts/slideLayout157.xml"/><Relationship Id="rId4" Type="http://schemas.openxmlformats.org/officeDocument/2006/relationships/hyperlink" Target="ThuVienPandas.docx" TargetMode="External"/></Relationships>
</file>

<file path=ppt/slides/_rels/slide169.xml.rels><?xml version="1.0" encoding="UTF-8" standalone="yes"?>
<Relationships xmlns="http://schemas.openxmlformats.org/package/2006/relationships"><Relationship Id="rId2" Type="http://schemas.openxmlformats.org/officeDocument/2006/relationships/hyperlink" Target="https://aws.amazon.com/vi/training/learn-about/data-analytics/?sc_icampaign=aware_what-is-seo-pages&amp;sc_ichannel=ha&amp;sc_icontent=awssm-11373_aware&amp;sc_iplace=ed&amp;trk=e1ae19ca-c231-4042-ac7b-15af1f495bfe~ha_awssm-11373_aware"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8.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45.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7.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50.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53.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54.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6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67.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70.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71.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7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3.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74.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75.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76.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77.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78.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79.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80.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81.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8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83.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84.xml"/><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85.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86.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87.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88.xm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0.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91.xml"/><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92.xml"/><Relationship Id="rId4" Type="http://schemas.openxmlformats.org/officeDocument/2006/relationships/image" Target="../media/image65.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9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4.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95.xml"/><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1.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102.xml"/><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103.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7.xml"/><Relationship Id="rId1" Type="http://schemas.openxmlformats.org/officeDocument/2006/relationships/slideLayout" Target="../slideLayouts/slideLayout104.xm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105.xml"/><Relationship Id="rId4" Type="http://schemas.openxmlformats.org/officeDocument/2006/relationships/image" Target="../media/image75.png"/></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106.xml"/><Relationship Id="rId4" Type="http://schemas.openxmlformats.org/officeDocument/2006/relationships/image" Target="../media/image77.png"/></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0.xml"/><Relationship Id="rId1" Type="http://schemas.openxmlformats.org/officeDocument/2006/relationships/slideLayout" Target="../slideLayouts/slideLayout107.xml"/><Relationship Id="rId4" Type="http://schemas.openxmlformats.org/officeDocument/2006/relationships/image" Target="../media/image79.png"/></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1.xml"/><Relationship Id="rId1" Type="http://schemas.openxmlformats.org/officeDocument/2006/relationships/slideLayout" Target="../slideLayouts/slideLayout108.xml"/><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2.xml"/><Relationship Id="rId1" Type="http://schemas.openxmlformats.org/officeDocument/2006/relationships/slideLayout" Target="../slideLayouts/slideLayout109.xml"/><Relationship Id="rId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3" name="Picture 2052" descr="Computer script on a screen">
            <a:extLst>
              <a:ext uri="{FF2B5EF4-FFF2-40B4-BE49-F238E27FC236}">
                <a16:creationId xmlns:a16="http://schemas.microsoft.com/office/drawing/2014/main" id="{06683660-8A27-43F0-AF86-88A9AB25089D}"/>
              </a:ext>
            </a:extLst>
          </p:cNvPr>
          <p:cNvPicPr>
            <a:picLocks noChangeAspect="1"/>
          </p:cNvPicPr>
          <p:nvPr/>
        </p:nvPicPr>
        <p:blipFill rotWithShape="1">
          <a:blip r:embed="rId3"/>
          <a:srcRect t="7017" b="8713"/>
          <a:stretch/>
        </p:blipFill>
        <p:spPr>
          <a:xfrm>
            <a:off x="20" y="1"/>
            <a:ext cx="12191980" cy="6857999"/>
          </a:xfrm>
          <a:prstGeom prst="rect">
            <a:avLst/>
          </a:prstGeom>
        </p:spPr>
      </p:pic>
      <p:sp>
        <p:nvSpPr>
          <p:cNvPr id="5" name="Title 1"/>
          <p:cNvSpPr txBox="1">
            <a:spLocks/>
          </p:cNvSpPr>
          <p:nvPr/>
        </p:nvSpPr>
        <p:spPr>
          <a:xfrm>
            <a:off x="1097280" y="2239954"/>
            <a:ext cx="10704512" cy="2552091"/>
          </a:xfrm>
          <a:prstGeom prst="rect">
            <a:avLst/>
          </a:prstGeom>
        </p:spPr>
        <p:txBody>
          <a:bodyPr vert="horz" lIns="91440" tIns="45720" rIns="91440" bIns="45720" rtlCol="0" anchor="ctr" anchorCtr="0">
            <a:noAutofit/>
          </a:bodyPr>
          <a:lstStyle/>
          <a:p>
            <a:pPr algn="ctr">
              <a:lnSpc>
                <a:spcPct val="90000"/>
              </a:lnSpc>
              <a:spcBef>
                <a:spcPct val="0"/>
              </a:spcBef>
              <a:spcAft>
                <a:spcPts val="600"/>
              </a:spcAft>
              <a:defRPr/>
            </a:pPr>
            <a:r>
              <a:rPr lang="en-US" sz="6600" b="1" dirty="0" smtClean="0">
                <a:ln w="22225">
                  <a:solidFill>
                    <a:srgbClr val="C00000"/>
                  </a:solidFill>
                  <a:prstDash val="solid"/>
                </a:ln>
                <a:latin typeface="+mj-lt"/>
                <a:ea typeface="+mj-ea"/>
                <a:cs typeface="+mj-cs"/>
              </a:rPr>
              <a:t>ÔN PYTHON CƠ BẢN</a:t>
            </a:r>
            <a:endParaRPr lang="en-US" sz="6600" b="1" dirty="0">
              <a:ln w="22225">
                <a:solidFill>
                  <a:srgbClr val="C00000"/>
                </a:solidFill>
                <a:prstDash val="solid"/>
              </a:ln>
              <a:latin typeface="+mj-lt"/>
              <a:ea typeface="+mj-ea"/>
              <a:cs typeface="+mj-cs"/>
            </a:endParaRPr>
          </a:p>
        </p:txBody>
      </p:sp>
      <p:sp>
        <p:nvSpPr>
          <p:cNvPr id="2051" name="Rectangle 3"/>
          <p:cNvSpPr>
            <a:spLocks noGrp="1" noChangeArrowheads="1"/>
          </p:cNvSpPr>
          <p:nvPr>
            <p:ph type="subTitle" idx="1"/>
          </p:nvPr>
        </p:nvSpPr>
        <p:spPr>
          <a:xfrm>
            <a:off x="5954822" y="5328237"/>
            <a:ext cx="7891272" cy="707465"/>
          </a:xfrm>
          <a:ln>
            <a:noFill/>
          </a:ln>
        </p:spPr>
        <p:txBody>
          <a:bodyPr vert="horz" lIns="91440" tIns="45720" rIns="91440" bIns="45720" rtlCol="0">
            <a:normAutofit/>
          </a:bodyPr>
          <a:lstStyle/>
          <a:p>
            <a:r>
              <a:rPr lang="en-US" sz="3600" dirty="0" smtClean="0">
                <a:solidFill>
                  <a:srgbClr val="FFFFFF"/>
                </a:solidFill>
                <a:latin typeface="Arial" panose="020B0604020202020204" pitchFamily="34" charset="0"/>
                <a:cs typeface="Arial" panose="020B0604020202020204" pitchFamily="34" charset="0"/>
              </a:rPr>
              <a:t>THS. TRẦN THỊ KIM CHI</a:t>
            </a:r>
            <a:endParaRPr lang="en-US" sz="3600" dirty="0">
              <a:solidFill>
                <a:srgbClr val="FFFFFF"/>
              </a:solidFill>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p>
            <a:fld id="{0373646C-8FEF-4B83-A1D5-5B1E633F8ADE}" type="datetime1">
              <a:rPr lang="en-US" smtClean="0"/>
              <a:t>25/12/2023</a:t>
            </a:fld>
            <a:endParaRPr lang="en-US" dirty="0"/>
          </a:p>
        </p:txBody>
      </p:sp>
      <p:sp>
        <p:nvSpPr>
          <p:cNvPr id="3" name="Slide Number Placeholder 2"/>
          <p:cNvSpPr>
            <a:spLocks noGrp="1"/>
          </p:cNvSpPr>
          <p:nvPr>
            <p:ph type="sldNum" sz="quarter" idx="12"/>
          </p:nvPr>
        </p:nvSpPr>
        <p:spPr/>
        <p:txBody>
          <a:bodyPr/>
          <a:lstStyle/>
          <a:p>
            <a:fld id="{97E8C4C4-FCE0-49EA-AD7B-15C50E3E093D}" type="slidenum">
              <a:rPr lang="en-US" smtClean="0"/>
              <a:pPr/>
              <a:t>1</a:t>
            </a:fld>
            <a:endParaRPr lang="en-US"/>
          </a:p>
        </p:txBody>
      </p:sp>
      <p:sp>
        <p:nvSpPr>
          <p:cNvPr id="4" name="TextBox 3"/>
          <p:cNvSpPr txBox="1"/>
          <p:nvPr/>
        </p:nvSpPr>
        <p:spPr>
          <a:xfrm>
            <a:off x="26841" y="528922"/>
            <a:ext cx="2424062" cy="584775"/>
          </a:xfrm>
          <a:prstGeom prst="rect">
            <a:avLst/>
          </a:prstGeom>
          <a:noFill/>
        </p:spPr>
        <p:txBody>
          <a:bodyPr wrap="none" rtlCol="0">
            <a:spAutoFit/>
          </a:bodyPr>
          <a:lstStyle/>
          <a:p>
            <a:r>
              <a:rPr lang="en-US" sz="3200" b="1" dirty="0" smtClean="0"/>
              <a:t>CHƯƠNG 0</a:t>
            </a:r>
            <a:endParaRPr lang="en-US" sz="3200" b="1"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6819276" cy="1072176"/>
            <a:chOff x="789624" y="1295400"/>
            <a:chExt cx="6819276" cy="1072176"/>
          </a:xfrm>
        </p:grpSpPr>
        <p:sp>
          <p:nvSpPr>
            <p:cNvPr id="3" name="AutoShape 52"/>
            <p:cNvSpPr>
              <a:spLocks noChangeArrowheads="1"/>
            </p:cNvSpPr>
            <p:nvPr/>
          </p:nvSpPr>
          <p:spPr bwMode="gray">
            <a:xfrm>
              <a:off x="1180476" y="1859576"/>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vi-VN" sz="4800" b="1" dirty="0" smtClean="0">
                  <a:solidFill>
                    <a:prstClr val="black"/>
                  </a:solidFill>
                  <a:latin typeface="Cambria" panose="02040503050406030204" pitchFamily="18" charset="0"/>
                </a:rPr>
                <a:t>Cách </a:t>
              </a:r>
              <a:r>
                <a:rPr lang="vi-VN" sz="4800" b="1" dirty="0">
                  <a:solidFill>
                    <a:prstClr val="black"/>
                  </a:solidFill>
                  <a:latin typeface="Cambria" panose="02040503050406030204" pitchFamily="18" charset="0"/>
                </a:rPr>
                <a:t>xóa biến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a:t>
            </a:fld>
            <a:endParaRPr lang="en-US"/>
          </a:p>
        </p:txBody>
      </p:sp>
      <p:sp>
        <p:nvSpPr>
          <p:cNvPr id="14" name="Content Placeholder 2"/>
          <p:cNvSpPr txBox="1">
            <a:spLocks/>
          </p:cNvSpPr>
          <p:nvPr/>
        </p:nvSpPr>
        <p:spPr>
          <a:xfrm>
            <a:off x="457200" y="2132856"/>
            <a:ext cx="11430000" cy="386154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dirty="0">
                <a:solidFill>
                  <a:prstClr val="black"/>
                </a:solidFill>
                <a:latin typeface="Cambria" panose="02040503050406030204" pitchFamily="18" charset="0"/>
              </a:rPr>
              <a:t>Trong Python có một điểm thú vị là: Nếu biến đó đang tồn tại mà ta xóa nó đi thì không còn sử dụng được nữa (tương tự trong C++ khi chúng ta thu hồi bộ nhớ của con trỏ vậy), Python dùng từ khóa del để xóa:</a:t>
            </a:r>
          </a:p>
        </p:txBody>
      </p:sp>
      <p:sp>
        <p:nvSpPr>
          <p:cNvPr id="8" name="Rectangle 1">
            <a:extLst>
              <a:ext uri="{FF2B5EF4-FFF2-40B4-BE49-F238E27FC236}">
                <a16:creationId xmlns:a16="http://schemas.microsoft.com/office/drawing/2014/main" id="{AF5EE939-320D-4D6E-87E9-1AC1D5FE5143}"/>
              </a:ext>
            </a:extLst>
          </p:cNvPr>
          <p:cNvSpPr>
            <a:spLocks noChangeArrowheads="1"/>
          </p:cNvSpPr>
          <p:nvPr/>
        </p:nvSpPr>
        <p:spPr bwMode="auto">
          <a:xfrm>
            <a:off x="808855" y="3898706"/>
            <a:ext cx="2117887"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"Obama"</a:t>
            </a:r>
            <a:b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del  </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Arrow: Right 8">
            <a:extLst>
              <a:ext uri="{FF2B5EF4-FFF2-40B4-BE49-F238E27FC236}">
                <a16:creationId xmlns:a16="http://schemas.microsoft.com/office/drawing/2014/main" id="{1B127C2A-AA24-4916-864B-D0CA60230612}"/>
              </a:ext>
            </a:extLst>
          </p:cNvPr>
          <p:cNvSpPr/>
          <p:nvPr/>
        </p:nvSpPr>
        <p:spPr>
          <a:xfrm>
            <a:off x="3071664" y="4668121"/>
            <a:ext cx="13716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80C937-FA78-4075-84BA-2D84FF407A9B}"/>
              </a:ext>
            </a:extLst>
          </p:cNvPr>
          <p:cNvSpPr/>
          <p:nvPr/>
        </p:nvSpPr>
        <p:spPr>
          <a:xfrm>
            <a:off x="4601438" y="3735236"/>
            <a:ext cx="6911860" cy="2246769"/>
          </a:xfrm>
          <a:prstGeom prst="rect">
            <a:avLst/>
          </a:prstGeom>
        </p:spPr>
        <p:txBody>
          <a:bodyPr wrap="square">
            <a:spAutoFit/>
          </a:bodyPr>
          <a:lstStyle/>
          <a:p>
            <a:r>
              <a:rPr lang="en-US" sz="2800" dirty="0"/>
              <a:t>Obama</a:t>
            </a:r>
          </a:p>
          <a:p>
            <a:r>
              <a:rPr lang="en-US" sz="2800" dirty="0" err="1"/>
              <a:t>Traceback</a:t>
            </a:r>
            <a:r>
              <a:rPr lang="en-US" sz="2800" dirty="0"/>
              <a:t> (most recent call last):</a:t>
            </a:r>
          </a:p>
          <a:p>
            <a:r>
              <a:rPr lang="en-US" sz="2800" dirty="0"/>
              <a:t>  File "/XoaBien.py", line 4, in &lt;module&gt;</a:t>
            </a:r>
          </a:p>
          <a:p>
            <a:r>
              <a:rPr lang="en-US" sz="2800" dirty="0"/>
              <a:t>    print(x)</a:t>
            </a:r>
          </a:p>
          <a:p>
            <a:r>
              <a:rPr lang="en-US" sz="2800" dirty="0" err="1"/>
              <a:t>NameError</a:t>
            </a:r>
            <a:r>
              <a:rPr lang="en-US" sz="2800" dirty="0"/>
              <a:t>: name 'x' is not defined</a:t>
            </a:r>
          </a:p>
        </p:txBody>
      </p:sp>
    </p:spTree>
    <p:extLst>
      <p:ext uri="{BB962C8B-B14F-4D97-AF65-F5344CB8AC3E}">
        <p14:creationId xmlns:p14="http://schemas.microsoft.com/office/powerpoint/2010/main" val="145657040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5400" y="742399"/>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i="1" dirty="0" smtClean="0">
                  <a:effectLst/>
                  <a:latin typeface="Cambria" panose="02040503050406030204" pitchFamily="18" charset="0"/>
                  <a:ea typeface="Cambria" panose="02040503050406030204" pitchFamily="18" charset="0"/>
                </a:rPr>
                <a:t>Hàm </a:t>
              </a:r>
              <a:r>
                <a:rPr lang="vi-VN" sz="4000" b="1" i="1" dirty="0">
                  <a:effectLst/>
                  <a:latin typeface="Cambria" panose="02040503050406030204" pitchFamily="18" charset="0"/>
                  <a:ea typeface="Cambria" panose="02040503050406030204" pitchFamily="18" charset="0"/>
                </a:rPr>
                <a:t>find, count</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100</a:t>
            </a:fld>
            <a:endParaRPr lang="en-US"/>
          </a:p>
        </p:txBody>
      </p:sp>
      <p:sp>
        <p:nvSpPr>
          <p:cNvPr id="14" name="Content Placeholder 2"/>
          <p:cNvSpPr txBox="1">
            <a:spLocks/>
          </p:cNvSpPr>
          <p:nvPr/>
        </p:nvSpPr>
        <p:spPr>
          <a:xfrm>
            <a:off x="451803" y="1888799"/>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err="1">
                <a:latin typeface="Cambria" panose="02040503050406030204" pitchFamily="18" charset="0"/>
                <a:cs typeface="Times New Roman" pitchFamily="18" charset="0"/>
              </a:rPr>
              <a:t>Hàm</a:t>
            </a:r>
            <a:r>
              <a:rPr lang="en-US" sz="2400" dirty="0">
                <a:latin typeface="Cambria" panose="02040503050406030204" pitchFamily="18" charset="0"/>
                <a:cs typeface="Times New Roman" pitchFamily="18" charset="0"/>
              </a:rPr>
              <a:t> </a:t>
            </a:r>
            <a:r>
              <a:rPr lang="en-US" sz="2400" b="1" dirty="0">
                <a:solidFill>
                  <a:srgbClr val="FF0000"/>
                </a:solidFill>
                <a:latin typeface="Cambria" panose="02040503050406030204" pitchFamily="18" charset="0"/>
                <a:cs typeface="Times New Roman" pitchFamily="18" charset="0"/>
              </a:rPr>
              <a:t>find</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trả</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về</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vị</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trí</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đầu</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tiên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tìm</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thấy</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hàm</a:t>
            </a:r>
            <a:r>
              <a:rPr lang="en-US" sz="2400" dirty="0">
                <a:latin typeface="Cambria" panose="02040503050406030204" pitchFamily="18" charset="0"/>
                <a:cs typeface="Times New Roman" pitchFamily="18" charset="0"/>
              </a:rPr>
              <a:t> </a:t>
            </a:r>
            <a:r>
              <a:rPr lang="en-US" sz="2400" dirty="0" err="1">
                <a:solidFill>
                  <a:srgbClr val="FF0000"/>
                </a:solidFill>
                <a:latin typeface="Cambria" panose="02040503050406030204" pitchFamily="18" charset="0"/>
                <a:cs typeface="Times New Roman" pitchFamily="18" charset="0"/>
              </a:rPr>
              <a:t>rfind</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trả</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về</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vị</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trí</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cuối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cùng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tìm</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thấy</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Nếu</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không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thấy</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sẽ</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trả</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về</a:t>
            </a:r>
            <a:r>
              <a:rPr lang="en-US" sz="2400" dirty="0">
                <a:latin typeface="Cambria" panose="02040503050406030204" pitchFamily="18" charset="0"/>
                <a:cs typeface="Times New Roman" pitchFamily="18" charset="0"/>
              </a:rPr>
              <a:t> -1</a:t>
            </a:r>
          </a:p>
        </p:txBody>
      </p:sp>
      <p:pic>
        <p:nvPicPr>
          <p:cNvPr id="8" name="Picture 7">
            <a:extLst>
              <a:ext uri="{FF2B5EF4-FFF2-40B4-BE49-F238E27FC236}">
                <a16:creationId xmlns:a16="http://schemas.microsoft.com/office/drawing/2014/main" id="{C298F22C-5ABB-4E3E-AC6A-444F7C35B318}"/>
              </a:ext>
            </a:extLst>
          </p:cNvPr>
          <p:cNvPicPr>
            <a:picLocks noChangeAspect="1"/>
          </p:cNvPicPr>
          <p:nvPr/>
        </p:nvPicPr>
        <p:blipFill>
          <a:blip r:embed="rId3"/>
          <a:stretch>
            <a:fillRect/>
          </a:stretch>
        </p:blipFill>
        <p:spPr>
          <a:xfrm>
            <a:off x="451803" y="2896848"/>
            <a:ext cx="6076246" cy="3961152"/>
          </a:xfrm>
          <a:prstGeom prst="rect">
            <a:avLst/>
          </a:prstGeom>
        </p:spPr>
      </p:pic>
      <p:pic>
        <p:nvPicPr>
          <p:cNvPr id="9" name="Picture 8">
            <a:extLst>
              <a:ext uri="{FF2B5EF4-FFF2-40B4-BE49-F238E27FC236}">
                <a16:creationId xmlns:a16="http://schemas.microsoft.com/office/drawing/2014/main" id="{A6F80F7E-2D0A-4DE3-9D42-DABE24AE3AEE}"/>
              </a:ext>
            </a:extLst>
          </p:cNvPr>
          <p:cNvPicPr>
            <a:picLocks noChangeAspect="1"/>
          </p:cNvPicPr>
          <p:nvPr/>
        </p:nvPicPr>
        <p:blipFill>
          <a:blip r:embed="rId4"/>
          <a:stretch>
            <a:fillRect/>
          </a:stretch>
        </p:blipFill>
        <p:spPr>
          <a:xfrm>
            <a:off x="9738934" y="3539790"/>
            <a:ext cx="2008411" cy="1946295"/>
          </a:xfrm>
          <a:prstGeom prst="rect">
            <a:avLst/>
          </a:prstGeom>
        </p:spPr>
      </p:pic>
      <p:sp>
        <p:nvSpPr>
          <p:cNvPr id="10" name="Arrow: Right 9">
            <a:extLst>
              <a:ext uri="{FF2B5EF4-FFF2-40B4-BE49-F238E27FC236}">
                <a16:creationId xmlns:a16="http://schemas.microsoft.com/office/drawing/2014/main" id="{B3DDF9A3-4035-4BF0-8D0D-55643E2FC583}"/>
              </a:ext>
            </a:extLst>
          </p:cNvPr>
          <p:cNvSpPr/>
          <p:nvPr/>
        </p:nvSpPr>
        <p:spPr>
          <a:xfrm>
            <a:off x="6216316" y="3949415"/>
            <a:ext cx="2981559" cy="68848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4718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101</a:t>
            </a:fld>
            <a:endParaRPr lang="en-US"/>
          </a:p>
        </p:txBody>
      </p:sp>
      <p:sp>
        <p:nvSpPr>
          <p:cNvPr id="14" name="Content Placeholder 2"/>
          <p:cNvSpPr txBox="1">
            <a:spLocks/>
          </p:cNvSpPr>
          <p:nvPr/>
        </p:nvSpPr>
        <p:spPr>
          <a:xfrm>
            <a:off x="449726"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b="1" dirty="0">
                <a:solidFill>
                  <a:srgbClr val="FF0000"/>
                </a:solidFill>
                <a:latin typeface="Cambria" panose="02040503050406030204" pitchFamily="18" charset="0"/>
                <a:cs typeface="Times New Roman" pitchFamily="18" charset="0"/>
              </a:rPr>
              <a:t>count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trả</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về</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số</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lần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xuất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hiện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của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Chuỗi</a:t>
            </a:r>
            <a:r>
              <a:rPr lang="en-US" sz="2800" dirty="0">
                <a:latin typeface="Cambria" panose="02040503050406030204" pitchFamily="18" charset="0"/>
                <a:cs typeface="Times New Roman" pitchFamily="18" charset="0"/>
              </a:rPr>
              <a:t> con </a:t>
            </a:r>
            <a:r>
              <a:rPr lang="en-US" sz="2800" dirty="0" err="1">
                <a:latin typeface="Cambria" panose="02040503050406030204" pitchFamily="18" charset="0"/>
                <a:cs typeface="Times New Roman" pitchFamily="18" charset="0"/>
              </a:rPr>
              <a:t>trong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Chuỗi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gốc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không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tồn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tại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trả</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về</a:t>
            </a:r>
            <a:r>
              <a:rPr lang="en-US" sz="2800" dirty="0">
                <a:latin typeface="Cambria" panose="02040503050406030204" pitchFamily="18" charset="0"/>
                <a:cs typeface="Times New Roman" pitchFamily="18" charset="0"/>
              </a:rPr>
              <a:t> 0</a:t>
            </a:r>
          </a:p>
        </p:txBody>
      </p:sp>
      <p:sp>
        <p:nvSpPr>
          <p:cNvPr id="10" name="Arrow: Right 9">
            <a:extLst>
              <a:ext uri="{FF2B5EF4-FFF2-40B4-BE49-F238E27FC236}">
                <a16:creationId xmlns:a16="http://schemas.microsoft.com/office/drawing/2014/main" id="{B3DDF9A3-4035-4BF0-8D0D-55643E2FC583}"/>
              </a:ext>
            </a:extLst>
          </p:cNvPr>
          <p:cNvSpPr/>
          <p:nvPr/>
        </p:nvSpPr>
        <p:spPr>
          <a:xfrm>
            <a:off x="8883926" y="4752863"/>
            <a:ext cx="1371600" cy="4572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E97DF48-FF62-42B6-A066-A711374F6008}"/>
              </a:ext>
            </a:extLst>
          </p:cNvPr>
          <p:cNvPicPr>
            <a:picLocks noChangeAspect="1"/>
          </p:cNvPicPr>
          <p:nvPr/>
        </p:nvPicPr>
        <p:blipFill>
          <a:blip r:embed="rId3"/>
          <a:stretch>
            <a:fillRect/>
          </a:stretch>
        </p:blipFill>
        <p:spPr>
          <a:xfrm>
            <a:off x="538214" y="3488568"/>
            <a:ext cx="8808986" cy="2104802"/>
          </a:xfrm>
          <a:prstGeom prst="rect">
            <a:avLst/>
          </a:prstGeom>
        </p:spPr>
      </p:pic>
      <p:pic>
        <p:nvPicPr>
          <p:cNvPr id="12" name="Picture 11">
            <a:extLst>
              <a:ext uri="{FF2B5EF4-FFF2-40B4-BE49-F238E27FC236}">
                <a16:creationId xmlns:a16="http://schemas.microsoft.com/office/drawing/2014/main" id="{DD2834CB-C1DD-4E5F-939E-32B9510A60E9}"/>
              </a:ext>
            </a:extLst>
          </p:cNvPr>
          <p:cNvPicPr>
            <a:picLocks noChangeAspect="1"/>
          </p:cNvPicPr>
          <p:nvPr/>
        </p:nvPicPr>
        <p:blipFill>
          <a:blip r:embed="rId4"/>
          <a:stretch>
            <a:fillRect/>
          </a:stretch>
        </p:blipFill>
        <p:spPr>
          <a:xfrm>
            <a:off x="9978048" y="4091706"/>
            <a:ext cx="1587345" cy="1118357"/>
          </a:xfrm>
          <a:prstGeom prst="rect">
            <a:avLst/>
          </a:prstGeom>
        </p:spPr>
      </p:pic>
      <p:grpSp>
        <p:nvGrpSpPr>
          <p:cNvPr id="15" name="Group 14">
            <a:extLst>
              <a:ext uri="{FF2B5EF4-FFF2-40B4-BE49-F238E27FC236}">
                <a16:creationId xmlns:a16="http://schemas.microsoft.com/office/drawing/2014/main" id="{D24B3BAF-6AA6-4627-95F7-21F0F004F72F}"/>
              </a:ext>
            </a:extLst>
          </p:cNvPr>
          <p:cNvGrpSpPr/>
          <p:nvPr/>
        </p:nvGrpSpPr>
        <p:grpSpPr>
          <a:xfrm>
            <a:off x="152400" y="256337"/>
            <a:ext cx="7331464" cy="930411"/>
            <a:chOff x="789624" y="1295400"/>
            <a:chExt cx="7331464" cy="930411"/>
          </a:xfrm>
        </p:grpSpPr>
        <p:sp>
          <p:nvSpPr>
            <p:cNvPr id="16" name="AutoShape 52">
              <a:extLst>
                <a:ext uri="{FF2B5EF4-FFF2-40B4-BE49-F238E27FC236}">
                  <a16:creationId xmlns:a16="http://schemas.microsoft.com/office/drawing/2014/main" id="{CD47563F-DDE1-4C61-8779-CF86544BD6EA}"/>
                </a:ext>
              </a:extLst>
            </p:cNvPr>
            <p:cNvSpPr>
              <a:spLocks noChangeArrowheads="1"/>
            </p:cNvSpPr>
            <p:nvPr/>
          </p:nvSpPr>
          <p:spPr bwMode="gray">
            <a:xfrm>
              <a:off x="1692664" y="171781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i="1" dirty="0" smtClean="0">
                  <a:effectLst/>
                  <a:latin typeface="Cambria" panose="02040503050406030204" pitchFamily="18" charset="0"/>
                  <a:ea typeface="Cambria" panose="02040503050406030204" pitchFamily="18" charset="0"/>
                </a:rPr>
                <a:t>Hàm </a:t>
              </a:r>
              <a:r>
                <a:rPr lang="vi-VN" sz="4000" b="1" i="1" dirty="0">
                  <a:effectLst/>
                  <a:latin typeface="Cambria" panose="02040503050406030204" pitchFamily="18" charset="0"/>
                  <a:ea typeface="Cambria" panose="02040503050406030204" pitchFamily="18" charset="0"/>
                </a:rPr>
                <a:t>find, count</a:t>
              </a:r>
            </a:p>
          </p:txBody>
        </p:sp>
        <p:grpSp>
          <p:nvGrpSpPr>
            <p:cNvPr id="17" name="Group 17">
              <a:extLst>
                <a:ext uri="{FF2B5EF4-FFF2-40B4-BE49-F238E27FC236}">
                  <a16:creationId xmlns:a16="http://schemas.microsoft.com/office/drawing/2014/main" id="{ED280967-72DA-40D8-ADC1-FFEDBB82D7AE}"/>
                </a:ext>
              </a:extLst>
            </p:cNvPr>
            <p:cNvGrpSpPr>
              <a:grpSpLocks/>
            </p:cNvGrpSpPr>
            <p:nvPr/>
          </p:nvGrpSpPr>
          <p:grpSpPr bwMode="auto">
            <a:xfrm>
              <a:off x="789624" y="1295400"/>
              <a:ext cx="353376" cy="272472"/>
              <a:chOff x="1110" y="2656"/>
              <a:chExt cx="1549" cy="1351"/>
            </a:xfrm>
          </p:grpSpPr>
          <p:sp>
            <p:nvSpPr>
              <p:cNvPr id="18" name="AutoShape 18">
                <a:extLst>
                  <a:ext uri="{FF2B5EF4-FFF2-40B4-BE49-F238E27FC236}">
                    <a16:creationId xmlns:a16="http://schemas.microsoft.com/office/drawing/2014/main" id="{61C1D1D9-B181-4A1D-9D8A-1BE52CA20CC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9" name="AutoShape 19">
                <a:extLst>
                  <a:ext uri="{FF2B5EF4-FFF2-40B4-BE49-F238E27FC236}">
                    <a16:creationId xmlns:a16="http://schemas.microsoft.com/office/drawing/2014/main" id="{3996856E-43CB-41BE-AB5D-743B24255D2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0" name="AutoShape 20">
                <a:extLst>
                  <a:ext uri="{FF2B5EF4-FFF2-40B4-BE49-F238E27FC236}">
                    <a16:creationId xmlns:a16="http://schemas.microsoft.com/office/drawing/2014/main" id="{5644FA5A-0FCD-4D38-A12C-C5B8D2D529C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4836087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208349" cy="1011287"/>
            <a:chOff x="789624" y="1295400"/>
            <a:chExt cx="7208349" cy="1011287"/>
          </a:xfrm>
        </p:grpSpPr>
        <p:sp>
          <p:nvSpPr>
            <p:cNvPr id="3" name="AutoShape 52"/>
            <p:cNvSpPr>
              <a:spLocks noChangeArrowheads="1"/>
            </p:cNvSpPr>
            <p:nvPr/>
          </p:nvSpPr>
          <p:spPr bwMode="gray">
            <a:xfrm>
              <a:off x="1569549" y="1798687"/>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i="1" dirty="0" smtClean="0">
                  <a:effectLst/>
                  <a:latin typeface="Cambria" panose="02040503050406030204" pitchFamily="18" charset="0"/>
                  <a:ea typeface="Cambria" panose="02040503050406030204" pitchFamily="18" charset="0"/>
                </a:rPr>
                <a:t>Hàm </a:t>
              </a:r>
              <a:r>
                <a:rPr lang="vi-VN" sz="4000" b="1" i="1" dirty="0">
                  <a:effectLst/>
                  <a:latin typeface="Cambria" panose="02040503050406030204" pitchFamily="18" charset="0"/>
                  <a:ea typeface="Cambria" panose="02040503050406030204" pitchFamily="18" charset="0"/>
                </a:rPr>
                <a:t>format</a:t>
              </a:r>
              <a:r>
                <a:rPr lang="en-US" sz="4000" b="1" i="1" dirty="0">
                  <a:effectLst/>
                  <a:latin typeface="Cambria" panose="02040503050406030204" pitchFamily="18" charset="0"/>
                  <a:ea typeface="Cambria" panose="02040503050406030204" pitchFamily="18" charset="0"/>
                </a:rPr>
                <a:t>, substring</a:t>
              </a:r>
              <a:endParaRPr lang="vi-VN" sz="4000" b="1" i="1" dirty="0">
                <a:effectLst/>
                <a:latin typeface="Cambria" panose="02040503050406030204" pitchFamily="18" charset="0"/>
                <a:ea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102</a:t>
            </a:fld>
            <a:endParaRPr lang="en-US"/>
          </a:p>
        </p:txBody>
      </p:sp>
      <p:sp>
        <p:nvSpPr>
          <p:cNvPr id="14" name="Content Placeholder 2"/>
          <p:cNvSpPr txBox="1">
            <a:spLocks/>
          </p:cNvSpPr>
          <p:nvPr/>
        </p:nvSpPr>
        <p:spPr>
          <a:xfrm>
            <a:off x="326921" y="2173014"/>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latin typeface="Cambria" panose="02040503050406030204" pitchFamily="18" charset="0"/>
                <a:cs typeface="Times New Roman" pitchFamily="18" charset="0"/>
              </a:rPr>
              <a:t>Hàm</a:t>
            </a:r>
            <a:r>
              <a:rPr lang="en-US" dirty="0">
                <a:latin typeface="Cambria" panose="02040503050406030204" pitchFamily="18" charset="0"/>
                <a:cs typeface="Times New Roman" pitchFamily="18" charset="0"/>
              </a:rPr>
              <a:t> format </a:t>
            </a:r>
            <a:r>
              <a:rPr lang="en-US" dirty="0" err="1">
                <a:latin typeface="Cambria" panose="02040503050406030204" pitchFamily="18" charset="0"/>
                <a:cs typeface="Times New Roman" pitchFamily="18" charset="0"/>
              </a:rPr>
              <a:t>sử</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dụng</a:t>
            </a:r>
            <a:r>
              <a:rPr lang="en-US" dirty="0">
                <a:latin typeface="Cambria" panose="02040503050406030204" pitchFamily="18" charset="0"/>
                <a:cs typeface="Times New Roman" pitchFamily="18" charset="0"/>
              </a:rPr>
              <a:t> {} </a:t>
            </a:r>
            <a:r>
              <a:rPr lang="en-US" dirty="0" err="1">
                <a:latin typeface="Cambria" panose="02040503050406030204" pitchFamily="18" charset="0"/>
                <a:cs typeface="Times New Roman" pitchFamily="18" charset="0"/>
              </a:rPr>
              <a:t>để</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dành</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chỗ</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xuất</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dữ</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liệu</a:t>
            </a:r>
            <a:endParaRPr lang="en-US" dirty="0">
              <a:latin typeface="Cambria" panose="02040503050406030204" pitchFamily="18" charset="0"/>
              <a:cs typeface="Times New Roman" pitchFamily="18" charset="0"/>
            </a:endParaRPr>
          </a:p>
        </p:txBody>
      </p:sp>
      <p:sp>
        <p:nvSpPr>
          <p:cNvPr id="10" name="Arrow: Right 9">
            <a:extLst>
              <a:ext uri="{FF2B5EF4-FFF2-40B4-BE49-F238E27FC236}">
                <a16:creationId xmlns:a16="http://schemas.microsoft.com/office/drawing/2014/main" id="{B3DDF9A3-4035-4BF0-8D0D-55643E2FC583}"/>
              </a:ext>
            </a:extLst>
          </p:cNvPr>
          <p:cNvSpPr/>
          <p:nvPr/>
        </p:nvSpPr>
        <p:spPr>
          <a:xfrm>
            <a:off x="5540153" y="4227432"/>
            <a:ext cx="1281246" cy="34137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3D4F629-30DD-4746-8284-0DA78C89EADC}"/>
              </a:ext>
            </a:extLst>
          </p:cNvPr>
          <p:cNvPicPr>
            <a:picLocks noChangeAspect="1"/>
          </p:cNvPicPr>
          <p:nvPr/>
        </p:nvPicPr>
        <p:blipFill>
          <a:blip r:embed="rId3"/>
          <a:stretch>
            <a:fillRect/>
          </a:stretch>
        </p:blipFill>
        <p:spPr>
          <a:xfrm>
            <a:off x="361358" y="3612104"/>
            <a:ext cx="5146130" cy="2063036"/>
          </a:xfrm>
          <a:prstGeom prst="rect">
            <a:avLst/>
          </a:prstGeom>
        </p:spPr>
      </p:pic>
      <p:pic>
        <p:nvPicPr>
          <p:cNvPr id="12" name="Picture 11">
            <a:extLst>
              <a:ext uri="{FF2B5EF4-FFF2-40B4-BE49-F238E27FC236}">
                <a16:creationId xmlns:a16="http://schemas.microsoft.com/office/drawing/2014/main" id="{A9E2110F-1F56-4AF3-9268-136D3671D652}"/>
              </a:ext>
            </a:extLst>
          </p:cNvPr>
          <p:cNvPicPr>
            <a:picLocks noChangeAspect="1"/>
          </p:cNvPicPr>
          <p:nvPr/>
        </p:nvPicPr>
        <p:blipFill>
          <a:blip r:embed="rId4"/>
          <a:stretch>
            <a:fillRect/>
          </a:stretch>
        </p:blipFill>
        <p:spPr>
          <a:xfrm>
            <a:off x="7392144" y="4332208"/>
            <a:ext cx="4622870" cy="464944"/>
          </a:xfrm>
          <a:prstGeom prst="rect">
            <a:avLst/>
          </a:prstGeom>
        </p:spPr>
      </p:pic>
    </p:spTree>
    <p:extLst>
      <p:ext uri="{BB962C8B-B14F-4D97-AF65-F5344CB8AC3E}">
        <p14:creationId xmlns:p14="http://schemas.microsoft.com/office/powerpoint/2010/main" val="14935332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103</a:t>
            </a:fld>
            <a:endParaRPr lang="en-US"/>
          </a:p>
        </p:txBody>
      </p:sp>
      <p:sp>
        <p:nvSpPr>
          <p:cNvPr id="14" name="Content Placeholder 2"/>
          <p:cNvSpPr txBox="1">
            <a:spLocks/>
          </p:cNvSpPr>
          <p:nvPr/>
        </p:nvSpPr>
        <p:spPr>
          <a:xfrm>
            <a:off x="1020223" y="213285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a:latin typeface="Cambria" panose="02040503050406030204" pitchFamily="18" charset="0"/>
                <a:cs typeface="Times New Roman" pitchFamily="18" charset="0"/>
              </a:rPr>
              <a:t>substring</a:t>
            </a:r>
          </a:p>
        </p:txBody>
      </p:sp>
      <p:sp>
        <p:nvSpPr>
          <p:cNvPr id="8" name="Rectangle 1">
            <a:extLst>
              <a:ext uri="{FF2B5EF4-FFF2-40B4-BE49-F238E27FC236}">
                <a16:creationId xmlns:a16="http://schemas.microsoft.com/office/drawing/2014/main" id="{097C8484-5FFA-4F84-AAB7-A63F2779E1CD}"/>
              </a:ext>
            </a:extLst>
          </p:cNvPr>
          <p:cNvSpPr>
            <a:spLocks noChangeArrowheads="1"/>
          </p:cNvSpPr>
          <p:nvPr/>
        </p:nvSpPr>
        <p:spPr bwMode="auto">
          <a:xfrm>
            <a:off x="1194555" y="3003500"/>
            <a:ext cx="6413613"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"Hello World!"</a:t>
            </a:r>
            <a:b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r>
              <a:rPr lang="en-US" altLang="en-US" sz="2400" b="1" dirty="0">
                <a:solidFill>
                  <a:srgbClr val="008080"/>
                </a:solidFill>
                <a:latin typeface="Courier New" panose="02070309020205020404" pitchFamily="49" charset="0"/>
                <a:cs typeface="Courier New" panose="02070309020205020404" pitchFamily="49" charset="0"/>
              </a:rPr>
              <a:t>"</a:t>
            </a:r>
            <a:r>
              <a:rPr kumimoji="0" lang="en-US" altLang="en-US" sz="24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llo</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World!</a:t>
            </a:r>
            <a:r>
              <a:rPr lang="en-US" altLang="en-US" sz="2400" b="1" dirty="0">
                <a:solidFill>
                  <a:srgbClr val="008080"/>
                </a:solidFill>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r>
              <a:rPr lang="en-US" altLang="en-US" sz="2400" b="1" dirty="0">
                <a:solidFill>
                  <a:srgbClr val="008080"/>
                </a:solidFill>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He</a:t>
            </a:r>
            <a:r>
              <a:rPr lang="en-US" altLang="en-US" sz="2400" b="1" dirty="0">
                <a:solidFill>
                  <a:srgbClr val="008080"/>
                </a:solidFill>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r>
              <a:rPr lang="en-US" altLang="en-US" sz="2400" b="1" dirty="0">
                <a:solidFill>
                  <a:srgbClr val="008080"/>
                </a:solidFill>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Hello </a:t>
            </a:r>
            <a:r>
              <a:rPr kumimoji="0" lang="en-US" altLang="en-US" sz="24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Worl</a:t>
            </a:r>
            <a:r>
              <a:rPr lang="en-US" altLang="en-US" sz="2400" b="1" dirty="0">
                <a:solidFill>
                  <a:srgbClr val="008080"/>
                </a:solidFill>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r>
              <a:rPr lang="en-US" altLang="en-US" sz="2400" b="1" dirty="0">
                <a:solidFill>
                  <a:srgbClr val="008080"/>
                </a:solidFill>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d!</a:t>
            </a:r>
            <a:r>
              <a:rPr lang="en-US" altLang="en-US" sz="2400" b="1" dirty="0">
                <a:solidFill>
                  <a:srgbClr val="008080"/>
                </a:solidFill>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r>
              <a:rPr lang="en-US" altLang="en-US" sz="2400" b="1" dirty="0">
                <a:solidFill>
                  <a:srgbClr val="008080"/>
                </a:solidFill>
                <a:latin typeface="Courier New" panose="02070309020205020404" pitchFamily="49" charset="0"/>
                <a:cs typeface="Courier New" panose="02070309020205020404" pitchFamily="49" charset="0"/>
              </a:rPr>
              <a:t>"</a:t>
            </a:r>
            <a:r>
              <a:rPr kumimoji="0" lang="en-US" altLang="en-US" sz="24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llo</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24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Worl</a:t>
            </a:r>
            <a:r>
              <a:rPr lang="en-US" altLang="en-US" sz="2400" b="1" dirty="0">
                <a:solidFill>
                  <a:srgbClr val="008080"/>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2400" dirty="0">
                <a:solidFill>
                  <a:srgbClr val="000080"/>
                </a:solidFill>
                <a:latin typeface="Courier New" panose="02070309020205020404" pitchFamily="49" charset="0"/>
                <a:cs typeface="Courier New" panose="02070309020205020404" pitchFamily="49" charset="0"/>
              </a:rPr>
              <a:t>print</a:t>
            </a:r>
            <a:r>
              <a:rPr lang="en-US" altLang="en-US" sz="2400" dirty="0">
                <a:solidFill>
                  <a:srgbClr val="000000"/>
                </a:solidFill>
                <a:latin typeface="Courier New" panose="02070309020205020404" pitchFamily="49" charset="0"/>
                <a:cs typeface="Courier New" panose="02070309020205020404" pitchFamily="49" charset="0"/>
              </a:rPr>
              <a:t>(x[</a:t>
            </a:r>
            <a:r>
              <a:rPr lang="en-US" altLang="en-US" sz="2400" dirty="0">
                <a:solidFill>
                  <a:srgbClr val="0000FF"/>
                </a:solidFill>
                <a:latin typeface="Courier New" panose="02070309020205020404" pitchFamily="49" charset="0"/>
                <a:cs typeface="Courier New" panose="02070309020205020404" pitchFamily="49" charset="0"/>
              </a:rPr>
              <a:t>6</a:t>
            </a:r>
            <a:r>
              <a:rPr lang="en-US" altLang="en-US" sz="2400" dirty="0">
                <a:solidFill>
                  <a:srgbClr val="000000"/>
                </a:solidFill>
                <a:latin typeface="Courier New" panose="02070309020205020404" pitchFamily="49" charset="0"/>
                <a:cs typeface="Courier New" panose="02070309020205020404" pitchFamily="49" charset="0"/>
              </a:rPr>
              <a:t>:11])</a:t>
            </a:r>
            <a:r>
              <a:rPr lang="en-US" altLang="en-US" sz="2400" i="1" dirty="0">
                <a:solidFill>
                  <a:srgbClr val="808080"/>
                </a:solidFill>
                <a:latin typeface="Courier New" panose="02070309020205020404" pitchFamily="49" charset="0"/>
                <a:cs typeface="Courier New" panose="02070309020205020404" pitchFamily="49" charset="0"/>
              </a:rPr>
              <a:t>#</a:t>
            </a:r>
            <a:r>
              <a:rPr lang="en-US" altLang="en-US" sz="2400" b="1" dirty="0">
                <a:solidFill>
                  <a:srgbClr val="008080"/>
                </a:solidFill>
                <a:latin typeface="Courier New" panose="02070309020205020404" pitchFamily="49" charset="0"/>
                <a:cs typeface="Courier New" panose="02070309020205020404" pitchFamily="49" charset="0"/>
              </a:rPr>
              <a:t>"</a:t>
            </a:r>
            <a:r>
              <a:rPr lang="en-US" altLang="en-US" sz="2400" i="1" dirty="0">
                <a:solidFill>
                  <a:srgbClr val="808080"/>
                </a:solidFill>
                <a:latin typeface="Courier New" panose="02070309020205020404" pitchFamily="49" charset="0"/>
                <a:cs typeface="Courier New" panose="02070309020205020404" pitchFamily="49" charset="0"/>
              </a:rPr>
              <a:t>World</a:t>
            </a:r>
            <a:r>
              <a:rPr lang="en-US" altLang="en-US" sz="2400" b="1" dirty="0">
                <a:solidFill>
                  <a:srgbClr val="008080"/>
                </a:solidFill>
                <a:latin typeface="Courier New" panose="02070309020205020404" pitchFamily="49" charset="0"/>
                <a:cs typeface="Courier New" panose="02070309020205020404" pitchFamily="49" charset="0"/>
              </a:rPr>
              <a:t>"</a:t>
            </a:r>
            <a:endParaRPr lang="en-US" altLang="en-US" sz="2400" dirty="0">
              <a:latin typeface="Arial" panose="020B0604020202020204" pitchFamily="34" charset="0"/>
            </a:endParaRPr>
          </a:p>
          <a:p>
            <a:pPr lvl="0" eaLnBrk="0" fontAlgn="base" hangingPunct="0">
              <a:spcBef>
                <a:spcPct val="0"/>
              </a:spcBef>
              <a:spcAft>
                <a:spcPct val="0"/>
              </a:spcAf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pSp>
        <p:nvGrpSpPr>
          <p:cNvPr id="19" name="Group 18">
            <a:extLst>
              <a:ext uri="{FF2B5EF4-FFF2-40B4-BE49-F238E27FC236}">
                <a16:creationId xmlns:a16="http://schemas.microsoft.com/office/drawing/2014/main" id="{0C97192A-55EB-40A2-B501-7B4BBD89A90F}"/>
              </a:ext>
            </a:extLst>
          </p:cNvPr>
          <p:cNvGrpSpPr/>
          <p:nvPr/>
        </p:nvGrpSpPr>
        <p:grpSpPr>
          <a:xfrm>
            <a:off x="695400" y="679449"/>
            <a:ext cx="6629400" cy="508000"/>
            <a:chOff x="789624" y="1191463"/>
            <a:chExt cx="6629400" cy="508000"/>
          </a:xfrm>
        </p:grpSpPr>
        <p:sp>
          <p:nvSpPr>
            <p:cNvPr id="20" name="AutoShape 52">
              <a:extLst>
                <a:ext uri="{FF2B5EF4-FFF2-40B4-BE49-F238E27FC236}">
                  <a16:creationId xmlns:a16="http://schemas.microsoft.com/office/drawing/2014/main" id="{6774A004-1CAF-4924-8E13-348728EF010F}"/>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i="1" dirty="0" smtClean="0">
                  <a:effectLst/>
                  <a:latin typeface="Cambria" panose="02040503050406030204" pitchFamily="18" charset="0"/>
                  <a:ea typeface="Cambria" panose="02040503050406030204" pitchFamily="18" charset="0"/>
                </a:rPr>
                <a:t>Hàm </a:t>
              </a:r>
              <a:r>
                <a:rPr lang="vi-VN" sz="4000" b="1" i="1" dirty="0">
                  <a:effectLst/>
                  <a:latin typeface="Cambria" panose="02040503050406030204" pitchFamily="18" charset="0"/>
                  <a:ea typeface="Cambria" panose="02040503050406030204" pitchFamily="18" charset="0"/>
                </a:rPr>
                <a:t>format</a:t>
              </a:r>
              <a:r>
                <a:rPr lang="en-US" sz="4000" b="1" i="1" dirty="0">
                  <a:effectLst/>
                  <a:latin typeface="Cambria" panose="02040503050406030204" pitchFamily="18" charset="0"/>
                  <a:ea typeface="Cambria" panose="02040503050406030204" pitchFamily="18" charset="0"/>
                </a:rPr>
                <a:t>, substring</a:t>
              </a:r>
              <a:endParaRPr lang="vi-VN" sz="4000" b="1" i="1" dirty="0">
                <a:effectLst/>
                <a:latin typeface="Cambria" panose="02040503050406030204" pitchFamily="18" charset="0"/>
                <a:ea typeface="Cambria" panose="02040503050406030204" pitchFamily="18" charset="0"/>
              </a:endParaRPr>
            </a:p>
          </p:txBody>
        </p:sp>
        <p:grpSp>
          <p:nvGrpSpPr>
            <p:cNvPr id="21" name="Group 17">
              <a:extLst>
                <a:ext uri="{FF2B5EF4-FFF2-40B4-BE49-F238E27FC236}">
                  <a16:creationId xmlns:a16="http://schemas.microsoft.com/office/drawing/2014/main" id="{18274113-1FD5-4FFC-9B1C-E90103642050}"/>
                </a:ext>
              </a:extLst>
            </p:cNvPr>
            <p:cNvGrpSpPr>
              <a:grpSpLocks/>
            </p:cNvGrpSpPr>
            <p:nvPr/>
          </p:nvGrpSpPr>
          <p:grpSpPr bwMode="auto">
            <a:xfrm>
              <a:off x="789624" y="1295400"/>
              <a:ext cx="353376" cy="272472"/>
              <a:chOff x="1110" y="2656"/>
              <a:chExt cx="1549" cy="1351"/>
            </a:xfrm>
          </p:grpSpPr>
          <p:sp>
            <p:nvSpPr>
              <p:cNvPr id="22" name="AutoShape 18">
                <a:extLst>
                  <a:ext uri="{FF2B5EF4-FFF2-40B4-BE49-F238E27FC236}">
                    <a16:creationId xmlns:a16="http://schemas.microsoft.com/office/drawing/2014/main" id="{9AEDB67B-30CB-4423-9C63-28E5118B298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3" name="AutoShape 19">
                <a:extLst>
                  <a:ext uri="{FF2B5EF4-FFF2-40B4-BE49-F238E27FC236}">
                    <a16:creationId xmlns:a16="http://schemas.microsoft.com/office/drawing/2014/main" id="{F940480A-B769-4FB7-9A3E-E9CCF8E9A97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4" name="AutoShape 20">
                <a:extLst>
                  <a:ext uri="{FF2B5EF4-FFF2-40B4-BE49-F238E27FC236}">
                    <a16:creationId xmlns:a16="http://schemas.microsoft.com/office/drawing/2014/main" id="{EFD5026F-20CE-4A8D-97C4-3FE26F4091E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139592943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25466" y="726877"/>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i="1" dirty="0" smtClean="0">
                  <a:effectLst/>
                  <a:latin typeface="Cambria" panose="02040503050406030204" pitchFamily="18" charset="0"/>
                  <a:ea typeface="Cambria" panose="02040503050406030204" pitchFamily="18" charset="0"/>
                </a:rPr>
                <a:t>Hàm </a:t>
              </a:r>
              <a:r>
                <a:rPr lang="vi-VN" sz="4000" b="1" i="1" dirty="0">
                  <a:effectLst/>
                  <a:latin typeface="Cambria" panose="02040503050406030204" pitchFamily="18" charset="0"/>
                  <a:ea typeface="Cambria" panose="02040503050406030204" pitchFamily="18" charset="0"/>
                </a:rPr>
                <a:t>tách chuỗi</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104</a:t>
            </a:fld>
            <a:endParaRPr lang="en-US"/>
          </a:p>
        </p:txBody>
      </p:sp>
      <p:sp>
        <p:nvSpPr>
          <p:cNvPr id="14" name="Content Placeholder 2"/>
          <p:cNvSpPr txBox="1">
            <a:spLocks/>
          </p:cNvSpPr>
          <p:nvPr/>
        </p:nvSpPr>
        <p:spPr>
          <a:xfrm>
            <a:off x="284571" y="206434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latin typeface="Cambria" panose="02040503050406030204" pitchFamily="18" charset="0"/>
                <a:cs typeface="Times New Roman" pitchFamily="18" charset="0"/>
              </a:rPr>
              <a:t>Hàm</a:t>
            </a:r>
            <a:r>
              <a:rPr lang="en-US" dirty="0">
                <a:latin typeface="Cambria" panose="02040503050406030204" pitchFamily="18" charset="0"/>
                <a:cs typeface="Times New Roman" pitchFamily="18" charset="0"/>
              </a:rPr>
              <a:t> split </a:t>
            </a:r>
            <a:r>
              <a:rPr lang="en-US" dirty="0" err="1">
                <a:latin typeface="Cambria" panose="02040503050406030204" pitchFamily="18" charset="0"/>
                <a:cs typeface="Times New Roman" pitchFamily="18" charset="0"/>
              </a:rPr>
              <a:t>dùng</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để</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tách</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chuỗi</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thành</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mảng</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các</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chuỗi</a:t>
            </a:r>
            <a:r>
              <a:rPr lang="en-US" dirty="0">
                <a:latin typeface="Cambria" panose="02040503050406030204" pitchFamily="18" charset="0"/>
                <a:cs typeface="Times New Roman" pitchFamily="18" charset="0"/>
              </a:rPr>
              <a:t> con</a:t>
            </a:r>
          </a:p>
        </p:txBody>
      </p:sp>
      <p:sp>
        <p:nvSpPr>
          <p:cNvPr id="10" name="Arrow: Right 9">
            <a:extLst>
              <a:ext uri="{FF2B5EF4-FFF2-40B4-BE49-F238E27FC236}">
                <a16:creationId xmlns:a16="http://schemas.microsoft.com/office/drawing/2014/main" id="{B3DDF9A3-4035-4BF0-8D0D-55643E2FC583}"/>
              </a:ext>
            </a:extLst>
          </p:cNvPr>
          <p:cNvSpPr/>
          <p:nvPr/>
        </p:nvSpPr>
        <p:spPr>
          <a:xfrm>
            <a:off x="6569066" y="4262773"/>
            <a:ext cx="1371600" cy="4572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92965C3-F1AA-4EC7-B568-E9C3BF5AB1AD}"/>
              </a:ext>
            </a:extLst>
          </p:cNvPr>
          <p:cNvPicPr>
            <a:picLocks noChangeAspect="1"/>
          </p:cNvPicPr>
          <p:nvPr/>
        </p:nvPicPr>
        <p:blipFill>
          <a:blip r:embed="rId3"/>
          <a:stretch>
            <a:fillRect/>
          </a:stretch>
        </p:blipFill>
        <p:spPr>
          <a:xfrm>
            <a:off x="459968" y="3573016"/>
            <a:ext cx="6125124" cy="1820318"/>
          </a:xfrm>
          <a:prstGeom prst="rect">
            <a:avLst/>
          </a:prstGeom>
        </p:spPr>
      </p:pic>
      <p:pic>
        <p:nvPicPr>
          <p:cNvPr id="9" name="Picture 8">
            <a:extLst>
              <a:ext uri="{FF2B5EF4-FFF2-40B4-BE49-F238E27FC236}">
                <a16:creationId xmlns:a16="http://schemas.microsoft.com/office/drawing/2014/main" id="{842F413D-FFA7-48C4-89E8-2ACC6F765977}"/>
              </a:ext>
            </a:extLst>
          </p:cNvPr>
          <p:cNvPicPr>
            <a:picLocks noChangeAspect="1"/>
          </p:cNvPicPr>
          <p:nvPr/>
        </p:nvPicPr>
        <p:blipFill>
          <a:blip r:embed="rId4"/>
          <a:stretch>
            <a:fillRect/>
          </a:stretch>
        </p:blipFill>
        <p:spPr>
          <a:xfrm>
            <a:off x="8131782" y="3928963"/>
            <a:ext cx="3605800" cy="1519039"/>
          </a:xfrm>
          <a:prstGeom prst="rect">
            <a:avLst/>
          </a:prstGeom>
          <a:ln>
            <a:solidFill>
              <a:schemeClr val="accent1"/>
            </a:solidFill>
          </a:ln>
        </p:spPr>
      </p:pic>
    </p:spTree>
    <p:extLst>
      <p:ext uri="{BB962C8B-B14F-4D97-AF65-F5344CB8AC3E}">
        <p14:creationId xmlns:p14="http://schemas.microsoft.com/office/powerpoint/2010/main" val="29204935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259456" cy="899363"/>
            <a:chOff x="789624" y="1295400"/>
            <a:chExt cx="7259456" cy="899363"/>
          </a:xfrm>
        </p:grpSpPr>
        <p:sp>
          <p:nvSpPr>
            <p:cNvPr id="3" name="AutoShape 52"/>
            <p:cNvSpPr>
              <a:spLocks noChangeArrowheads="1"/>
            </p:cNvSpPr>
            <p:nvPr/>
          </p:nvSpPr>
          <p:spPr bwMode="gray">
            <a:xfrm>
              <a:off x="1620656" y="16867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i="1" dirty="0" smtClean="0">
                  <a:effectLst/>
                  <a:latin typeface="Cambria" panose="02040503050406030204" pitchFamily="18" charset="0"/>
                  <a:ea typeface="Cambria" panose="02040503050406030204" pitchFamily="18" charset="0"/>
                </a:rPr>
                <a:t> </a:t>
              </a:r>
              <a:r>
                <a:rPr lang="vi-VN" sz="4000" b="1" i="1" dirty="0">
                  <a:effectLst/>
                  <a:latin typeface="Cambria" panose="02040503050406030204" pitchFamily="18" charset="0"/>
                  <a:ea typeface="Cambria" panose="02040503050406030204" pitchFamily="18" charset="0"/>
                </a:rPr>
                <a:t>Hàm nối chuỗi</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105</a:t>
            </a:fld>
            <a:endParaRPr lang="en-US"/>
          </a:p>
        </p:txBody>
      </p:sp>
      <p:sp>
        <p:nvSpPr>
          <p:cNvPr id="14" name="Content Placeholder 2"/>
          <p:cNvSpPr txBox="1">
            <a:spLocks/>
          </p:cNvSpPr>
          <p:nvPr/>
        </p:nvSpPr>
        <p:spPr>
          <a:xfrm>
            <a:off x="594774" y="192881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atin typeface="Cambria" panose="02040503050406030204" pitchFamily="18" charset="0"/>
                <a:cs typeface="Times New Roman" pitchFamily="18" charset="0"/>
              </a:rPr>
              <a:t>Hàm </a:t>
            </a:r>
            <a:r>
              <a:rPr lang="en-US">
                <a:solidFill>
                  <a:srgbClr val="FF0000"/>
                </a:solidFill>
                <a:latin typeface="Cambria" panose="02040503050406030204" pitchFamily="18" charset="0"/>
                <a:cs typeface="Times New Roman" pitchFamily="18" charset="0"/>
              </a:rPr>
              <a:t>join</a:t>
            </a:r>
            <a:r>
              <a:rPr lang="en-US">
                <a:latin typeface="Cambria" panose="02040503050406030204" pitchFamily="18" charset="0"/>
                <a:cs typeface="Times New Roman" pitchFamily="18" charset="0"/>
              </a:rPr>
              <a:t> dùng để nối Chuỗi:</a:t>
            </a:r>
          </a:p>
        </p:txBody>
      </p:sp>
      <p:pic>
        <p:nvPicPr>
          <p:cNvPr id="11" name="Picture 10">
            <a:extLst>
              <a:ext uri="{FF2B5EF4-FFF2-40B4-BE49-F238E27FC236}">
                <a16:creationId xmlns:a16="http://schemas.microsoft.com/office/drawing/2014/main" id="{606EEABB-4C7C-48FC-B0B0-F43697250D5B}"/>
              </a:ext>
            </a:extLst>
          </p:cNvPr>
          <p:cNvPicPr>
            <a:picLocks noChangeAspect="1"/>
          </p:cNvPicPr>
          <p:nvPr/>
        </p:nvPicPr>
        <p:blipFill>
          <a:blip r:embed="rId3"/>
          <a:stretch>
            <a:fillRect/>
          </a:stretch>
        </p:blipFill>
        <p:spPr>
          <a:xfrm>
            <a:off x="493505" y="3284984"/>
            <a:ext cx="4953000" cy="2772916"/>
          </a:xfrm>
          <a:prstGeom prst="rect">
            <a:avLst/>
          </a:prstGeom>
        </p:spPr>
      </p:pic>
      <p:pic>
        <p:nvPicPr>
          <p:cNvPr id="12" name="Picture 11">
            <a:extLst>
              <a:ext uri="{FF2B5EF4-FFF2-40B4-BE49-F238E27FC236}">
                <a16:creationId xmlns:a16="http://schemas.microsoft.com/office/drawing/2014/main" id="{361E7D15-B5AB-459B-8E2A-2E9848CFC26F}"/>
              </a:ext>
            </a:extLst>
          </p:cNvPr>
          <p:cNvPicPr>
            <a:picLocks noChangeAspect="1"/>
          </p:cNvPicPr>
          <p:nvPr/>
        </p:nvPicPr>
        <p:blipFill>
          <a:blip r:embed="rId4"/>
          <a:stretch>
            <a:fillRect/>
          </a:stretch>
        </p:blipFill>
        <p:spPr>
          <a:xfrm>
            <a:off x="7137400" y="4365104"/>
            <a:ext cx="4419600" cy="1703557"/>
          </a:xfrm>
          <a:prstGeom prst="rect">
            <a:avLst/>
          </a:prstGeom>
        </p:spPr>
      </p:pic>
      <p:cxnSp>
        <p:nvCxnSpPr>
          <p:cNvPr id="16" name="Straight Arrow Connector 15">
            <a:extLst>
              <a:ext uri="{FF2B5EF4-FFF2-40B4-BE49-F238E27FC236}">
                <a16:creationId xmlns:a16="http://schemas.microsoft.com/office/drawing/2014/main" id="{E1DC8E26-F08F-4236-9A4A-1C1381A48729}"/>
              </a:ext>
            </a:extLst>
          </p:cNvPr>
          <p:cNvCxnSpPr>
            <a:cxnSpLocks/>
          </p:cNvCxnSpPr>
          <p:nvPr/>
        </p:nvCxnSpPr>
        <p:spPr>
          <a:xfrm flipV="1">
            <a:off x="2970005" y="5757862"/>
            <a:ext cx="4048125" cy="14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17BF5B-2FD6-4F5D-B5B5-650DF7BC41B0}"/>
              </a:ext>
            </a:extLst>
          </p:cNvPr>
          <p:cNvCxnSpPr/>
          <p:nvPr/>
        </p:nvCxnSpPr>
        <p:spPr>
          <a:xfrm>
            <a:off x="2369930" y="4602580"/>
            <a:ext cx="464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8817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6756934" cy="872351"/>
            <a:chOff x="789624" y="1295400"/>
            <a:chExt cx="6756934" cy="872351"/>
          </a:xfrm>
        </p:grpSpPr>
        <p:sp>
          <p:nvSpPr>
            <p:cNvPr id="3" name="AutoShape 52"/>
            <p:cNvSpPr>
              <a:spLocks noChangeArrowheads="1"/>
            </p:cNvSpPr>
            <p:nvPr/>
          </p:nvSpPr>
          <p:spPr bwMode="gray">
            <a:xfrm>
              <a:off x="1118134" y="165975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3600" b="1" dirty="0" smtClean="0">
                  <a:effectLst/>
                  <a:latin typeface="Cambria" panose="02040503050406030204" pitchFamily="18" charset="0"/>
                  <a:ea typeface="Cambria" panose="02040503050406030204" pitchFamily="18" charset="0"/>
                </a:rPr>
                <a:t>Cách </a:t>
              </a:r>
              <a:r>
                <a:rPr lang="vi-VN" sz="3600" b="1" dirty="0">
                  <a:effectLst/>
                  <a:latin typeface="Cambria" panose="02040503050406030204" pitchFamily="18" charset="0"/>
                  <a:ea typeface="Cambria" panose="02040503050406030204" pitchFamily="18" charset="0"/>
                </a:rPr>
                <a:t>khai báo và sử dụng List</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106</a:t>
            </a:fld>
            <a:endParaRPr lang="en-US"/>
          </a:p>
        </p:txBody>
      </p:sp>
      <p:sp>
        <p:nvSpPr>
          <p:cNvPr id="14" name="Content Placeholder 2"/>
          <p:cNvSpPr txBox="1">
            <a:spLocks/>
          </p:cNvSpPr>
          <p:nvPr/>
        </p:nvSpPr>
        <p:spPr>
          <a:xfrm>
            <a:off x="326921" y="177281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Cambria" panose="02040503050406030204" pitchFamily="18" charset="0"/>
                <a:cs typeface="Times New Roman" pitchFamily="18" charset="0"/>
              </a:rPr>
              <a:t>List </a:t>
            </a:r>
            <a:r>
              <a:rPr lang="en-US" sz="2400" dirty="0" err="1">
                <a:latin typeface="Cambria" panose="02040503050406030204" pitchFamily="18" charset="0"/>
                <a:cs typeface="Times New Roman" pitchFamily="18" charset="0"/>
              </a:rPr>
              <a:t>trong</a:t>
            </a:r>
            <a:r>
              <a:rPr lang="en-US" sz="2400" dirty="0">
                <a:latin typeface="Cambria" panose="02040503050406030204" pitchFamily="18" charset="0"/>
                <a:cs typeface="Times New Roman" pitchFamily="18" charset="0"/>
              </a:rPr>
              <a:t> Python </a:t>
            </a:r>
            <a:r>
              <a:rPr lang="en-US" sz="2400" dirty="0" err="1">
                <a:latin typeface="Cambria" panose="02040503050406030204" pitchFamily="18" charset="0"/>
                <a:cs typeface="Times New Roman" pitchFamily="18" charset="0"/>
              </a:rPr>
              <a:t>là</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một</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đối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tượng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dùng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để</a:t>
            </a:r>
            <a:r>
              <a:rPr lang="en-US" sz="2400" dirty="0">
                <a:latin typeface="Cambria" panose="02040503050406030204" pitchFamily="18" charset="0"/>
                <a:cs typeface="Times New Roman" pitchFamily="18" charset="0"/>
              </a:rPr>
              <a:t> l</a:t>
            </a:r>
            <a:r>
              <a:rPr lang="vi-VN" sz="2400" dirty="0">
                <a:latin typeface="Cambria" panose="02040503050406030204" pitchFamily="18" charset="0"/>
                <a:cs typeface="Times New Roman" pitchFamily="18" charset="0"/>
              </a:rPr>
              <a:t>ư</a:t>
            </a:r>
            <a:r>
              <a:rPr lang="en-US" sz="2400" dirty="0">
                <a:latin typeface="Cambria" panose="02040503050406030204" pitchFamily="18" charset="0"/>
                <a:cs typeface="Times New Roman" pitchFamily="18" charset="0"/>
              </a:rPr>
              <a:t>u </a:t>
            </a:r>
            <a:r>
              <a:rPr lang="en-US" sz="2400" dirty="0" err="1">
                <a:latin typeface="Cambria" panose="02040503050406030204" pitchFamily="18" charset="0"/>
                <a:cs typeface="Times New Roman" pitchFamily="18" charset="0"/>
              </a:rPr>
              <a:t>tập</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các</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đối</a:t>
            </a:r>
            <a:r>
              <a:rPr lang="en-US" sz="2400" dirty="0">
                <a:latin typeface="Cambria" panose="02040503050406030204" pitchFamily="18" charset="0"/>
                <a:cs typeface="Times New Roman" pitchFamily="18" charset="0"/>
              </a:rPr>
              <a:t> t</a:t>
            </a:r>
            <a:r>
              <a:rPr lang="vi-VN" sz="2400" dirty="0">
                <a:latin typeface="Cambria" panose="02040503050406030204" pitchFamily="18" charset="0"/>
                <a:cs typeface="Times New Roman" pitchFamily="18" charset="0"/>
              </a:rPr>
              <a:t>ư</a:t>
            </a:r>
            <a:r>
              <a:rPr lang="en-US" sz="2400" dirty="0" err="1">
                <a:latin typeface="Cambria" panose="02040503050406030204" pitchFamily="18" charset="0"/>
                <a:cs typeface="Times New Roman" pitchFamily="18" charset="0"/>
              </a:rPr>
              <a:t>ợng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khác</a:t>
            </a:r>
            <a:r>
              <a:rPr lang="en-US" sz="2400" dirty="0">
                <a:latin typeface="Cambria" panose="02040503050406030204" pitchFamily="18" charset="0"/>
                <a:cs typeface="Times New Roman" pitchFamily="18" charset="0"/>
              </a:rPr>
              <a:t>. List </a:t>
            </a:r>
            <a:r>
              <a:rPr lang="en-US" sz="2400" dirty="0" err="1">
                <a:latin typeface="Cambria" panose="02040503050406030204" pitchFamily="18" charset="0"/>
                <a:cs typeface="Times New Roman" pitchFamily="18" charset="0"/>
              </a:rPr>
              <a:t>có</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thể</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chứa</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bất</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kỳ</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kiểu</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dữ</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liệu</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nào</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Tuy</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nhiên</a:t>
            </a:r>
            <a:r>
              <a:rPr lang="en-US" sz="2400" dirty="0">
                <a:latin typeface="Cambria" panose="02040503050406030204" pitchFamily="18" charset="0"/>
                <a:cs typeface="Times New Roman" pitchFamily="18" charset="0"/>
              </a:rPr>
              <a:t> ta </a:t>
            </a:r>
            <a:r>
              <a:rPr lang="en-US" sz="2400" dirty="0" err="1">
                <a:latin typeface="Cambria" panose="02040503050406030204" pitchFamily="18" charset="0"/>
                <a:cs typeface="Times New Roman" pitchFamily="18" charset="0"/>
              </a:rPr>
              <a:t>nên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thống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nhất</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một</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kiểu</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để</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dễ</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dàng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trong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quá</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trình</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xử</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lý</a:t>
            </a:r>
            <a:r>
              <a:rPr lang="en-US" sz="2400" dirty="0">
                <a:latin typeface="Cambria" panose="02040503050406030204" pitchFamily="18" charset="0"/>
                <a:cs typeface="Times New Roman" pitchFamily="18" charset="0"/>
              </a:rPr>
              <a:t>.</a:t>
            </a:r>
          </a:p>
          <a:p>
            <a:pPr marL="0" indent="0" algn="just">
              <a:buNone/>
            </a:pPr>
            <a:r>
              <a:rPr lang="en-US" sz="2400" dirty="0">
                <a:latin typeface="Cambria" panose="02040503050406030204" pitchFamily="18" charset="0"/>
                <a:cs typeface="Times New Roman" pitchFamily="18" charset="0"/>
              </a:rPr>
              <a:t>-</a:t>
            </a:r>
            <a:r>
              <a:rPr lang="en-US" sz="2400" dirty="0" err="1">
                <a:latin typeface="Cambria" panose="02040503050406030204" pitchFamily="18" charset="0"/>
                <a:cs typeface="Times New Roman" pitchFamily="18" charset="0"/>
              </a:rPr>
              <a:t>Khai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báo</a:t>
            </a:r>
            <a:r>
              <a:rPr lang="en-US" sz="2400" dirty="0">
                <a:latin typeface="Cambria" panose="02040503050406030204" pitchFamily="18" charset="0"/>
                <a:cs typeface="Times New Roman" pitchFamily="18" charset="0"/>
              </a:rPr>
              <a:t> list </a:t>
            </a:r>
            <a:r>
              <a:rPr lang="en-US" sz="2400" dirty="0" err="1">
                <a:latin typeface="Cambria" panose="02040503050406030204" pitchFamily="18" charset="0"/>
                <a:cs typeface="Times New Roman" pitchFamily="18" charset="0"/>
              </a:rPr>
              <a:t>rỗng</a:t>
            </a:r>
            <a:r>
              <a:rPr lang="en-US" sz="2400" dirty="0">
                <a:latin typeface="Cambria" panose="02040503050406030204" pitchFamily="18" charset="0"/>
                <a:cs typeface="Times New Roman" pitchFamily="18" charset="0"/>
              </a:rPr>
              <a:t>:</a:t>
            </a:r>
          </a:p>
          <a:p>
            <a:pPr marL="0" indent="0" algn="just">
              <a:buNone/>
            </a:pP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lst</a:t>
            </a:r>
            <a:r>
              <a:rPr lang="en-US" sz="2400" dirty="0" smtClean="0">
                <a:latin typeface="Cambria" panose="02040503050406030204" pitchFamily="18" charset="0"/>
                <a:cs typeface="Times New Roman" pitchFamily="18" charset="0"/>
              </a:rPr>
              <a:t> </a:t>
            </a:r>
            <a:r>
              <a:rPr lang="en-US" sz="2400" dirty="0">
                <a:latin typeface="Cambria" panose="02040503050406030204" pitchFamily="18" charset="0"/>
                <a:cs typeface="Times New Roman" pitchFamily="18" charset="0"/>
              </a:rPr>
              <a:t>= []</a:t>
            </a:r>
          </a:p>
          <a:p>
            <a:pPr marL="0" indent="0" algn="just">
              <a:buNone/>
            </a:pPr>
            <a:r>
              <a:rPr lang="en-US" sz="2400" dirty="0">
                <a:latin typeface="Cambria" panose="02040503050406030204" pitchFamily="18" charset="0"/>
                <a:cs typeface="Times New Roman" pitchFamily="18" charset="0"/>
              </a:rPr>
              <a:t>-</a:t>
            </a:r>
            <a:r>
              <a:rPr lang="en-US" sz="2400" dirty="0" err="1">
                <a:latin typeface="Cambria" panose="02040503050406030204" pitchFamily="18" charset="0"/>
                <a:cs typeface="Times New Roman" pitchFamily="18" charset="0"/>
              </a:rPr>
              <a:t>Khai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báo</a:t>
            </a:r>
            <a:r>
              <a:rPr lang="en-US" sz="2400" dirty="0">
                <a:latin typeface="Cambria" panose="02040503050406030204" pitchFamily="18" charset="0"/>
                <a:cs typeface="Times New Roman" pitchFamily="18" charset="0"/>
              </a:rPr>
              <a:t> list </a:t>
            </a:r>
            <a:r>
              <a:rPr lang="en-US" sz="2400" dirty="0" err="1">
                <a:latin typeface="Cambria" panose="02040503050406030204" pitchFamily="18" charset="0"/>
                <a:cs typeface="Times New Roman" pitchFamily="18" charset="0"/>
              </a:rPr>
              <a:t>có</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các</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giá</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trị</a:t>
            </a:r>
            <a:r>
              <a:rPr lang="en-US" sz="2400" dirty="0">
                <a:latin typeface="Cambria" panose="02040503050406030204" pitchFamily="18" charset="0"/>
                <a:cs typeface="Times New Roman" pitchFamily="18" charset="0"/>
              </a:rPr>
              <a:t>:</a:t>
            </a:r>
          </a:p>
          <a:p>
            <a:pPr marL="0" indent="0" algn="just">
              <a:buNone/>
            </a:pPr>
            <a:r>
              <a:rPr lang="sv-SE" sz="2400" dirty="0" smtClean="0">
                <a:latin typeface="Cambria" panose="02040503050406030204" pitchFamily="18" charset="0"/>
                <a:cs typeface="Times New Roman" pitchFamily="18" charset="0"/>
              </a:rPr>
              <a:t>	lst </a:t>
            </a:r>
            <a:r>
              <a:rPr lang="sv-SE" sz="2400" dirty="0">
                <a:latin typeface="Cambria" panose="02040503050406030204" pitchFamily="18" charset="0"/>
                <a:cs typeface="Times New Roman" pitchFamily="18" charset="0"/>
              </a:rPr>
              <a:t>= [2, -3, 0, 4, -1]</a:t>
            </a:r>
          </a:p>
          <a:p>
            <a:pPr marL="0" indent="0" algn="just">
              <a:buNone/>
            </a:pPr>
            <a:r>
              <a:rPr lang="sv-SE" sz="2400" dirty="0">
                <a:latin typeface="Cambria" panose="02040503050406030204" pitchFamily="18" charset="0"/>
                <a:cs typeface="Times New Roman" pitchFamily="18" charset="0"/>
              </a:rPr>
              <a:t>-Khai báo list có 10 phần t</a:t>
            </a:r>
            <a:r>
              <a:rPr lang="en-US" sz="2400" dirty="0">
                <a:latin typeface="Cambria" panose="02040503050406030204" pitchFamily="18" charset="0"/>
                <a:cs typeface="Times New Roman" pitchFamily="18" charset="0"/>
              </a:rPr>
              <a:t>ử </a:t>
            </a:r>
            <a:r>
              <a:rPr lang="en-US" sz="2400" dirty="0" err="1">
                <a:latin typeface="Cambria" panose="02040503050406030204" pitchFamily="18" charset="0"/>
                <a:cs typeface="Times New Roman" pitchFamily="18" charset="0"/>
              </a:rPr>
              <a:t>với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giá</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trị</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mặc</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định</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là</a:t>
            </a:r>
            <a:r>
              <a:rPr lang="en-US" sz="2400" dirty="0">
                <a:latin typeface="Cambria" panose="02040503050406030204" pitchFamily="18" charset="0"/>
                <a:cs typeface="Times New Roman" pitchFamily="18" charset="0"/>
              </a:rPr>
              <a:t> 0:</a:t>
            </a:r>
          </a:p>
          <a:p>
            <a:pPr marL="0" indent="0" algn="just">
              <a:buNone/>
            </a:pP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lst</a:t>
            </a:r>
            <a:r>
              <a:rPr lang="en-US" sz="2400" dirty="0">
                <a:latin typeface="Cambria" panose="02040503050406030204" pitchFamily="18" charset="0"/>
                <a:cs typeface="Times New Roman" pitchFamily="18" charset="0"/>
              </a:rPr>
              <a:t>=[0]*10</a:t>
            </a:r>
          </a:p>
          <a:p>
            <a:pPr marL="0" indent="0" algn="just">
              <a:buNone/>
            </a:pPr>
            <a:r>
              <a:rPr lang="sv-SE" sz="2400" dirty="0">
                <a:latin typeface="Cambria" panose="02040503050406030204" pitchFamily="18" charset="0"/>
                <a:cs typeface="Times New Roman" pitchFamily="18" charset="0"/>
              </a:rPr>
              <a:t>-Khai báo list có 10 phần t</a:t>
            </a:r>
            <a:r>
              <a:rPr lang="en-US" sz="2400" dirty="0">
                <a:latin typeface="Cambria" panose="02040503050406030204" pitchFamily="18" charset="0"/>
                <a:cs typeface="Times New Roman" pitchFamily="18" charset="0"/>
              </a:rPr>
              <a:t>ử </a:t>
            </a:r>
            <a:r>
              <a:rPr lang="en-US" sz="2400" dirty="0" err="1">
                <a:latin typeface="Cambria" panose="02040503050406030204" pitchFamily="18" charset="0"/>
                <a:cs typeface="Times New Roman" pitchFamily="18" charset="0"/>
              </a:rPr>
              <a:t>với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giá</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trị</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mặc</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định</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là</a:t>
            </a:r>
            <a:r>
              <a:rPr lang="en-US" sz="2400" dirty="0">
                <a:latin typeface="Cambria" panose="02040503050406030204" pitchFamily="18" charset="0"/>
                <a:cs typeface="Times New Roman" pitchFamily="18" charset="0"/>
              </a:rPr>
              <a:t> 0.5:</a:t>
            </a:r>
          </a:p>
          <a:p>
            <a:pPr marL="0" indent="0" algn="just">
              <a:buNone/>
            </a:pP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lst</a:t>
            </a:r>
            <a:r>
              <a:rPr lang="en-US" sz="2400" dirty="0">
                <a:latin typeface="Cambria" panose="02040503050406030204" pitchFamily="18" charset="0"/>
                <a:cs typeface="Times New Roman" pitchFamily="18" charset="0"/>
              </a:rPr>
              <a:t>=[0.5]*10</a:t>
            </a:r>
          </a:p>
          <a:p>
            <a:pPr marL="0" indent="0" algn="just">
              <a:buNone/>
            </a:pPr>
            <a:endParaRPr lang="en-US" sz="2400" dirty="0">
              <a:latin typeface="Cambria" panose="02040503050406030204" pitchFamily="18" charset="0"/>
              <a:cs typeface="Times New Roman" pitchFamily="18" charset="0"/>
            </a:endParaRPr>
          </a:p>
          <a:p>
            <a:pPr marL="0" indent="0" algn="just">
              <a:buNone/>
            </a:pPr>
            <a:endParaRPr lang="en-US" sz="2400" dirty="0">
              <a:latin typeface="Cambria" panose="02040503050406030204" pitchFamily="18" charset="0"/>
              <a:cs typeface="Times New Roman" pitchFamily="18" charset="0"/>
            </a:endParaRPr>
          </a:p>
        </p:txBody>
      </p:sp>
    </p:spTree>
    <p:extLst>
      <p:ext uri="{BB962C8B-B14F-4D97-AF65-F5344CB8AC3E}">
        <p14:creationId xmlns:p14="http://schemas.microsoft.com/office/powerpoint/2010/main" val="7878137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107</a:t>
            </a:fld>
            <a:endParaRPr lang="en-US"/>
          </a:p>
        </p:txBody>
      </p:sp>
      <p:sp>
        <p:nvSpPr>
          <p:cNvPr id="14" name="Content Placeholder 2"/>
          <p:cNvSpPr txBox="1">
            <a:spLocks/>
          </p:cNvSpPr>
          <p:nvPr/>
        </p:nvSpPr>
        <p:spPr>
          <a:xfrm>
            <a:off x="762000" y="213285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b="1" u="sng" dirty="0" err="1">
                <a:latin typeface="Cambria" panose="02040503050406030204" pitchFamily="18" charset="0"/>
                <a:cs typeface="Times New Roman" pitchFamily="18" charset="0"/>
              </a:rPr>
              <a:t>Ví</a:t>
            </a:r>
            <a:r>
              <a:rPr lang="en-US" sz="2400" b="1" u="sng" dirty="0">
                <a:latin typeface="Cambria" panose="02040503050406030204" pitchFamily="18" charset="0"/>
                <a:cs typeface="Times New Roman" pitchFamily="18" charset="0"/>
              </a:rPr>
              <a:t> </a:t>
            </a:r>
            <a:r>
              <a:rPr lang="en-US" sz="2400" b="1" u="sng" dirty="0" err="1">
                <a:latin typeface="Cambria" panose="02040503050406030204" pitchFamily="18" charset="0"/>
                <a:cs typeface="Times New Roman" pitchFamily="18" charset="0"/>
              </a:rPr>
              <a:t>dụ</a:t>
            </a:r>
            <a:r>
              <a:rPr lang="en-US" sz="2400" b="1" u="sng" dirty="0">
                <a:latin typeface="Cambria" panose="02040503050406030204" pitchFamily="18" charset="0"/>
                <a:cs typeface="Times New Roman" pitchFamily="18" charset="0"/>
              </a:rPr>
              <a:t>:</a:t>
            </a:r>
          </a:p>
          <a:p>
            <a:pPr marL="0" indent="0" algn="just">
              <a:buNone/>
            </a:pPr>
            <a:r>
              <a:rPr lang="en-US" sz="2400" dirty="0" err="1">
                <a:latin typeface="Cambria" panose="02040503050406030204" pitchFamily="18" charset="0"/>
                <a:cs typeface="Times New Roman" pitchFamily="18" charset="0"/>
              </a:rPr>
              <a:t>lst</a:t>
            </a:r>
            <a:r>
              <a:rPr lang="en-US" sz="2400" dirty="0">
                <a:latin typeface="Cambria" panose="02040503050406030204" pitchFamily="18" charset="0"/>
                <a:cs typeface="Times New Roman" pitchFamily="18" charset="0"/>
              </a:rPr>
              <a:t>=[5,-3,12]</a:t>
            </a:r>
          </a:p>
          <a:p>
            <a:pPr marL="0" indent="0" algn="just">
              <a:buNone/>
            </a:pPr>
            <a:endParaRPr lang="en-US" sz="2400" dirty="0">
              <a:latin typeface="Cambria" panose="02040503050406030204" pitchFamily="18" charset="0"/>
              <a:cs typeface="Times New Roman" pitchFamily="18" charset="0"/>
            </a:endParaRPr>
          </a:p>
          <a:p>
            <a:pPr marL="0" indent="0" algn="just">
              <a:buNone/>
            </a:pPr>
            <a:endParaRPr lang="en-US" sz="2400" dirty="0">
              <a:latin typeface="Cambria" panose="02040503050406030204" pitchFamily="18" charset="0"/>
              <a:cs typeface="Times New Roman" pitchFamily="18" charset="0"/>
            </a:endParaRPr>
          </a:p>
          <a:p>
            <a:pPr marL="0" indent="0" algn="just">
              <a:buNone/>
            </a:pPr>
            <a:endParaRPr lang="en-US" sz="2400" dirty="0">
              <a:latin typeface="Cambria" panose="02040503050406030204" pitchFamily="18" charset="0"/>
              <a:cs typeface="Times New Roman" pitchFamily="18" charset="0"/>
            </a:endParaRPr>
          </a:p>
          <a:p>
            <a:pPr marL="0" indent="0" algn="just">
              <a:buNone/>
            </a:pPr>
            <a:endParaRPr lang="en-US" sz="2400" dirty="0">
              <a:latin typeface="Cambria" panose="02040503050406030204" pitchFamily="18" charset="0"/>
              <a:cs typeface="Times New Roman" pitchFamily="18" charset="0"/>
            </a:endParaRPr>
          </a:p>
          <a:p>
            <a:pPr marL="0" indent="0" algn="just">
              <a:buNone/>
            </a:pPr>
            <a:r>
              <a:rPr lang="en-US" sz="2400" dirty="0">
                <a:latin typeface="Cambria" panose="02040503050406030204" pitchFamily="18" charset="0"/>
                <a:cs typeface="Times New Roman" pitchFamily="18" charset="0"/>
              </a:rPr>
              <a:t>print(</a:t>
            </a:r>
            <a:r>
              <a:rPr lang="en-US" sz="2400" dirty="0" err="1">
                <a:latin typeface="Cambria" panose="02040503050406030204" pitchFamily="18" charset="0"/>
                <a:cs typeface="Times New Roman" pitchFamily="18" charset="0"/>
              </a:rPr>
              <a:t>lst</a:t>
            </a:r>
            <a:r>
              <a:rPr lang="en-US" sz="2400" dirty="0">
                <a:latin typeface="Cambria" panose="02040503050406030204" pitchFamily="18" charset="0"/>
                <a:cs typeface="Times New Roman" pitchFamily="18" charset="0"/>
              </a:rPr>
              <a:t>[0])</a:t>
            </a:r>
          </a:p>
          <a:p>
            <a:pPr marL="0" indent="0" algn="just">
              <a:buNone/>
            </a:pPr>
            <a:r>
              <a:rPr lang="en-US" sz="2400" dirty="0" smtClean="0">
                <a:latin typeface="Cambria" panose="02040503050406030204" pitchFamily="18" charset="0"/>
                <a:cs typeface="Times New Roman" pitchFamily="18" charset="0"/>
              </a:rPr>
              <a:t>print(</a:t>
            </a:r>
            <a:r>
              <a:rPr lang="en-US" sz="2400" dirty="0" err="1" smtClean="0">
                <a:latin typeface="Cambria" panose="02040503050406030204" pitchFamily="18" charset="0"/>
                <a:cs typeface="Times New Roman" pitchFamily="18" charset="0"/>
              </a:rPr>
              <a:t>lst</a:t>
            </a:r>
            <a:r>
              <a:rPr lang="en-US" sz="2400" dirty="0">
                <a:latin typeface="Cambria" panose="02040503050406030204" pitchFamily="18" charset="0"/>
                <a:cs typeface="Times New Roman" pitchFamily="18" charset="0"/>
              </a:rPr>
              <a:t>)</a:t>
            </a:r>
          </a:p>
          <a:p>
            <a:pPr marL="0" indent="0" algn="just">
              <a:buNone/>
            </a:pPr>
            <a:r>
              <a:rPr lang="en-US" sz="2400" dirty="0" smtClean="0">
                <a:latin typeface="Cambria" panose="02040503050406030204" pitchFamily="18" charset="0"/>
                <a:cs typeface="Times New Roman" pitchFamily="18" charset="0"/>
              </a:rPr>
              <a:t>print(</a:t>
            </a:r>
            <a:r>
              <a:rPr lang="en-US" sz="2400" dirty="0" err="1" smtClean="0">
                <a:latin typeface="Cambria" panose="02040503050406030204" pitchFamily="18" charset="0"/>
                <a:cs typeface="Times New Roman" pitchFamily="18" charset="0"/>
              </a:rPr>
              <a:t>len</a:t>
            </a:r>
            <a:r>
              <a:rPr lang="en-US" sz="2400" dirty="0" smtClean="0">
                <a:latin typeface="Cambria" panose="02040503050406030204" pitchFamily="18" charset="0"/>
                <a:cs typeface="Times New Roman" pitchFamily="18" charset="0"/>
              </a:rPr>
              <a:t>(</a:t>
            </a:r>
            <a:r>
              <a:rPr lang="en-US" sz="2400" dirty="0" err="1" smtClean="0">
                <a:latin typeface="Cambria" panose="02040503050406030204" pitchFamily="18" charset="0"/>
                <a:cs typeface="Times New Roman" pitchFamily="18" charset="0"/>
              </a:rPr>
              <a:t>lst</a:t>
            </a:r>
            <a:r>
              <a:rPr lang="en-US" sz="2400" dirty="0">
                <a:latin typeface="Cambria" panose="02040503050406030204" pitchFamily="18" charset="0"/>
                <a:cs typeface="Times New Roman" pitchFamily="18" charset="0"/>
              </a:rPr>
              <a:t>))</a:t>
            </a:r>
          </a:p>
          <a:p>
            <a:pPr marL="0" indent="0" algn="just">
              <a:buNone/>
            </a:pPr>
            <a:endParaRPr lang="en-US" sz="2400" dirty="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3A70DBBF-8730-46CF-86D7-07F07B6656DE}"/>
              </a:ext>
            </a:extLst>
          </p:cNvPr>
          <p:cNvPicPr>
            <a:picLocks noChangeAspect="1"/>
          </p:cNvPicPr>
          <p:nvPr/>
        </p:nvPicPr>
        <p:blipFill>
          <a:blip r:embed="rId3"/>
          <a:stretch>
            <a:fillRect/>
          </a:stretch>
        </p:blipFill>
        <p:spPr>
          <a:xfrm>
            <a:off x="4511824" y="2861518"/>
            <a:ext cx="3362325" cy="1895475"/>
          </a:xfrm>
          <a:prstGeom prst="rect">
            <a:avLst/>
          </a:prstGeom>
        </p:spPr>
      </p:pic>
      <p:grpSp>
        <p:nvGrpSpPr>
          <p:cNvPr id="11" name="Group 10">
            <a:extLst>
              <a:ext uri="{FF2B5EF4-FFF2-40B4-BE49-F238E27FC236}">
                <a16:creationId xmlns:a16="http://schemas.microsoft.com/office/drawing/2014/main" id="{924B6F50-541D-46BD-A9D5-A87CE24DBA53}"/>
              </a:ext>
            </a:extLst>
          </p:cNvPr>
          <p:cNvGrpSpPr/>
          <p:nvPr/>
        </p:nvGrpSpPr>
        <p:grpSpPr>
          <a:xfrm>
            <a:off x="479376" y="692696"/>
            <a:ext cx="6629400" cy="508000"/>
            <a:chOff x="789624" y="1191463"/>
            <a:chExt cx="6629400" cy="508000"/>
          </a:xfrm>
        </p:grpSpPr>
        <p:sp>
          <p:nvSpPr>
            <p:cNvPr id="12" name="AutoShape 52">
              <a:extLst>
                <a:ext uri="{FF2B5EF4-FFF2-40B4-BE49-F238E27FC236}">
                  <a16:creationId xmlns:a16="http://schemas.microsoft.com/office/drawing/2014/main" id="{AC9B096C-B4E6-4DB1-B6BC-45504B65D8C3}"/>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3600" b="1" dirty="0" smtClean="0">
                  <a:effectLst/>
                  <a:latin typeface="Cambria" panose="02040503050406030204" pitchFamily="18" charset="0"/>
                  <a:ea typeface="Cambria" panose="02040503050406030204" pitchFamily="18" charset="0"/>
                </a:rPr>
                <a:t>Cách </a:t>
              </a:r>
              <a:r>
                <a:rPr lang="vi-VN" sz="3600" b="1" dirty="0">
                  <a:effectLst/>
                  <a:latin typeface="Cambria" panose="02040503050406030204" pitchFamily="18" charset="0"/>
                  <a:ea typeface="Cambria" panose="02040503050406030204" pitchFamily="18" charset="0"/>
                </a:rPr>
                <a:t>khai báo và sử dụng List</a:t>
              </a:r>
            </a:p>
          </p:txBody>
        </p:sp>
        <p:grpSp>
          <p:nvGrpSpPr>
            <p:cNvPr id="15" name="Group 17">
              <a:extLst>
                <a:ext uri="{FF2B5EF4-FFF2-40B4-BE49-F238E27FC236}">
                  <a16:creationId xmlns:a16="http://schemas.microsoft.com/office/drawing/2014/main" id="{1E0D0208-8041-4A78-9354-611609D60B93}"/>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EEDAC899-03D9-4E72-B737-EA2170208B8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DCE58ABE-99FB-4A7A-8AC3-403F1806E94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C7543EE0-D956-47D9-A403-F22142DD6F7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15299489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3600" b="1" dirty="0" smtClean="0">
                  <a:effectLst/>
                  <a:latin typeface="Cambria" panose="02040503050406030204" pitchFamily="18" charset="0"/>
                  <a:ea typeface="Cambria" panose="02040503050406030204" pitchFamily="18" charset="0"/>
                </a:rPr>
                <a:t>Cách </a:t>
              </a:r>
              <a:r>
                <a:rPr lang="vi-VN" sz="3600" b="1" dirty="0">
                  <a:effectLst/>
                  <a:latin typeface="Cambria" panose="02040503050406030204" pitchFamily="18" charset="0"/>
                  <a:ea typeface="Cambria" panose="02040503050406030204" pitchFamily="18" charset="0"/>
                </a:rPr>
                <a:t>duyệt List</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108</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a:latin typeface="Cambria" panose="02040503050406030204" pitchFamily="18" charset="0"/>
                <a:cs typeface="Times New Roman" pitchFamily="18" charset="0"/>
              </a:rPr>
              <a:t>Với Python, ta có thể duyệt list theo nhiều cách. Bài học h</a:t>
            </a:r>
            <a:r>
              <a:rPr lang="vi-VN" sz="2400">
                <a:latin typeface="Cambria" panose="02040503050406030204" pitchFamily="18" charset="0"/>
                <a:cs typeface="Times New Roman" pitchFamily="18" charset="0"/>
              </a:rPr>
              <a:t>ư</a:t>
            </a:r>
            <a:r>
              <a:rPr lang="en-US" sz="2400">
                <a:latin typeface="Cambria" panose="02040503050406030204" pitchFamily="18" charset="0"/>
                <a:cs typeface="Times New Roman" pitchFamily="18" charset="0"/>
              </a:rPr>
              <a:t>ớng dẫn 2 cách:</a:t>
            </a:r>
          </a:p>
          <a:p>
            <a:pPr algn="just">
              <a:buFontTx/>
              <a:buChar char="-"/>
            </a:pPr>
            <a:r>
              <a:rPr lang="en-US" sz="2400">
                <a:latin typeface="Cambria" panose="02040503050406030204" pitchFamily="18" charset="0"/>
                <a:cs typeface="Times New Roman" pitchFamily="18" charset="0"/>
              </a:rPr>
              <a:t>Duyệt theo collection</a:t>
            </a:r>
          </a:p>
          <a:p>
            <a:pPr algn="just">
              <a:buFontTx/>
              <a:buChar char="-"/>
            </a:pPr>
            <a:r>
              <a:rPr lang="en-US" sz="2400">
                <a:latin typeface="Cambria" panose="02040503050406030204" pitchFamily="18" charset="0"/>
                <a:cs typeface="Times New Roman" pitchFamily="18" charset="0"/>
              </a:rPr>
              <a:t>Duyệt theo chỉ số index</a:t>
            </a:r>
          </a:p>
        </p:txBody>
      </p:sp>
      <p:pic>
        <p:nvPicPr>
          <p:cNvPr id="11" name="Picture 10">
            <a:extLst>
              <a:ext uri="{FF2B5EF4-FFF2-40B4-BE49-F238E27FC236}">
                <a16:creationId xmlns:a16="http://schemas.microsoft.com/office/drawing/2014/main" id="{BF83DEBF-1995-423B-B68C-1DE83013AE75}"/>
              </a:ext>
            </a:extLst>
          </p:cNvPr>
          <p:cNvPicPr>
            <a:picLocks noChangeAspect="1"/>
          </p:cNvPicPr>
          <p:nvPr/>
        </p:nvPicPr>
        <p:blipFill>
          <a:blip r:embed="rId3"/>
          <a:stretch>
            <a:fillRect/>
          </a:stretch>
        </p:blipFill>
        <p:spPr>
          <a:xfrm>
            <a:off x="420757" y="2135789"/>
            <a:ext cx="3952875" cy="3754819"/>
          </a:xfrm>
          <a:prstGeom prst="rect">
            <a:avLst/>
          </a:prstGeom>
        </p:spPr>
      </p:pic>
      <p:pic>
        <p:nvPicPr>
          <p:cNvPr id="12" name="Picture 11">
            <a:extLst>
              <a:ext uri="{FF2B5EF4-FFF2-40B4-BE49-F238E27FC236}">
                <a16:creationId xmlns:a16="http://schemas.microsoft.com/office/drawing/2014/main" id="{32B89132-BB13-49D2-AC3A-2DB7CE0C4C3F}"/>
              </a:ext>
            </a:extLst>
          </p:cNvPr>
          <p:cNvPicPr>
            <a:picLocks noChangeAspect="1"/>
          </p:cNvPicPr>
          <p:nvPr/>
        </p:nvPicPr>
        <p:blipFill>
          <a:blip r:embed="rId4"/>
          <a:stretch>
            <a:fillRect/>
          </a:stretch>
        </p:blipFill>
        <p:spPr>
          <a:xfrm>
            <a:off x="6419228" y="2717800"/>
            <a:ext cx="4972050" cy="1914525"/>
          </a:xfrm>
          <a:prstGeom prst="rect">
            <a:avLst/>
          </a:prstGeom>
        </p:spPr>
      </p:pic>
      <p:cxnSp>
        <p:nvCxnSpPr>
          <p:cNvPr id="16" name="Straight Arrow Connector 15">
            <a:extLst>
              <a:ext uri="{FF2B5EF4-FFF2-40B4-BE49-F238E27FC236}">
                <a16:creationId xmlns:a16="http://schemas.microsoft.com/office/drawing/2014/main" id="{ECF048CF-00C8-4056-B4EC-8037FED0AF62}"/>
              </a:ext>
            </a:extLst>
          </p:cNvPr>
          <p:cNvCxnSpPr/>
          <p:nvPr/>
        </p:nvCxnSpPr>
        <p:spPr>
          <a:xfrm>
            <a:off x="2971800" y="3098800"/>
            <a:ext cx="344742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B657035-B207-4BF9-9C5D-DE93F0CE3DE2}"/>
              </a:ext>
            </a:extLst>
          </p:cNvPr>
          <p:cNvCxnSpPr>
            <a:cxnSpLocks/>
          </p:cNvCxnSpPr>
          <p:nvPr/>
        </p:nvCxnSpPr>
        <p:spPr>
          <a:xfrm flipV="1">
            <a:off x="2971800" y="3860800"/>
            <a:ext cx="3581400" cy="5334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7EB00D-54AA-4AED-867E-3285A9E57B86}"/>
              </a:ext>
            </a:extLst>
          </p:cNvPr>
          <p:cNvCxnSpPr>
            <a:cxnSpLocks/>
          </p:cNvCxnSpPr>
          <p:nvPr/>
        </p:nvCxnSpPr>
        <p:spPr>
          <a:xfrm flipV="1">
            <a:off x="3200400" y="4479925"/>
            <a:ext cx="3352800" cy="123825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8541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7162800" cy="508000"/>
            <a:chOff x="789624" y="1191463"/>
            <a:chExt cx="7162800" cy="508000"/>
          </a:xfrm>
        </p:grpSpPr>
        <p:sp>
          <p:nvSpPr>
            <p:cNvPr id="3" name="AutoShape 52"/>
            <p:cNvSpPr>
              <a:spLocks noChangeArrowheads="1"/>
            </p:cNvSpPr>
            <p:nvPr/>
          </p:nvSpPr>
          <p:spPr bwMode="gray">
            <a:xfrm>
              <a:off x="990600" y="1191463"/>
              <a:ext cx="6961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3200" b="1" dirty="0" smtClean="0">
                  <a:effectLst/>
                  <a:latin typeface="Cambria" panose="02040503050406030204" pitchFamily="18" charset="0"/>
                  <a:ea typeface="Cambria" panose="02040503050406030204" pitchFamily="18" charset="0"/>
                </a:rPr>
                <a:t>Gán </a:t>
              </a:r>
              <a:r>
                <a:rPr lang="vi-VN" sz="3200" b="1" dirty="0">
                  <a:effectLst/>
                  <a:latin typeface="Cambria" panose="02040503050406030204" pitchFamily="18" charset="0"/>
                  <a:ea typeface="Cambria" panose="02040503050406030204" pitchFamily="18" charset="0"/>
                </a:rPr>
                <a:t>giá trị cho các phần tử trong List</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109</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sv-SE" sz="2400">
                <a:latin typeface="Cambria" panose="02040503050406030204" pitchFamily="18" charset="0"/>
                <a:cs typeface="Times New Roman" pitchFamily="18" charset="0"/>
              </a:rPr>
              <a:t>lst = [2, 4, 6, 8] </a:t>
            </a:r>
            <a:r>
              <a:rPr lang="sv-SE" sz="2400">
                <a:latin typeface="Cambria" panose="02040503050406030204" pitchFamily="18" charset="0"/>
                <a:cs typeface="Times New Roman" pitchFamily="18" charset="0"/>
                <a:sym typeface="Wingdings" panose="05000000000000000000" pitchFamily="2" charset="2"/>
              </a:rPr>
              <a:t>lst tham chiếu t</a:t>
            </a:r>
            <a:r>
              <a:rPr lang="en-US" sz="2400">
                <a:latin typeface="Cambria" panose="02040503050406030204" pitchFamily="18" charset="0"/>
                <a:cs typeface="Times New Roman" pitchFamily="18" charset="0"/>
                <a:sym typeface="Wingdings" panose="05000000000000000000" pitchFamily="2" charset="2"/>
              </a:rPr>
              <a:t>ới List</a:t>
            </a:r>
          </a:p>
          <a:p>
            <a:pPr marL="0" indent="0" algn="just">
              <a:buNone/>
            </a:pPr>
            <a:r>
              <a:rPr lang="en-US" sz="2400">
                <a:latin typeface="Cambria" panose="02040503050406030204" pitchFamily="18" charset="0"/>
                <a:cs typeface="Times New Roman" pitchFamily="18" charset="0"/>
                <a:sym typeface="Wingdings" panose="05000000000000000000" pitchFamily="2" charset="2"/>
              </a:rPr>
              <a:t>lst[2]tham chiếu tới phần tử thứ 2 (giá trị =6)</a:t>
            </a:r>
            <a:endParaRPr lang="en-US" sz="240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58F8FC31-7205-4D21-8BE4-1585EF093BFA}"/>
              </a:ext>
            </a:extLst>
          </p:cNvPr>
          <p:cNvPicPr>
            <a:picLocks noChangeAspect="1"/>
          </p:cNvPicPr>
          <p:nvPr/>
        </p:nvPicPr>
        <p:blipFill>
          <a:blip r:embed="rId3"/>
          <a:stretch>
            <a:fillRect/>
          </a:stretch>
        </p:blipFill>
        <p:spPr>
          <a:xfrm>
            <a:off x="2636768" y="1742108"/>
            <a:ext cx="6200775" cy="1400175"/>
          </a:xfrm>
          <a:prstGeom prst="rect">
            <a:avLst/>
          </a:prstGeom>
        </p:spPr>
      </p:pic>
      <p:pic>
        <p:nvPicPr>
          <p:cNvPr id="9" name="Picture 8">
            <a:extLst>
              <a:ext uri="{FF2B5EF4-FFF2-40B4-BE49-F238E27FC236}">
                <a16:creationId xmlns:a16="http://schemas.microsoft.com/office/drawing/2014/main" id="{C1BE8182-8AC3-4DDF-AA37-DB6C0DDEA1EF}"/>
              </a:ext>
            </a:extLst>
          </p:cNvPr>
          <p:cNvPicPr>
            <a:picLocks noChangeAspect="1"/>
          </p:cNvPicPr>
          <p:nvPr/>
        </p:nvPicPr>
        <p:blipFill>
          <a:blip r:embed="rId4"/>
          <a:stretch>
            <a:fillRect/>
          </a:stretch>
        </p:blipFill>
        <p:spPr>
          <a:xfrm>
            <a:off x="2551043" y="3247886"/>
            <a:ext cx="6286500" cy="2419350"/>
          </a:xfrm>
          <a:prstGeom prst="rect">
            <a:avLst/>
          </a:prstGeom>
        </p:spPr>
      </p:pic>
    </p:spTree>
    <p:extLst>
      <p:ext uri="{BB962C8B-B14F-4D97-AF65-F5344CB8AC3E}">
        <p14:creationId xmlns:p14="http://schemas.microsoft.com/office/powerpoint/2010/main" val="33319359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3600" b="1" dirty="0" smtClean="0">
                  <a:solidFill>
                    <a:prstClr val="black"/>
                  </a:solidFill>
                  <a:latin typeface="Cambria" panose="02040503050406030204" pitchFamily="18" charset="0"/>
                </a:rPr>
                <a:t>Cách </a:t>
              </a:r>
              <a:r>
                <a:rPr lang="vi-VN" sz="3600" b="1" dirty="0">
                  <a:solidFill>
                    <a:prstClr val="black"/>
                  </a:solidFill>
                  <a:latin typeface="Cambria" panose="02040503050406030204" pitchFamily="18" charset="0"/>
                </a:rPr>
                <a:t>kiểm tra vùng lưu trữ</a:t>
              </a:r>
              <a:endParaRPr lang="en-US" sz="36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Ta có thể kiểm tra vùng lưu trữ giá trị của các bi</a:t>
            </a:r>
            <a:r>
              <a:rPr lang="en-US" sz="2800">
                <a:solidFill>
                  <a:prstClr val="black"/>
                </a:solidFill>
                <a:latin typeface="Cambria" panose="02040503050406030204" pitchFamily="18" charset="0"/>
              </a:rPr>
              <a:t>ế</a:t>
            </a:r>
            <a:r>
              <a:rPr lang="vi-VN" sz="2800">
                <a:solidFill>
                  <a:prstClr val="black"/>
                </a:solidFill>
                <a:latin typeface="Cambria" panose="02040503050406030204" pitchFamily="18" charset="0"/>
              </a:rPr>
              <a:t>n int, float bằng cách import thư viện sys để có thể xem được chi tiết:</a:t>
            </a:r>
            <a:endParaRPr lang="en-US" sz="2800">
              <a:solidFill>
                <a:prstClr val="black"/>
              </a:solidFill>
              <a:latin typeface="Cambria" panose="02040503050406030204" pitchFamily="18" charset="0"/>
            </a:endParaRPr>
          </a:p>
        </p:txBody>
      </p:sp>
      <p:sp>
        <p:nvSpPr>
          <p:cNvPr id="8" name="Rectangle 1">
            <a:extLst>
              <a:ext uri="{FF2B5EF4-FFF2-40B4-BE49-F238E27FC236}">
                <a16:creationId xmlns:a16="http://schemas.microsoft.com/office/drawing/2014/main" id="{1EF91FDA-F41D-4E30-AA5C-7F6F89CB7E1E}"/>
              </a:ext>
            </a:extLst>
          </p:cNvPr>
          <p:cNvSpPr>
            <a:spLocks noChangeArrowheads="1"/>
          </p:cNvSpPr>
          <p:nvPr/>
        </p:nvSpPr>
        <p:spPr bwMode="auto">
          <a:xfrm>
            <a:off x="2577305" y="1644095"/>
            <a:ext cx="7189789"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sys</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Thông</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tin chi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tiết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của</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int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sys.int_info</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Thông</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tin chi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tiết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của</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float:"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sys.float_info</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C7740A5D-C2B8-4D7E-89A6-7A963C42B3F3}"/>
              </a:ext>
            </a:extLst>
          </p:cNvPr>
          <p:cNvSpPr/>
          <p:nvPr/>
        </p:nvSpPr>
        <p:spPr>
          <a:xfrm>
            <a:off x="519588" y="3757514"/>
            <a:ext cx="11062812" cy="2308324"/>
          </a:xfrm>
          <a:prstGeom prst="rect">
            <a:avLst/>
          </a:prstGeom>
        </p:spPr>
        <p:txBody>
          <a:bodyPr wrap="square">
            <a:spAutoFit/>
          </a:bodyPr>
          <a:lstStyle/>
          <a:p>
            <a:r>
              <a:rPr lang="en-US" sz="2400"/>
              <a:t>Thông tin chi tiết của int:</a:t>
            </a:r>
          </a:p>
          <a:p>
            <a:r>
              <a:rPr lang="en-US" sz="2400"/>
              <a:t>sys.int_info(bits_per_digit=15, sizeof_digit=2)</a:t>
            </a:r>
          </a:p>
          <a:p>
            <a:r>
              <a:rPr lang="en-US" sz="2400"/>
              <a:t>Thông tin chi tiết của float:</a:t>
            </a:r>
          </a:p>
          <a:p>
            <a:r>
              <a:rPr lang="en-US" sz="2400"/>
              <a:t>sys.float_info(max=1.7976931348623157e+308, max_exp=1024, max_10_exp=308, min=2.2250738585072014e-308, min_exp=-1021, min_10_exp=-307, dig=15, mant_dig=53, epsilon=2.220446049250313e-16, radix=2, rounds=1)</a:t>
            </a:r>
          </a:p>
        </p:txBody>
      </p:sp>
    </p:spTree>
    <p:extLst>
      <p:ext uri="{BB962C8B-B14F-4D97-AF65-F5344CB8AC3E}">
        <p14:creationId xmlns:p14="http://schemas.microsoft.com/office/powerpoint/2010/main" val="428781961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110</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pic>
        <p:nvPicPr>
          <p:cNvPr id="10" name="Picture 9">
            <a:extLst>
              <a:ext uri="{FF2B5EF4-FFF2-40B4-BE49-F238E27FC236}">
                <a16:creationId xmlns:a16="http://schemas.microsoft.com/office/drawing/2014/main" id="{9CAB1B0C-EFC0-424A-8FB2-736EE276DE2F}"/>
              </a:ext>
            </a:extLst>
          </p:cNvPr>
          <p:cNvPicPr>
            <a:picLocks noChangeAspect="1"/>
          </p:cNvPicPr>
          <p:nvPr/>
        </p:nvPicPr>
        <p:blipFill>
          <a:blip r:embed="rId3"/>
          <a:stretch>
            <a:fillRect/>
          </a:stretch>
        </p:blipFill>
        <p:spPr>
          <a:xfrm>
            <a:off x="1703511" y="2552701"/>
            <a:ext cx="7898181" cy="3180555"/>
          </a:xfrm>
          <a:prstGeom prst="rect">
            <a:avLst/>
          </a:prstGeom>
        </p:spPr>
      </p:pic>
      <p:grpSp>
        <p:nvGrpSpPr>
          <p:cNvPr id="11" name="Group 10">
            <a:extLst>
              <a:ext uri="{FF2B5EF4-FFF2-40B4-BE49-F238E27FC236}">
                <a16:creationId xmlns:a16="http://schemas.microsoft.com/office/drawing/2014/main" id="{58FCAA4E-6CB3-4F9D-8A72-FFC66C945A6F}"/>
              </a:ext>
            </a:extLst>
          </p:cNvPr>
          <p:cNvGrpSpPr/>
          <p:nvPr/>
        </p:nvGrpSpPr>
        <p:grpSpPr>
          <a:xfrm>
            <a:off x="457200" y="679449"/>
            <a:ext cx="7162800" cy="508000"/>
            <a:chOff x="789624" y="1191463"/>
            <a:chExt cx="7162800" cy="508000"/>
          </a:xfrm>
        </p:grpSpPr>
        <p:sp>
          <p:nvSpPr>
            <p:cNvPr id="12" name="AutoShape 52">
              <a:extLst>
                <a:ext uri="{FF2B5EF4-FFF2-40B4-BE49-F238E27FC236}">
                  <a16:creationId xmlns:a16="http://schemas.microsoft.com/office/drawing/2014/main" id="{02E5759E-1C68-4B66-9B0F-8E411B2FCFD8}"/>
                </a:ext>
              </a:extLst>
            </p:cNvPr>
            <p:cNvSpPr>
              <a:spLocks noChangeArrowheads="1"/>
            </p:cNvSpPr>
            <p:nvPr/>
          </p:nvSpPr>
          <p:spPr bwMode="gray">
            <a:xfrm>
              <a:off x="990600" y="1191463"/>
              <a:ext cx="6961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3200" b="1" dirty="0" smtClean="0">
                  <a:effectLst/>
                  <a:latin typeface="Cambria" panose="02040503050406030204" pitchFamily="18" charset="0"/>
                  <a:ea typeface="Cambria" panose="02040503050406030204" pitchFamily="18" charset="0"/>
                </a:rPr>
                <a:t>Gán </a:t>
              </a:r>
              <a:r>
                <a:rPr lang="vi-VN" sz="3200" b="1" dirty="0">
                  <a:effectLst/>
                  <a:latin typeface="Cambria" panose="02040503050406030204" pitchFamily="18" charset="0"/>
                  <a:ea typeface="Cambria" panose="02040503050406030204" pitchFamily="18" charset="0"/>
                </a:rPr>
                <a:t>giá trị cho các phần tử trong List</a:t>
              </a:r>
            </a:p>
          </p:txBody>
        </p:sp>
        <p:grpSp>
          <p:nvGrpSpPr>
            <p:cNvPr id="15" name="Group 17">
              <a:extLst>
                <a:ext uri="{FF2B5EF4-FFF2-40B4-BE49-F238E27FC236}">
                  <a16:creationId xmlns:a16="http://schemas.microsoft.com/office/drawing/2014/main" id="{0CF65EE7-351D-472A-A93F-96EB7FA0B62C}"/>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ADFF0DC-070A-40A7-A84B-4D6F9104D900}"/>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0593251-20F7-4561-B5DF-AC914E091E8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39DC65F-6574-4A71-9757-ADB3FD41855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65809916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111</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a:latin typeface="Cambria" panose="02040503050406030204" pitchFamily="18" charset="0"/>
                <a:cs typeface="Times New Roman" pitchFamily="18" charset="0"/>
              </a:rPr>
              <a:t>Ví dụ gán tham chiếu:</a:t>
            </a:r>
          </a:p>
        </p:txBody>
      </p:sp>
      <p:pic>
        <p:nvPicPr>
          <p:cNvPr id="8" name="Picture 7">
            <a:extLst>
              <a:ext uri="{FF2B5EF4-FFF2-40B4-BE49-F238E27FC236}">
                <a16:creationId xmlns:a16="http://schemas.microsoft.com/office/drawing/2014/main" id="{0DBE9951-BD1D-49EB-B130-4DA754D7129E}"/>
              </a:ext>
            </a:extLst>
          </p:cNvPr>
          <p:cNvPicPr>
            <a:picLocks noChangeAspect="1"/>
          </p:cNvPicPr>
          <p:nvPr/>
        </p:nvPicPr>
        <p:blipFill>
          <a:blip r:embed="rId3"/>
          <a:stretch>
            <a:fillRect/>
          </a:stretch>
        </p:blipFill>
        <p:spPr>
          <a:xfrm>
            <a:off x="3834288" y="803276"/>
            <a:ext cx="6095926" cy="5681313"/>
          </a:xfrm>
          <a:prstGeom prst="rect">
            <a:avLst/>
          </a:prstGeom>
        </p:spPr>
      </p:pic>
      <p:grpSp>
        <p:nvGrpSpPr>
          <p:cNvPr id="11" name="Group 10">
            <a:extLst>
              <a:ext uri="{FF2B5EF4-FFF2-40B4-BE49-F238E27FC236}">
                <a16:creationId xmlns:a16="http://schemas.microsoft.com/office/drawing/2014/main" id="{8A767080-3F51-4E9F-BB34-C45B96333C30}"/>
              </a:ext>
            </a:extLst>
          </p:cNvPr>
          <p:cNvGrpSpPr/>
          <p:nvPr/>
        </p:nvGrpSpPr>
        <p:grpSpPr>
          <a:xfrm>
            <a:off x="152400" y="152400"/>
            <a:ext cx="7162800" cy="508000"/>
            <a:chOff x="789624" y="1191463"/>
            <a:chExt cx="7162800" cy="508000"/>
          </a:xfrm>
        </p:grpSpPr>
        <p:sp>
          <p:nvSpPr>
            <p:cNvPr id="12" name="AutoShape 52">
              <a:extLst>
                <a:ext uri="{FF2B5EF4-FFF2-40B4-BE49-F238E27FC236}">
                  <a16:creationId xmlns:a16="http://schemas.microsoft.com/office/drawing/2014/main" id="{EC322FFF-0BAC-4679-AA19-D645BDD28EBD}"/>
                </a:ext>
              </a:extLst>
            </p:cNvPr>
            <p:cNvSpPr>
              <a:spLocks noChangeArrowheads="1"/>
            </p:cNvSpPr>
            <p:nvPr/>
          </p:nvSpPr>
          <p:spPr bwMode="gray">
            <a:xfrm>
              <a:off x="990600" y="1191463"/>
              <a:ext cx="6961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3200" b="1" dirty="0" smtClean="0">
                  <a:effectLst/>
                  <a:latin typeface="Cambria" panose="02040503050406030204" pitchFamily="18" charset="0"/>
                  <a:ea typeface="Cambria" panose="02040503050406030204" pitchFamily="18" charset="0"/>
                </a:rPr>
                <a:t>Gán </a:t>
              </a:r>
              <a:r>
                <a:rPr lang="vi-VN" sz="3200" b="1" dirty="0">
                  <a:effectLst/>
                  <a:latin typeface="Cambria" panose="02040503050406030204" pitchFamily="18" charset="0"/>
                  <a:ea typeface="Cambria" panose="02040503050406030204" pitchFamily="18" charset="0"/>
                </a:rPr>
                <a:t>giá trị cho các phần tử trong List</a:t>
              </a:r>
            </a:p>
          </p:txBody>
        </p:sp>
        <p:grpSp>
          <p:nvGrpSpPr>
            <p:cNvPr id="15" name="Group 17">
              <a:extLst>
                <a:ext uri="{FF2B5EF4-FFF2-40B4-BE49-F238E27FC236}">
                  <a16:creationId xmlns:a16="http://schemas.microsoft.com/office/drawing/2014/main" id="{B2D05178-19E9-4D34-8858-3FD6F1B60C29}"/>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C6560266-B421-4DEF-B1A3-18DC5F9A497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000"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3D5DB100-AD6F-4F39-8A79-85C2096A80A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000"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3D93F40F-63C6-454C-BBE7-285DDDD37F8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0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411244102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84088" y="728663"/>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dirty="0" smtClean="0">
                  <a:effectLst/>
                  <a:latin typeface="Cambria" panose="02040503050406030204" pitchFamily="18" charset="0"/>
                  <a:ea typeface="Cambria" panose="02040503050406030204" pitchFamily="18" charset="0"/>
                </a:rPr>
                <a:t>Phương </a:t>
              </a:r>
              <a:r>
                <a:rPr lang="vi-VN" sz="4000" b="1" dirty="0">
                  <a:effectLst/>
                  <a:latin typeface="Cambria" panose="02040503050406030204" pitchFamily="18" charset="0"/>
                  <a:ea typeface="Cambria" panose="02040503050406030204" pitchFamily="18" charset="0"/>
                </a:rPr>
                <a:t>thức insert</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112</a:t>
            </a:fld>
            <a:endParaRPr lang="en-US"/>
          </a:p>
        </p:txBody>
      </p:sp>
      <p:sp>
        <p:nvSpPr>
          <p:cNvPr id="14" name="Content Placeholder 2"/>
          <p:cNvSpPr txBox="1">
            <a:spLocks/>
          </p:cNvSpPr>
          <p:nvPr/>
        </p:nvSpPr>
        <p:spPr>
          <a:xfrm>
            <a:off x="326921" y="2011363"/>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a:latin typeface="Cambria" panose="02040503050406030204" pitchFamily="18" charset="0"/>
                <a:cs typeface="Times New Roman" pitchFamily="18" charset="0"/>
              </a:rPr>
              <a:t>Python </a:t>
            </a:r>
            <a:r>
              <a:rPr lang="en-US" sz="2800" dirty="0" err="1">
                <a:latin typeface="Cambria" panose="02040503050406030204" pitchFamily="18" charset="0"/>
                <a:cs typeface="Times New Roman" pitchFamily="18" charset="0"/>
              </a:rPr>
              <a:t>hỗ</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trợ</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insert </a:t>
            </a:r>
            <a:r>
              <a:rPr lang="en-US" sz="2800" dirty="0" err="1">
                <a:latin typeface="Cambria" panose="02040503050406030204" pitchFamily="18" charset="0"/>
                <a:cs typeface="Times New Roman" pitchFamily="18" charset="0"/>
              </a:rPr>
              <a:t>trong</a:t>
            </a:r>
            <a:r>
              <a:rPr lang="en-US" sz="2800" dirty="0">
                <a:latin typeface="Cambria" panose="02040503050406030204" pitchFamily="18" charset="0"/>
                <a:cs typeface="Times New Roman" pitchFamily="18" charset="0"/>
              </a:rPr>
              <a:t> list. </a:t>
            </a:r>
            <a:r>
              <a:rPr lang="en-US" sz="2800" dirty="0" err="1">
                <a:latin typeface="Cambria" panose="02040503050406030204" pitchFamily="18" charset="0"/>
                <a:cs typeface="Times New Roman" pitchFamily="18" charset="0"/>
              </a:rPr>
              <a:t>Tự</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động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chèn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vào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vị</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thích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hợp</a:t>
            </a:r>
            <a:endParaRPr lang="en-US" sz="2800" dirty="0">
              <a:latin typeface="Cambria" panose="02040503050406030204" pitchFamily="18" charset="0"/>
              <a:cs typeface="Times New Roman" pitchFamily="18" charset="0"/>
            </a:endParaRPr>
          </a:p>
          <a:p>
            <a:pPr marL="0" indent="0" algn="just">
              <a:buNone/>
            </a:pPr>
            <a:r>
              <a:rPr lang="en-US" sz="2800" dirty="0">
                <a:latin typeface="Cambria" panose="02040503050406030204" pitchFamily="18" charset="0"/>
                <a:cs typeface="Times New Roman" pitchFamily="18" charset="0"/>
              </a:rPr>
              <a:t>insert(</a:t>
            </a:r>
            <a:r>
              <a:rPr lang="en-US" sz="2800" dirty="0" err="1">
                <a:latin typeface="Cambria" panose="02040503050406030204" pitchFamily="18" charset="0"/>
                <a:cs typeface="Times New Roman" pitchFamily="18" charset="0"/>
              </a:rPr>
              <a:t>vị</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muốn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chèn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giá</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trị</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muốn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chèn</a:t>
            </a:r>
            <a:r>
              <a:rPr lang="en-US" sz="2800" dirty="0">
                <a:latin typeface="Cambria" panose="02040503050406030204" pitchFamily="18" charset="0"/>
                <a:cs typeface="Times New Roman" pitchFamily="18" charset="0"/>
              </a:rPr>
              <a:t>):</a:t>
            </a:r>
          </a:p>
        </p:txBody>
      </p:sp>
      <p:pic>
        <p:nvPicPr>
          <p:cNvPr id="10" name="Picture 9">
            <a:extLst>
              <a:ext uri="{FF2B5EF4-FFF2-40B4-BE49-F238E27FC236}">
                <a16:creationId xmlns:a16="http://schemas.microsoft.com/office/drawing/2014/main" id="{D4D65025-2F66-40BE-8F48-6C86CB8A6C7A}"/>
              </a:ext>
            </a:extLst>
          </p:cNvPr>
          <p:cNvPicPr>
            <a:picLocks noChangeAspect="1"/>
          </p:cNvPicPr>
          <p:nvPr/>
        </p:nvPicPr>
        <p:blipFill>
          <a:blip r:embed="rId3"/>
          <a:stretch>
            <a:fillRect/>
          </a:stretch>
        </p:blipFill>
        <p:spPr>
          <a:xfrm>
            <a:off x="584088" y="3737159"/>
            <a:ext cx="3657543" cy="2493779"/>
          </a:xfrm>
          <a:prstGeom prst="rect">
            <a:avLst/>
          </a:prstGeom>
        </p:spPr>
      </p:pic>
      <p:pic>
        <p:nvPicPr>
          <p:cNvPr id="11" name="Picture 10">
            <a:extLst>
              <a:ext uri="{FF2B5EF4-FFF2-40B4-BE49-F238E27FC236}">
                <a16:creationId xmlns:a16="http://schemas.microsoft.com/office/drawing/2014/main" id="{81CD9387-1EDC-417D-91EA-452D21134AE0}"/>
              </a:ext>
            </a:extLst>
          </p:cNvPr>
          <p:cNvPicPr>
            <a:picLocks noChangeAspect="1"/>
          </p:cNvPicPr>
          <p:nvPr/>
        </p:nvPicPr>
        <p:blipFill>
          <a:blip r:embed="rId4"/>
          <a:stretch>
            <a:fillRect/>
          </a:stretch>
        </p:blipFill>
        <p:spPr>
          <a:xfrm>
            <a:off x="6023992" y="4254500"/>
            <a:ext cx="3401770" cy="1406747"/>
          </a:xfrm>
          <a:prstGeom prst="rect">
            <a:avLst/>
          </a:prstGeom>
        </p:spPr>
      </p:pic>
      <p:sp>
        <p:nvSpPr>
          <p:cNvPr id="12" name="Arrow: Right 11">
            <a:extLst>
              <a:ext uri="{FF2B5EF4-FFF2-40B4-BE49-F238E27FC236}">
                <a16:creationId xmlns:a16="http://schemas.microsoft.com/office/drawing/2014/main" id="{DB8DE22C-5189-4D6E-B12B-5474D3107A98}"/>
              </a:ext>
            </a:extLst>
          </p:cNvPr>
          <p:cNvSpPr/>
          <p:nvPr/>
        </p:nvSpPr>
        <p:spPr>
          <a:xfrm>
            <a:off x="4271392" y="4635501"/>
            <a:ext cx="1266908" cy="61385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4673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27863" y="64679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dirty="0" smtClean="0">
                  <a:effectLst/>
                  <a:latin typeface="Cambria" panose="02040503050406030204" pitchFamily="18" charset="0"/>
                  <a:ea typeface="Cambria" panose="02040503050406030204" pitchFamily="18" charset="0"/>
                </a:rPr>
                <a:t>Phương </a:t>
              </a:r>
              <a:r>
                <a:rPr lang="vi-VN" sz="4000" b="1" dirty="0">
                  <a:effectLst/>
                  <a:latin typeface="Cambria" panose="02040503050406030204" pitchFamily="18" charset="0"/>
                  <a:ea typeface="Cambria" panose="02040503050406030204" pitchFamily="18" charset="0"/>
                </a:rPr>
                <a:t>thức append</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113</a:t>
            </a:fld>
            <a:endParaRPr lang="en-US"/>
          </a:p>
        </p:txBody>
      </p:sp>
      <p:sp>
        <p:nvSpPr>
          <p:cNvPr id="14" name="Content Placeholder 2"/>
          <p:cNvSpPr txBox="1">
            <a:spLocks/>
          </p:cNvSpPr>
          <p:nvPr/>
        </p:nvSpPr>
        <p:spPr>
          <a:xfrm>
            <a:off x="675239" y="203158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dirty="0">
                <a:latin typeface="Cambria" panose="02040503050406030204" pitchFamily="18" charset="0"/>
                <a:cs typeface="Times New Roman" pitchFamily="18" charset="0"/>
              </a:rPr>
              <a:t>Python </a:t>
            </a:r>
            <a:r>
              <a:rPr lang="en-US" dirty="0" err="1">
                <a:latin typeface="Cambria" panose="02040503050406030204" pitchFamily="18" charset="0"/>
                <a:cs typeface="Times New Roman" pitchFamily="18" charset="0"/>
              </a:rPr>
              <a:t>hỗ</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trợ</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hàm</a:t>
            </a:r>
            <a:r>
              <a:rPr lang="en-US" dirty="0">
                <a:latin typeface="Cambria" panose="02040503050406030204" pitchFamily="18" charset="0"/>
                <a:cs typeface="Times New Roman" pitchFamily="18" charset="0"/>
              </a:rPr>
              <a:t> append </a:t>
            </a:r>
            <a:r>
              <a:rPr lang="en-US" dirty="0" err="1">
                <a:latin typeface="Cambria" panose="02040503050406030204" pitchFamily="18" charset="0"/>
                <a:cs typeface="Times New Roman" pitchFamily="18" charset="0"/>
              </a:rPr>
              <a:t>trong</a:t>
            </a:r>
            <a:r>
              <a:rPr lang="en-US" dirty="0">
                <a:latin typeface="Cambria" panose="02040503050406030204" pitchFamily="18" charset="0"/>
                <a:cs typeface="Times New Roman" pitchFamily="18" charset="0"/>
              </a:rPr>
              <a:t> list. </a:t>
            </a:r>
            <a:r>
              <a:rPr lang="en-US" dirty="0" err="1">
                <a:latin typeface="Cambria" panose="02040503050406030204" pitchFamily="18" charset="0"/>
                <a:cs typeface="Times New Roman" pitchFamily="18" charset="0"/>
              </a:rPr>
              <a:t>Chèn</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giá</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trị</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mới</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vào</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cuối</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danh</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sách</a:t>
            </a:r>
            <a:endParaRPr lang="en-US" dirty="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DA90AEF3-1A0F-412E-9C03-696921638735}"/>
              </a:ext>
            </a:extLst>
          </p:cNvPr>
          <p:cNvPicPr>
            <a:picLocks noChangeAspect="1"/>
          </p:cNvPicPr>
          <p:nvPr/>
        </p:nvPicPr>
        <p:blipFill>
          <a:blip r:embed="rId3"/>
          <a:stretch>
            <a:fillRect/>
          </a:stretch>
        </p:blipFill>
        <p:spPr>
          <a:xfrm>
            <a:off x="1358063" y="3785160"/>
            <a:ext cx="5214323" cy="2052883"/>
          </a:xfrm>
          <a:prstGeom prst="rect">
            <a:avLst/>
          </a:prstGeom>
        </p:spPr>
      </p:pic>
      <p:pic>
        <p:nvPicPr>
          <p:cNvPr id="9" name="Picture 8">
            <a:extLst>
              <a:ext uri="{FF2B5EF4-FFF2-40B4-BE49-F238E27FC236}">
                <a16:creationId xmlns:a16="http://schemas.microsoft.com/office/drawing/2014/main" id="{0E141BB7-E220-44E9-B16F-9F3745F790FD}"/>
              </a:ext>
            </a:extLst>
          </p:cNvPr>
          <p:cNvPicPr>
            <a:picLocks noChangeAspect="1"/>
          </p:cNvPicPr>
          <p:nvPr/>
        </p:nvPicPr>
        <p:blipFill>
          <a:blip r:embed="rId4"/>
          <a:stretch>
            <a:fillRect/>
          </a:stretch>
        </p:blipFill>
        <p:spPr>
          <a:xfrm>
            <a:off x="7357263" y="4289132"/>
            <a:ext cx="4747976" cy="1008112"/>
          </a:xfrm>
          <a:prstGeom prst="rect">
            <a:avLst/>
          </a:prstGeom>
        </p:spPr>
      </p:pic>
      <p:sp>
        <p:nvSpPr>
          <p:cNvPr id="15" name="Arrow: Right 14">
            <a:extLst>
              <a:ext uri="{FF2B5EF4-FFF2-40B4-BE49-F238E27FC236}">
                <a16:creationId xmlns:a16="http://schemas.microsoft.com/office/drawing/2014/main" id="{F85A4FC7-D723-41F8-AA6A-E78E578BB123}"/>
              </a:ext>
            </a:extLst>
          </p:cNvPr>
          <p:cNvSpPr/>
          <p:nvPr/>
        </p:nvSpPr>
        <p:spPr>
          <a:xfrm>
            <a:off x="6315453" y="4289132"/>
            <a:ext cx="693011" cy="73317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80064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6999925" cy="1059389"/>
            <a:chOff x="789624" y="1295400"/>
            <a:chExt cx="6999925" cy="1059389"/>
          </a:xfrm>
        </p:grpSpPr>
        <p:sp>
          <p:nvSpPr>
            <p:cNvPr id="3" name="AutoShape 52"/>
            <p:cNvSpPr>
              <a:spLocks noChangeArrowheads="1"/>
            </p:cNvSpPr>
            <p:nvPr/>
          </p:nvSpPr>
          <p:spPr bwMode="gray">
            <a:xfrm>
              <a:off x="1361125" y="1846789"/>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400" b="1" dirty="0" smtClean="0">
                  <a:effectLst/>
                  <a:latin typeface="Cambria" panose="02040503050406030204" pitchFamily="18" charset="0"/>
                  <a:ea typeface="Cambria" panose="02040503050406030204" pitchFamily="18" charset="0"/>
                </a:rPr>
                <a:t>Phương </a:t>
              </a:r>
              <a:r>
                <a:rPr lang="vi-VN" sz="4400" b="1" dirty="0">
                  <a:effectLst/>
                  <a:latin typeface="Cambria" panose="02040503050406030204" pitchFamily="18" charset="0"/>
                  <a:ea typeface="Cambria" panose="02040503050406030204" pitchFamily="18" charset="0"/>
                </a:rPr>
                <a:t>thức remove</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114</a:t>
            </a:fld>
            <a:endParaRPr lang="en-US"/>
          </a:p>
        </p:txBody>
      </p:sp>
      <p:sp>
        <p:nvSpPr>
          <p:cNvPr id="14" name="Content Placeholder 2"/>
          <p:cNvSpPr txBox="1">
            <a:spLocks/>
          </p:cNvSpPr>
          <p:nvPr/>
        </p:nvSpPr>
        <p:spPr>
          <a:xfrm>
            <a:off x="723901" y="2162559"/>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dirty="0">
                <a:latin typeface="Cambria" panose="02040503050406030204" pitchFamily="18" charset="0"/>
                <a:cs typeface="Times New Roman" pitchFamily="18" charset="0"/>
              </a:rPr>
              <a:t>Python </a:t>
            </a:r>
            <a:r>
              <a:rPr lang="en-US" dirty="0" err="1">
                <a:latin typeface="Cambria" panose="02040503050406030204" pitchFamily="18" charset="0"/>
                <a:cs typeface="Times New Roman" pitchFamily="18" charset="0"/>
              </a:rPr>
              <a:t>hỗ</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trợ</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hàm</a:t>
            </a:r>
            <a:r>
              <a:rPr lang="en-US" dirty="0">
                <a:latin typeface="Cambria" panose="02040503050406030204" pitchFamily="18" charset="0"/>
                <a:cs typeface="Times New Roman" pitchFamily="18" charset="0"/>
              </a:rPr>
              <a:t> remove, </a:t>
            </a:r>
            <a:r>
              <a:rPr lang="en-US" dirty="0" err="1">
                <a:latin typeface="Cambria" panose="02040503050406030204" pitchFamily="18" charset="0"/>
                <a:cs typeface="Times New Roman" pitchFamily="18" charset="0"/>
              </a:rPr>
              <a:t>xóa</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phần</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tử</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đầu</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tiên</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trong</a:t>
            </a:r>
            <a:r>
              <a:rPr lang="en-US" dirty="0">
                <a:latin typeface="Cambria" panose="02040503050406030204" pitchFamily="18" charset="0"/>
                <a:cs typeface="Times New Roman" pitchFamily="18" charset="0"/>
              </a:rPr>
              <a:t> List</a:t>
            </a:r>
          </a:p>
        </p:txBody>
      </p:sp>
      <p:sp>
        <p:nvSpPr>
          <p:cNvPr id="15" name="Arrow: Right 14">
            <a:extLst>
              <a:ext uri="{FF2B5EF4-FFF2-40B4-BE49-F238E27FC236}">
                <a16:creationId xmlns:a16="http://schemas.microsoft.com/office/drawing/2014/main" id="{F85A4FC7-D723-41F8-AA6A-E78E578BB123}"/>
              </a:ext>
            </a:extLst>
          </p:cNvPr>
          <p:cNvSpPr/>
          <p:nvPr/>
        </p:nvSpPr>
        <p:spPr>
          <a:xfrm>
            <a:off x="6283794" y="4275665"/>
            <a:ext cx="732966" cy="66679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2B32993-66DA-4B65-95B1-FBFE59F71902}"/>
              </a:ext>
            </a:extLst>
          </p:cNvPr>
          <p:cNvPicPr>
            <a:picLocks noChangeAspect="1"/>
          </p:cNvPicPr>
          <p:nvPr/>
        </p:nvPicPr>
        <p:blipFill>
          <a:blip r:embed="rId3"/>
          <a:stretch>
            <a:fillRect/>
          </a:stretch>
        </p:blipFill>
        <p:spPr>
          <a:xfrm>
            <a:off x="1025032" y="3844856"/>
            <a:ext cx="5184296" cy="1883683"/>
          </a:xfrm>
          <a:prstGeom prst="rect">
            <a:avLst/>
          </a:prstGeom>
        </p:spPr>
      </p:pic>
      <p:pic>
        <p:nvPicPr>
          <p:cNvPr id="11" name="Picture 10">
            <a:extLst>
              <a:ext uri="{FF2B5EF4-FFF2-40B4-BE49-F238E27FC236}">
                <a16:creationId xmlns:a16="http://schemas.microsoft.com/office/drawing/2014/main" id="{A606152C-8628-4BFC-8A57-B2040CB158EC}"/>
              </a:ext>
            </a:extLst>
          </p:cNvPr>
          <p:cNvPicPr>
            <a:picLocks noChangeAspect="1"/>
          </p:cNvPicPr>
          <p:nvPr/>
        </p:nvPicPr>
        <p:blipFill>
          <a:blip r:embed="rId4"/>
          <a:stretch>
            <a:fillRect/>
          </a:stretch>
        </p:blipFill>
        <p:spPr>
          <a:xfrm>
            <a:off x="7653081" y="4046330"/>
            <a:ext cx="4234119" cy="966846"/>
          </a:xfrm>
          <a:prstGeom prst="rect">
            <a:avLst/>
          </a:prstGeom>
        </p:spPr>
      </p:pic>
      <p:sp>
        <p:nvSpPr>
          <p:cNvPr id="8" name="Rectangle 1">
            <a:extLst>
              <a:ext uri="{FF2B5EF4-FFF2-40B4-BE49-F238E27FC236}">
                <a16:creationId xmlns:a16="http://schemas.microsoft.com/office/drawing/2014/main" id="{EF1D7EA0-6CA1-4CC0-A828-34E58C00DD83}"/>
              </a:ext>
            </a:extLst>
          </p:cNvPr>
          <p:cNvSpPr>
            <a:spLocks noChangeArrowheads="1"/>
          </p:cNvSpPr>
          <p:nvPr/>
        </p:nvSpPr>
        <p:spPr bwMode="auto">
          <a:xfrm>
            <a:off x="5053611" y="5538523"/>
            <a:ext cx="2770581"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del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lst[</a:t>
            </a:r>
            <a:r>
              <a:rPr kumimoji="0" lang="en-US" altLang="en-US" sz="20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0</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20915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082987" cy="980326"/>
            <a:chOff x="789624" y="1295400"/>
            <a:chExt cx="7082987" cy="980326"/>
          </a:xfrm>
        </p:grpSpPr>
        <p:sp>
          <p:nvSpPr>
            <p:cNvPr id="3" name="AutoShape 52"/>
            <p:cNvSpPr>
              <a:spLocks noChangeArrowheads="1"/>
            </p:cNvSpPr>
            <p:nvPr/>
          </p:nvSpPr>
          <p:spPr bwMode="gray">
            <a:xfrm>
              <a:off x="1444187" y="1767726"/>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800" b="1" dirty="0" smtClean="0">
                  <a:effectLst/>
                  <a:latin typeface="Cambria" panose="02040503050406030204" pitchFamily="18" charset="0"/>
                  <a:ea typeface="Cambria" panose="02040503050406030204" pitchFamily="18" charset="0"/>
                </a:rPr>
                <a:t>Phương </a:t>
              </a:r>
              <a:r>
                <a:rPr lang="vi-VN" sz="4800" b="1" dirty="0">
                  <a:effectLst/>
                  <a:latin typeface="Cambria" panose="02040503050406030204" pitchFamily="18" charset="0"/>
                  <a:ea typeface="Cambria" panose="02040503050406030204" pitchFamily="18" charset="0"/>
                </a:rPr>
                <a:t>thức reverse</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115</a:t>
            </a:fld>
            <a:endParaRPr lang="en-US"/>
          </a:p>
        </p:txBody>
      </p:sp>
      <p:sp>
        <p:nvSpPr>
          <p:cNvPr id="14" name="Content Placeholder 2"/>
          <p:cNvSpPr txBox="1">
            <a:spLocks/>
          </p:cNvSpPr>
          <p:nvPr/>
        </p:nvSpPr>
        <p:spPr>
          <a:xfrm>
            <a:off x="564747" y="2308809"/>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3600" dirty="0">
                <a:latin typeface="Cambria" panose="02040503050406030204" pitchFamily="18" charset="0"/>
                <a:cs typeface="Times New Roman" pitchFamily="18" charset="0"/>
              </a:rPr>
              <a:t>Python </a:t>
            </a:r>
            <a:r>
              <a:rPr lang="en-US" sz="3600" dirty="0" err="1">
                <a:latin typeface="Cambria" panose="02040503050406030204" pitchFamily="18" charset="0"/>
                <a:cs typeface="Times New Roman" pitchFamily="18" charset="0"/>
              </a:rPr>
              <a:t>hỗ</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trợ</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hàm</a:t>
            </a:r>
            <a:r>
              <a:rPr lang="en-US" sz="3600" dirty="0">
                <a:latin typeface="Cambria" panose="02040503050406030204" pitchFamily="18" charset="0"/>
                <a:cs typeface="Times New Roman" pitchFamily="18" charset="0"/>
              </a:rPr>
              <a:t> reverse </a:t>
            </a:r>
            <a:r>
              <a:rPr lang="en-US" sz="3600" dirty="0" err="1">
                <a:latin typeface="Cambria" panose="02040503050406030204" pitchFamily="18" charset="0"/>
                <a:cs typeface="Times New Roman" pitchFamily="18" charset="0"/>
              </a:rPr>
              <a:t>để</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đảo</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danh</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sách</a:t>
            </a:r>
            <a:r>
              <a:rPr lang="en-US" sz="3600" dirty="0">
                <a:latin typeface="Cambria" panose="02040503050406030204" pitchFamily="18" charset="0"/>
                <a:cs typeface="Times New Roman" pitchFamily="18" charset="0"/>
              </a:rPr>
              <a:t>:</a:t>
            </a:r>
          </a:p>
        </p:txBody>
      </p:sp>
      <p:sp>
        <p:nvSpPr>
          <p:cNvPr id="15" name="Arrow: Right 14">
            <a:extLst>
              <a:ext uri="{FF2B5EF4-FFF2-40B4-BE49-F238E27FC236}">
                <a16:creationId xmlns:a16="http://schemas.microsoft.com/office/drawing/2014/main" id="{F85A4FC7-D723-41F8-AA6A-E78E578BB123}"/>
              </a:ext>
            </a:extLst>
          </p:cNvPr>
          <p:cNvSpPr/>
          <p:nvPr/>
        </p:nvSpPr>
        <p:spPr>
          <a:xfrm>
            <a:off x="5383310" y="4582139"/>
            <a:ext cx="1852077" cy="70161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EF0D710-84FF-458B-9B92-75A1DE212950}"/>
              </a:ext>
            </a:extLst>
          </p:cNvPr>
          <p:cNvPicPr>
            <a:picLocks noChangeAspect="1"/>
          </p:cNvPicPr>
          <p:nvPr/>
        </p:nvPicPr>
        <p:blipFill>
          <a:blip r:embed="rId3"/>
          <a:stretch>
            <a:fillRect/>
          </a:stretch>
        </p:blipFill>
        <p:spPr>
          <a:xfrm>
            <a:off x="594349" y="3634957"/>
            <a:ext cx="5577851" cy="2595981"/>
          </a:xfrm>
          <a:prstGeom prst="rect">
            <a:avLst/>
          </a:prstGeom>
        </p:spPr>
      </p:pic>
      <p:pic>
        <p:nvPicPr>
          <p:cNvPr id="9" name="Picture 8">
            <a:extLst>
              <a:ext uri="{FF2B5EF4-FFF2-40B4-BE49-F238E27FC236}">
                <a16:creationId xmlns:a16="http://schemas.microsoft.com/office/drawing/2014/main" id="{820EF924-9F31-41D6-AA9F-92F990E74615}"/>
              </a:ext>
            </a:extLst>
          </p:cNvPr>
          <p:cNvPicPr>
            <a:picLocks noChangeAspect="1"/>
          </p:cNvPicPr>
          <p:nvPr/>
        </p:nvPicPr>
        <p:blipFill>
          <a:blip r:embed="rId4"/>
          <a:stretch>
            <a:fillRect/>
          </a:stretch>
        </p:blipFill>
        <p:spPr>
          <a:xfrm>
            <a:off x="8135857" y="4392831"/>
            <a:ext cx="3858890" cy="1368152"/>
          </a:xfrm>
          <a:prstGeom prst="rect">
            <a:avLst/>
          </a:prstGeom>
        </p:spPr>
      </p:pic>
    </p:spTree>
    <p:extLst>
      <p:ext uri="{BB962C8B-B14F-4D97-AF65-F5344CB8AC3E}">
        <p14:creationId xmlns:p14="http://schemas.microsoft.com/office/powerpoint/2010/main" val="202261748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2173" y="872937"/>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5400" b="1" dirty="0" smtClean="0">
                  <a:effectLst/>
                  <a:latin typeface="Cambria" panose="02040503050406030204" pitchFamily="18" charset="0"/>
                  <a:ea typeface="Cambria" panose="02040503050406030204" pitchFamily="18" charset="0"/>
                </a:rPr>
                <a:t>Phương </a:t>
              </a:r>
              <a:r>
                <a:rPr lang="vi-VN" sz="5400" b="1" dirty="0">
                  <a:effectLst/>
                  <a:latin typeface="Cambria" panose="02040503050406030204" pitchFamily="18" charset="0"/>
                  <a:ea typeface="Cambria" panose="02040503050406030204" pitchFamily="18" charset="0"/>
                </a:rPr>
                <a:t>thức sort</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116</a:t>
            </a:fld>
            <a:endParaRPr lang="en-US"/>
          </a:p>
        </p:txBody>
      </p:sp>
      <p:sp>
        <p:nvSpPr>
          <p:cNvPr id="14" name="Content Placeholder 2"/>
          <p:cNvSpPr txBox="1">
            <a:spLocks/>
          </p:cNvSpPr>
          <p:nvPr/>
        </p:nvSpPr>
        <p:spPr>
          <a:xfrm>
            <a:off x="572173" y="227687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3600" dirty="0">
                <a:latin typeface="Cambria" panose="02040503050406030204" pitchFamily="18" charset="0"/>
                <a:cs typeface="Times New Roman" pitchFamily="18" charset="0"/>
              </a:rPr>
              <a:t>Python </a:t>
            </a:r>
            <a:r>
              <a:rPr lang="en-US" sz="3600" dirty="0" err="1">
                <a:latin typeface="Cambria" panose="02040503050406030204" pitchFamily="18" charset="0"/>
                <a:cs typeface="Times New Roman" pitchFamily="18" charset="0"/>
              </a:rPr>
              <a:t>hỗ</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trợ</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hàm</a:t>
            </a:r>
            <a:r>
              <a:rPr lang="en-US" sz="3600" dirty="0">
                <a:latin typeface="Cambria" panose="02040503050406030204" pitchFamily="18" charset="0"/>
                <a:cs typeface="Times New Roman" pitchFamily="18" charset="0"/>
              </a:rPr>
              <a:t> sort </a:t>
            </a:r>
            <a:r>
              <a:rPr lang="en-US" sz="3600" dirty="0" err="1">
                <a:latin typeface="Cambria" panose="02040503050406030204" pitchFamily="18" charset="0"/>
                <a:cs typeface="Times New Roman" pitchFamily="18" charset="0"/>
              </a:rPr>
              <a:t>để</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sắp</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xếp</a:t>
            </a:r>
            <a:r>
              <a:rPr lang="en-US" sz="3600" dirty="0">
                <a:latin typeface="Cambria" panose="02040503050406030204" pitchFamily="18" charset="0"/>
                <a:cs typeface="Times New Roman" pitchFamily="18" charset="0"/>
              </a:rPr>
              <a:t> list</a:t>
            </a:r>
          </a:p>
        </p:txBody>
      </p:sp>
      <p:sp>
        <p:nvSpPr>
          <p:cNvPr id="15" name="Arrow: Right 14">
            <a:extLst>
              <a:ext uri="{FF2B5EF4-FFF2-40B4-BE49-F238E27FC236}">
                <a16:creationId xmlns:a16="http://schemas.microsoft.com/office/drawing/2014/main" id="{F85A4FC7-D723-41F8-AA6A-E78E578BB123}"/>
              </a:ext>
            </a:extLst>
          </p:cNvPr>
          <p:cNvSpPr/>
          <p:nvPr/>
        </p:nvSpPr>
        <p:spPr>
          <a:xfrm>
            <a:off x="4735452" y="4068743"/>
            <a:ext cx="16764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75A294B-5FE8-41A2-A6F9-935DF7E25C43}"/>
              </a:ext>
            </a:extLst>
          </p:cNvPr>
          <p:cNvPicPr>
            <a:picLocks noChangeAspect="1"/>
          </p:cNvPicPr>
          <p:nvPr/>
        </p:nvPicPr>
        <p:blipFill>
          <a:blip r:embed="rId3"/>
          <a:stretch>
            <a:fillRect/>
          </a:stretch>
        </p:blipFill>
        <p:spPr>
          <a:xfrm>
            <a:off x="317593" y="3513744"/>
            <a:ext cx="3249995" cy="1871997"/>
          </a:xfrm>
          <a:prstGeom prst="rect">
            <a:avLst/>
          </a:prstGeom>
        </p:spPr>
      </p:pic>
      <p:pic>
        <p:nvPicPr>
          <p:cNvPr id="11" name="Picture 10">
            <a:extLst>
              <a:ext uri="{FF2B5EF4-FFF2-40B4-BE49-F238E27FC236}">
                <a16:creationId xmlns:a16="http://schemas.microsoft.com/office/drawing/2014/main" id="{FF5BDBB4-A497-4478-911C-975C633A1130}"/>
              </a:ext>
            </a:extLst>
          </p:cNvPr>
          <p:cNvPicPr>
            <a:picLocks noChangeAspect="1"/>
          </p:cNvPicPr>
          <p:nvPr/>
        </p:nvPicPr>
        <p:blipFill>
          <a:blip r:embed="rId4"/>
          <a:stretch>
            <a:fillRect/>
          </a:stretch>
        </p:blipFill>
        <p:spPr>
          <a:xfrm>
            <a:off x="7248128" y="3878243"/>
            <a:ext cx="4899369" cy="1507498"/>
          </a:xfrm>
          <a:prstGeom prst="rect">
            <a:avLst/>
          </a:prstGeom>
        </p:spPr>
      </p:pic>
      <p:sp>
        <p:nvSpPr>
          <p:cNvPr id="12" name="Rectangle 11">
            <a:extLst>
              <a:ext uri="{FF2B5EF4-FFF2-40B4-BE49-F238E27FC236}">
                <a16:creationId xmlns:a16="http://schemas.microsoft.com/office/drawing/2014/main" id="{5316730B-0D8B-46E4-BECA-9F86D95A11B3}"/>
              </a:ext>
            </a:extLst>
          </p:cNvPr>
          <p:cNvSpPr/>
          <p:nvPr/>
        </p:nvSpPr>
        <p:spPr>
          <a:xfrm>
            <a:off x="1274182" y="5276831"/>
            <a:ext cx="2198935" cy="954107"/>
          </a:xfrm>
          <a:prstGeom prst="rect">
            <a:avLst/>
          </a:prstGeom>
        </p:spPr>
        <p:txBody>
          <a:bodyPr wrap="none">
            <a:spAutoFit/>
          </a:bodyPr>
          <a:lstStyle/>
          <a:p>
            <a:r>
              <a:rPr lang="en-US" sz="2800" dirty="0" err="1"/>
              <a:t>Hoặc</a:t>
            </a:r>
            <a:endParaRPr lang="en-US" sz="2800" dirty="0"/>
          </a:p>
          <a:p>
            <a:r>
              <a:rPr lang="en-US" sz="2800" dirty="0" err="1"/>
              <a:t>lst</a:t>
            </a:r>
            <a:r>
              <a:rPr lang="en-US" sz="2800" dirty="0"/>
              <a:t>=sorted(</a:t>
            </a:r>
            <a:r>
              <a:rPr lang="en-US" sz="2800" dirty="0" err="1"/>
              <a:t>lst</a:t>
            </a:r>
            <a:r>
              <a:rPr lang="en-US" sz="2800" dirty="0"/>
              <a:t>)</a:t>
            </a:r>
          </a:p>
        </p:txBody>
      </p:sp>
    </p:spTree>
    <p:extLst>
      <p:ext uri="{BB962C8B-B14F-4D97-AF65-F5344CB8AC3E}">
        <p14:creationId xmlns:p14="http://schemas.microsoft.com/office/powerpoint/2010/main" val="74083362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4886" y="836712"/>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800" b="1" dirty="0" smtClean="0">
                  <a:effectLst/>
                  <a:latin typeface="Cambria" panose="02040503050406030204" pitchFamily="18" charset="0"/>
                  <a:ea typeface="Cambria" panose="02040503050406030204" pitchFamily="18" charset="0"/>
                </a:rPr>
                <a:t>Slicing</a:t>
              </a:r>
              <a:endParaRPr lang="vi-VN" sz="4800" b="1" dirty="0">
                <a:effectLst/>
                <a:latin typeface="Cambria" panose="02040503050406030204" pitchFamily="18" charset="0"/>
                <a:ea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117</a:t>
            </a:fld>
            <a:endParaRPr lang="en-US"/>
          </a:p>
        </p:txBody>
      </p:sp>
      <p:sp>
        <p:nvSpPr>
          <p:cNvPr id="14" name="Content Placeholder 2"/>
          <p:cNvSpPr txBox="1">
            <a:spLocks/>
          </p:cNvSpPr>
          <p:nvPr/>
        </p:nvSpPr>
        <p:spPr>
          <a:xfrm>
            <a:off x="809773" y="227687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a:latin typeface="Cambria" panose="02040503050406030204" pitchFamily="18" charset="0"/>
                <a:cs typeface="Times New Roman" pitchFamily="18" charset="0"/>
              </a:rPr>
              <a:t>Slicing </a:t>
            </a:r>
            <a:r>
              <a:rPr lang="en-US" sz="2800" dirty="0" err="1">
                <a:latin typeface="Cambria" panose="02040503050406030204" pitchFamily="18" charset="0"/>
                <a:cs typeface="Times New Roman" pitchFamily="18" charset="0"/>
              </a:rPr>
              <a:t>dùng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để</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trích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lọc</a:t>
            </a:r>
            <a:r>
              <a:rPr lang="en-US" sz="2800" dirty="0">
                <a:latin typeface="Cambria" panose="02040503050406030204" pitchFamily="18" charset="0"/>
                <a:cs typeface="Times New Roman" pitchFamily="18" charset="0"/>
              </a:rPr>
              <a:t> list</a:t>
            </a:r>
          </a:p>
          <a:p>
            <a:pPr marL="0" indent="0" algn="just">
              <a:buNone/>
            </a:pPr>
            <a:endParaRPr lang="en-US" sz="2800" dirty="0">
              <a:latin typeface="Cambria" panose="02040503050406030204" pitchFamily="18" charset="0"/>
              <a:cs typeface="Times New Roman" pitchFamily="18" charset="0"/>
            </a:endParaRPr>
          </a:p>
          <a:p>
            <a:pPr marL="0" indent="0" algn="just">
              <a:buNone/>
            </a:pPr>
            <a:endParaRPr lang="en-US" sz="2800" dirty="0">
              <a:latin typeface="Cambria" panose="02040503050406030204" pitchFamily="18" charset="0"/>
              <a:cs typeface="Times New Roman" pitchFamily="18" charset="0"/>
            </a:endParaRPr>
          </a:p>
          <a:p>
            <a:pPr marL="0" indent="0" algn="just">
              <a:buNone/>
            </a:pPr>
            <a:r>
              <a:rPr lang="en-US" sz="2800" dirty="0">
                <a:latin typeface="Cambria" panose="02040503050406030204" pitchFamily="18" charset="0"/>
                <a:cs typeface="Times New Roman" pitchFamily="18" charset="0"/>
              </a:rPr>
              <a:t>List: </a:t>
            </a:r>
            <a:r>
              <a:rPr lang="en-US" sz="2800" dirty="0" err="1">
                <a:latin typeface="Cambria" panose="02040503050406030204" pitchFamily="18" charset="0"/>
                <a:cs typeface="Times New Roman" pitchFamily="18" charset="0"/>
              </a:rPr>
              <a:t>là</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danh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sách</a:t>
            </a:r>
            <a:endParaRPr lang="en-US" sz="2800" dirty="0">
              <a:latin typeface="Cambria" panose="02040503050406030204" pitchFamily="18" charset="0"/>
              <a:cs typeface="Times New Roman" pitchFamily="18" charset="0"/>
            </a:endParaRPr>
          </a:p>
          <a:p>
            <a:pPr marL="0" indent="0" algn="just">
              <a:buNone/>
            </a:pPr>
            <a:r>
              <a:rPr lang="en-US" sz="2800" dirty="0">
                <a:latin typeface="Cambria" panose="02040503050406030204" pitchFamily="18" charset="0"/>
                <a:cs typeface="Times New Roman" pitchFamily="18" charset="0"/>
              </a:rPr>
              <a:t>Begin: </a:t>
            </a:r>
            <a:r>
              <a:rPr lang="en-US" sz="2800" dirty="0" err="1">
                <a:latin typeface="Cambria" panose="02040503050406030204" pitchFamily="18" charset="0"/>
                <a:cs typeface="Times New Roman" pitchFamily="18" charset="0"/>
              </a:rPr>
              <a:t>Vị</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bắt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đầu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cắt</a:t>
            </a:r>
            <a:endParaRPr lang="en-US" sz="2800" dirty="0">
              <a:latin typeface="Cambria" panose="02040503050406030204" pitchFamily="18" charset="0"/>
              <a:cs typeface="Times New Roman" pitchFamily="18" charset="0"/>
            </a:endParaRPr>
          </a:p>
          <a:p>
            <a:pPr marL="0" indent="0" algn="just">
              <a:buNone/>
            </a:pPr>
            <a:r>
              <a:rPr lang="en-US" sz="2800" dirty="0">
                <a:latin typeface="Cambria" panose="02040503050406030204" pitchFamily="18" charset="0"/>
                <a:cs typeface="Times New Roman" pitchFamily="18" charset="0"/>
              </a:rPr>
              <a:t>End: </a:t>
            </a:r>
            <a:r>
              <a:rPr lang="en-US" sz="2800" dirty="0" err="1">
                <a:latin typeface="Cambria" panose="02040503050406030204" pitchFamily="18" charset="0"/>
                <a:cs typeface="Times New Roman" pitchFamily="18" charset="0"/>
              </a:rPr>
              <a:t>Vị</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cuối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cùng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cắt</a:t>
            </a:r>
            <a:endParaRPr lang="en-US" sz="2800" dirty="0">
              <a:latin typeface="Cambria" panose="02040503050406030204" pitchFamily="18" charset="0"/>
              <a:cs typeface="Times New Roman" pitchFamily="18" charset="0"/>
            </a:endParaRPr>
          </a:p>
          <a:p>
            <a:pPr marL="0" indent="0" algn="just">
              <a:buNone/>
            </a:pPr>
            <a:r>
              <a:rPr lang="en-US" sz="2800" dirty="0">
                <a:latin typeface="Cambria" panose="02040503050406030204" pitchFamily="18" charset="0"/>
                <a:cs typeface="Times New Roman" pitchFamily="18" charset="0"/>
              </a:rPr>
              <a:t>Step: b</a:t>
            </a:r>
            <a:r>
              <a:rPr lang="vi-VN" sz="2800" dirty="0">
                <a:latin typeface="Cambria" panose="02040503050406030204" pitchFamily="18" charset="0"/>
                <a:cs typeface="Times New Roman" pitchFamily="18" charset="0"/>
              </a:rPr>
              <a:t>ư</a:t>
            </a:r>
            <a:r>
              <a:rPr lang="en-US" sz="2800" dirty="0" err="1">
                <a:latin typeface="Cambria" panose="02040503050406030204" pitchFamily="18" charset="0"/>
                <a:cs typeface="Times New Roman" pitchFamily="18" charset="0"/>
              </a:rPr>
              <a:t>ớc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nhảy</a:t>
            </a:r>
            <a:endParaRPr lang="en-US" sz="2800" dirty="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86A17C45-8A41-4167-A9A9-C6E218BFF386}"/>
              </a:ext>
            </a:extLst>
          </p:cNvPr>
          <p:cNvPicPr>
            <a:picLocks noChangeAspect="1"/>
          </p:cNvPicPr>
          <p:nvPr/>
        </p:nvPicPr>
        <p:blipFill>
          <a:blip r:embed="rId3"/>
          <a:stretch>
            <a:fillRect/>
          </a:stretch>
        </p:blipFill>
        <p:spPr>
          <a:xfrm>
            <a:off x="3071664" y="2996952"/>
            <a:ext cx="4106376" cy="936104"/>
          </a:xfrm>
          <a:prstGeom prst="rect">
            <a:avLst/>
          </a:prstGeom>
        </p:spPr>
      </p:pic>
    </p:spTree>
    <p:extLst>
      <p:ext uri="{BB962C8B-B14F-4D97-AF65-F5344CB8AC3E}">
        <p14:creationId xmlns:p14="http://schemas.microsoft.com/office/powerpoint/2010/main" val="339407176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118</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a:latin typeface="Cambria" panose="02040503050406030204" pitchFamily="18" charset="0"/>
                <a:cs typeface="Times New Roman" pitchFamily="18" charset="0"/>
              </a:rPr>
              <a:t>Ví dụ:</a:t>
            </a:r>
          </a:p>
        </p:txBody>
      </p:sp>
      <p:pic>
        <p:nvPicPr>
          <p:cNvPr id="9" name="Picture 8">
            <a:extLst>
              <a:ext uri="{FF2B5EF4-FFF2-40B4-BE49-F238E27FC236}">
                <a16:creationId xmlns:a16="http://schemas.microsoft.com/office/drawing/2014/main" id="{5B03C8B8-65FF-4725-9B3D-26E7CE34BB18}"/>
              </a:ext>
            </a:extLst>
          </p:cNvPr>
          <p:cNvPicPr>
            <a:picLocks noChangeAspect="1"/>
          </p:cNvPicPr>
          <p:nvPr/>
        </p:nvPicPr>
        <p:blipFill>
          <a:blip r:embed="rId3"/>
          <a:stretch>
            <a:fillRect/>
          </a:stretch>
        </p:blipFill>
        <p:spPr>
          <a:xfrm>
            <a:off x="1559496" y="1866900"/>
            <a:ext cx="9734550" cy="4457700"/>
          </a:xfrm>
          <a:prstGeom prst="rect">
            <a:avLst/>
          </a:prstGeom>
        </p:spPr>
      </p:pic>
      <p:grpSp>
        <p:nvGrpSpPr>
          <p:cNvPr id="11" name="Group 10">
            <a:extLst>
              <a:ext uri="{FF2B5EF4-FFF2-40B4-BE49-F238E27FC236}">
                <a16:creationId xmlns:a16="http://schemas.microsoft.com/office/drawing/2014/main" id="{F8A769B4-8E6B-4EEB-A169-B9A43AC1D76A}"/>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63D03927-BDC4-4B62-AFCA-0DD876D62002}"/>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800" b="1" dirty="0" smtClean="0">
                  <a:effectLst/>
                  <a:latin typeface="Cambria" panose="02040503050406030204" pitchFamily="18" charset="0"/>
                  <a:ea typeface="Cambria" panose="02040503050406030204" pitchFamily="18" charset="0"/>
                </a:rPr>
                <a:t>Slicing</a:t>
              </a:r>
              <a:endParaRPr lang="vi-VN" sz="48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DB7F4B27-B3AA-4F83-BB97-676BC8E7C7E2}"/>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515BF781-03F9-4C1C-9166-AFD6CA3C86C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62564B4C-DD4F-4905-8282-257D7A6336D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074EF70C-81F2-4DCD-AFC3-27A199E6516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1208870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07368" y="940002"/>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400" b="1" dirty="0" smtClean="0">
                  <a:effectLst/>
                  <a:latin typeface="Cambria" panose="02040503050406030204" pitchFamily="18" charset="0"/>
                  <a:ea typeface="Cambria" panose="02040503050406030204" pitchFamily="18" charset="0"/>
                </a:rPr>
                <a:t>List </a:t>
              </a:r>
              <a:r>
                <a:rPr lang="vi-VN" sz="4400" b="1" dirty="0">
                  <a:effectLst/>
                  <a:latin typeface="Cambria" panose="02040503050406030204" pitchFamily="18" charset="0"/>
                  <a:ea typeface="Cambria" panose="02040503050406030204" pitchFamily="18" charset="0"/>
                </a:rPr>
                <a:t>đa chiều</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119</a:t>
            </a:fld>
            <a:endParaRPr lang="en-US"/>
          </a:p>
        </p:txBody>
      </p:sp>
      <p:sp>
        <p:nvSpPr>
          <p:cNvPr id="14" name="Content Placeholder 2"/>
          <p:cNvSpPr txBox="1">
            <a:spLocks/>
          </p:cNvSpPr>
          <p:nvPr/>
        </p:nvSpPr>
        <p:spPr>
          <a:xfrm>
            <a:off x="762000" y="213285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3600" dirty="0">
                <a:latin typeface="Cambria" panose="02040503050406030204" pitchFamily="18" charset="0"/>
                <a:cs typeface="Times New Roman" pitchFamily="18" charset="0"/>
              </a:rPr>
              <a:t>Python </a:t>
            </a:r>
            <a:r>
              <a:rPr lang="en-US" sz="3600" dirty="0" err="1">
                <a:latin typeface="Cambria" panose="02040503050406030204" pitchFamily="18" charset="0"/>
                <a:cs typeface="Times New Roman" pitchFamily="18" charset="0"/>
              </a:rPr>
              <a:t>hỗ</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trợ</a:t>
            </a:r>
            <a:r>
              <a:rPr lang="en-US" sz="3600" dirty="0">
                <a:latin typeface="Cambria" panose="02040503050406030204" pitchFamily="18" charset="0"/>
                <a:cs typeface="Times New Roman" pitchFamily="18" charset="0"/>
              </a:rPr>
              <a:t> List </a:t>
            </a:r>
            <a:r>
              <a:rPr lang="en-US" sz="3600" dirty="0" err="1">
                <a:latin typeface="Cambria" panose="02040503050406030204" pitchFamily="18" charset="0"/>
                <a:cs typeface="Times New Roman" pitchFamily="18" charset="0"/>
              </a:rPr>
              <a:t>đa</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chiều</a:t>
            </a:r>
            <a:endParaRPr lang="en-US" sz="3600" dirty="0">
              <a:latin typeface="Cambria" panose="02040503050406030204" pitchFamily="18" charset="0"/>
              <a:cs typeface="Times New Roman" pitchFamily="18" charset="0"/>
            </a:endParaRPr>
          </a:p>
        </p:txBody>
      </p:sp>
      <p:pic>
        <p:nvPicPr>
          <p:cNvPr id="9" name="Picture 8">
            <a:extLst>
              <a:ext uri="{FF2B5EF4-FFF2-40B4-BE49-F238E27FC236}">
                <a16:creationId xmlns:a16="http://schemas.microsoft.com/office/drawing/2014/main" id="{51BA478A-6EE1-4BC8-B55B-F8463D3E5897}"/>
              </a:ext>
            </a:extLst>
          </p:cNvPr>
          <p:cNvPicPr>
            <a:picLocks noChangeAspect="1"/>
          </p:cNvPicPr>
          <p:nvPr/>
        </p:nvPicPr>
        <p:blipFill>
          <a:blip r:embed="rId3"/>
          <a:stretch>
            <a:fillRect/>
          </a:stretch>
        </p:blipFill>
        <p:spPr>
          <a:xfrm>
            <a:off x="2945239" y="2919700"/>
            <a:ext cx="6408712" cy="3074700"/>
          </a:xfrm>
          <a:prstGeom prst="rect">
            <a:avLst/>
          </a:prstGeom>
        </p:spPr>
      </p:pic>
    </p:spTree>
    <p:extLst>
      <p:ext uri="{BB962C8B-B14F-4D97-AF65-F5344CB8AC3E}">
        <p14:creationId xmlns:p14="http://schemas.microsoft.com/office/powerpoint/2010/main" val="33285030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79376" y="8668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it-IT" sz="5400" b="1" dirty="0" smtClean="0">
                  <a:solidFill>
                    <a:prstClr val="black"/>
                  </a:solidFill>
                  <a:latin typeface="Cambria" panose="02040503050406030204" pitchFamily="18" charset="0"/>
                </a:rPr>
                <a:t>Ghi </a:t>
              </a:r>
              <a:r>
                <a:rPr lang="it-IT" sz="5400" b="1" dirty="0">
                  <a:solidFill>
                    <a:prstClr val="black"/>
                  </a:solidFill>
                  <a:latin typeface="Cambria" panose="02040503050406030204" pitchFamily="18" charset="0"/>
                </a:rPr>
                <a:t>chú 1 dòng </a:t>
              </a:r>
              <a:endParaRPr lang="en-US" sz="5400" b="1" dirty="0">
                <a:solidFill>
                  <a:prstClr val="black"/>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a:t>
            </a:fld>
            <a:endParaRPr lang="en-US"/>
          </a:p>
        </p:txBody>
      </p:sp>
      <p:sp>
        <p:nvSpPr>
          <p:cNvPr id="14" name="Content Placeholder 2"/>
          <p:cNvSpPr txBox="1">
            <a:spLocks/>
          </p:cNvSpPr>
          <p:nvPr/>
        </p:nvSpPr>
        <p:spPr>
          <a:xfrm>
            <a:off x="762000" y="206084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dirty="0">
                <a:solidFill>
                  <a:prstClr val="black"/>
                </a:solidFill>
                <a:latin typeface="Cambria" panose="02040503050406030204" pitchFamily="18" charset="0"/>
              </a:rPr>
              <a:t>Python </a:t>
            </a:r>
            <a:r>
              <a:rPr lang="en-US" sz="2800" dirty="0" err="1">
                <a:solidFill>
                  <a:prstClr val="black"/>
                </a:solidFill>
                <a:latin typeface="Cambria" panose="02040503050406030204" pitchFamily="18" charset="0"/>
              </a:rPr>
              <a:t>dùng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từ</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khóa</a:t>
            </a:r>
            <a:r>
              <a:rPr lang="en-US" sz="2800" dirty="0">
                <a:solidFill>
                  <a:prstClr val="black"/>
                </a:solidFill>
                <a:latin typeface="Cambria" panose="02040503050406030204" pitchFamily="18" charset="0"/>
              </a:rPr>
              <a:t> # </a:t>
            </a:r>
            <a:r>
              <a:rPr lang="en-US" sz="2800" dirty="0" err="1">
                <a:solidFill>
                  <a:prstClr val="black"/>
                </a:solidFill>
                <a:latin typeface="Cambria" panose="02040503050406030204" pitchFamily="18" charset="0"/>
              </a:rPr>
              <a:t>để</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cho</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phép</a:t>
            </a:r>
            <a:r>
              <a:rPr lang="en-US" sz="2800" dirty="0">
                <a:solidFill>
                  <a:prstClr val="black"/>
                </a:solidFill>
                <a:latin typeface="Cambria" panose="02040503050406030204" pitchFamily="18" charset="0"/>
              </a:rPr>
              <a:t> ta </a:t>
            </a:r>
            <a:r>
              <a:rPr lang="en-US" sz="2800" dirty="0" err="1">
                <a:solidFill>
                  <a:prstClr val="black"/>
                </a:solidFill>
                <a:latin typeface="Cambria" panose="02040503050406030204" pitchFamily="18" charset="0"/>
              </a:rPr>
              <a:t>ghi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chú</a:t>
            </a:r>
            <a:r>
              <a:rPr lang="en-US" sz="2800" dirty="0">
                <a:solidFill>
                  <a:prstClr val="black"/>
                </a:solidFill>
                <a:latin typeface="Cambria" panose="02040503050406030204" pitchFamily="18" charset="0"/>
              </a:rPr>
              <a:t> 1 </a:t>
            </a:r>
            <a:r>
              <a:rPr lang="en-US" sz="2800" dirty="0" err="1">
                <a:solidFill>
                  <a:prstClr val="black"/>
                </a:solidFill>
                <a:latin typeface="Cambria" panose="02040503050406030204" pitchFamily="18" charset="0"/>
              </a:rPr>
              <a:t>dòng</a:t>
            </a:r>
            <a:r>
              <a:rPr lang="en-US" sz="2800" dirty="0">
                <a:solidFill>
                  <a:prstClr val="black"/>
                </a:solidFill>
                <a:latin typeface="Cambria" panose="02040503050406030204" pitchFamily="18" charset="0"/>
              </a:rPr>
              <a:t>:</a:t>
            </a:r>
          </a:p>
          <a:p>
            <a:pPr marL="0" lvl="0" indent="0" algn="just">
              <a:lnSpc>
                <a:spcPct val="90000"/>
              </a:lnSpc>
              <a:spcBef>
                <a:spcPts val="1000"/>
              </a:spcBef>
              <a:buClr>
                <a:srgbClr val="215D9F"/>
              </a:buClr>
              <a:buNone/>
            </a:pPr>
            <a:endParaRPr lang="en-US" sz="2800" dirty="0">
              <a:solidFill>
                <a:prstClr val="black"/>
              </a:solidFill>
              <a:latin typeface="Cambria" panose="02040503050406030204" pitchFamily="18" charset="0"/>
            </a:endParaRPr>
          </a:p>
        </p:txBody>
      </p:sp>
      <p:pic>
        <p:nvPicPr>
          <p:cNvPr id="8" name="Picture 7">
            <a:extLst>
              <a:ext uri="{FF2B5EF4-FFF2-40B4-BE49-F238E27FC236}">
                <a16:creationId xmlns:a16="http://schemas.microsoft.com/office/drawing/2014/main" id="{196DDFE2-57E3-4AF5-B4D0-112B6436ABE4}"/>
              </a:ext>
            </a:extLst>
          </p:cNvPr>
          <p:cNvPicPr>
            <a:picLocks noChangeAspect="1"/>
          </p:cNvPicPr>
          <p:nvPr/>
        </p:nvPicPr>
        <p:blipFill>
          <a:blip r:embed="rId3"/>
          <a:stretch>
            <a:fillRect/>
          </a:stretch>
        </p:blipFill>
        <p:spPr>
          <a:xfrm>
            <a:off x="3602939" y="2924944"/>
            <a:ext cx="4162425" cy="2743200"/>
          </a:xfrm>
          <a:prstGeom prst="rect">
            <a:avLst/>
          </a:prstGeom>
        </p:spPr>
      </p:pic>
    </p:spTree>
    <p:extLst>
      <p:ext uri="{BB962C8B-B14F-4D97-AF65-F5344CB8AC3E}">
        <p14:creationId xmlns:p14="http://schemas.microsoft.com/office/powerpoint/2010/main" val="23921637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120</a:t>
            </a:fld>
            <a:endParaRPr lang="en-US"/>
          </a:p>
        </p:txBody>
      </p:sp>
      <p:sp>
        <p:nvSpPr>
          <p:cNvPr id="14" name="Content Placeholder 2"/>
          <p:cNvSpPr txBox="1">
            <a:spLocks/>
          </p:cNvSpPr>
          <p:nvPr/>
        </p:nvSpPr>
        <p:spPr>
          <a:xfrm>
            <a:off x="480910" y="198884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err="1">
                <a:latin typeface="Cambria" panose="02040503050406030204" pitchFamily="18" charset="0"/>
                <a:cs typeface="Times New Roman" pitchFamily="18" charset="0"/>
              </a:rPr>
              <a:t>Duyệt</a:t>
            </a:r>
            <a:r>
              <a:rPr lang="en-US" sz="2800" dirty="0">
                <a:latin typeface="Cambria" panose="02040503050406030204" pitchFamily="18" charset="0"/>
                <a:cs typeface="Times New Roman" pitchFamily="18" charset="0"/>
              </a:rPr>
              <a:t> list </a:t>
            </a:r>
            <a:r>
              <a:rPr lang="en-US" sz="2800" dirty="0" err="1">
                <a:latin typeface="Cambria" panose="02040503050406030204" pitchFamily="18" charset="0"/>
                <a:cs typeface="Times New Roman" pitchFamily="18" charset="0"/>
              </a:rPr>
              <a:t>đa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chiều</a:t>
            </a:r>
            <a:r>
              <a:rPr lang="en-US" sz="2800" dirty="0">
                <a:latin typeface="Cambria" panose="02040503050406030204" pitchFamily="18" charset="0"/>
                <a:cs typeface="Times New Roman" pitchFamily="18" charset="0"/>
              </a:rPr>
              <a:t>:</a:t>
            </a:r>
          </a:p>
        </p:txBody>
      </p:sp>
      <p:pic>
        <p:nvPicPr>
          <p:cNvPr id="8" name="Picture 7">
            <a:extLst>
              <a:ext uri="{FF2B5EF4-FFF2-40B4-BE49-F238E27FC236}">
                <a16:creationId xmlns:a16="http://schemas.microsoft.com/office/drawing/2014/main" id="{5DBD8859-70F4-4695-A4DA-0A1D3CCC8A7F}"/>
              </a:ext>
            </a:extLst>
          </p:cNvPr>
          <p:cNvPicPr>
            <a:picLocks noChangeAspect="1"/>
          </p:cNvPicPr>
          <p:nvPr/>
        </p:nvPicPr>
        <p:blipFill>
          <a:blip r:embed="rId3"/>
          <a:stretch>
            <a:fillRect/>
          </a:stretch>
        </p:blipFill>
        <p:spPr>
          <a:xfrm>
            <a:off x="3650699" y="1988840"/>
            <a:ext cx="8260211" cy="4264026"/>
          </a:xfrm>
          <a:prstGeom prst="rect">
            <a:avLst/>
          </a:prstGeom>
        </p:spPr>
      </p:pic>
      <p:grpSp>
        <p:nvGrpSpPr>
          <p:cNvPr id="11" name="Group 10">
            <a:extLst>
              <a:ext uri="{FF2B5EF4-FFF2-40B4-BE49-F238E27FC236}">
                <a16:creationId xmlns:a16="http://schemas.microsoft.com/office/drawing/2014/main" id="{DB361E78-88ED-4319-BA90-0B8C89F01EB8}"/>
              </a:ext>
            </a:extLst>
          </p:cNvPr>
          <p:cNvGrpSpPr/>
          <p:nvPr/>
        </p:nvGrpSpPr>
        <p:grpSpPr>
          <a:xfrm>
            <a:off x="152400" y="256337"/>
            <a:ext cx="6905353" cy="1104570"/>
            <a:chOff x="789624" y="1295400"/>
            <a:chExt cx="6905353" cy="1104570"/>
          </a:xfrm>
        </p:grpSpPr>
        <p:sp>
          <p:nvSpPr>
            <p:cNvPr id="12" name="AutoShape 52">
              <a:extLst>
                <a:ext uri="{FF2B5EF4-FFF2-40B4-BE49-F238E27FC236}">
                  <a16:creationId xmlns:a16="http://schemas.microsoft.com/office/drawing/2014/main" id="{7FA8DB0A-ED1B-4C85-8125-3323ECABF19B}"/>
                </a:ext>
              </a:extLst>
            </p:cNvPr>
            <p:cNvSpPr>
              <a:spLocks noChangeArrowheads="1"/>
            </p:cNvSpPr>
            <p:nvPr/>
          </p:nvSpPr>
          <p:spPr bwMode="gray">
            <a:xfrm>
              <a:off x="1266553" y="1891970"/>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5400" b="1" dirty="0" smtClean="0">
                  <a:effectLst/>
                  <a:latin typeface="Cambria" panose="02040503050406030204" pitchFamily="18" charset="0"/>
                  <a:ea typeface="Cambria" panose="02040503050406030204" pitchFamily="18" charset="0"/>
                </a:rPr>
                <a:t>List </a:t>
              </a:r>
              <a:r>
                <a:rPr lang="vi-VN" sz="5400" b="1" dirty="0">
                  <a:effectLst/>
                  <a:latin typeface="Cambria" panose="02040503050406030204" pitchFamily="18" charset="0"/>
                  <a:ea typeface="Cambria" panose="02040503050406030204" pitchFamily="18" charset="0"/>
                </a:rPr>
                <a:t>đa chiều</a:t>
              </a:r>
            </a:p>
          </p:txBody>
        </p:sp>
        <p:grpSp>
          <p:nvGrpSpPr>
            <p:cNvPr id="15" name="Group 17">
              <a:extLst>
                <a:ext uri="{FF2B5EF4-FFF2-40B4-BE49-F238E27FC236}">
                  <a16:creationId xmlns:a16="http://schemas.microsoft.com/office/drawing/2014/main" id="{F2816A75-96F7-4710-BE05-175C9CBE1205}"/>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6AA6E7D-CF3C-4ADD-B962-0E9D02DAF17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E8104B32-A0E5-49D0-9436-304787A69EE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5430E1EE-48D2-4310-9C47-4D195E6E370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59961491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121</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a:latin typeface="Cambria" panose="02040503050406030204" pitchFamily="18" charset="0"/>
                <a:cs typeface="Times New Roman" pitchFamily="18" charset="0"/>
              </a:rPr>
              <a:t>Duyệt list đa chiều:</a:t>
            </a:r>
          </a:p>
        </p:txBody>
      </p:sp>
      <p:pic>
        <p:nvPicPr>
          <p:cNvPr id="9" name="Picture 8">
            <a:extLst>
              <a:ext uri="{FF2B5EF4-FFF2-40B4-BE49-F238E27FC236}">
                <a16:creationId xmlns:a16="http://schemas.microsoft.com/office/drawing/2014/main" id="{D14FE9CF-65F5-4B87-AB0C-CACA653DDAA3}"/>
              </a:ext>
            </a:extLst>
          </p:cNvPr>
          <p:cNvPicPr>
            <a:picLocks noChangeAspect="1"/>
          </p:cNvPicPr>
          <p:nvPr/>
        </p:nvPicPr>
        <p:blipFill>
          <a:blip r:embed="rId3"/>
          <a:stretch>
            <a:fillRect/>
          </a:stretch>
        </p:blipFill>
        <p:spPr>
          <a:xfrm>
            <a:off x="685800" y="1346200"/>
            <a:ext cx="3629025" cy="2219325"/>
          </a:xfrm>
          <a:prstGeom prst="rect">
            <a:avLst/>
          </a:prstGeom>
        </p:spPr>
      </p:pic>
      <p:pic>
        <p:nvPicPr>
          <p:cNvPr id="10" name="Picture 9">
            <a:extLst>
              <a:ext uri="{FF2B5EF4-FFF2-40B4-BE49-F238E27FC236}">
                <a16:creationId xmlns:a16="http://schemas.microsoft.com/office/drawing/2014/main" id="{F04343FB-51C6-4107-B2A7-963A6D6D5F92}"/>
              </a:ext>
            </a:extLst>
          </p:cNvPr>
          <p:cNvPicPr>
            <a:picLocks noChangeAspect="1"/>
          </p:cNvPicPr>
          <p:nvPr/>
        </p:nvPicPr>
        <p:blipFill>
          <a:blip r:embed="rId4"/>
          <a:stretch>
            <a:fillRect/>
          </a:stretch>
        </p:blipFill>
        <p:spPr>
          <a:xfrm>
            <a:off x="4953000" y="774860"/>
            <a:ext cx="7020339" cy="5295740"/>
          </a:xfrm>
          <a:prstGeom prst="rect">
            <a:avLst/>
          </a:prstGeom>
        </p:spPr>
      </p:pic>
      <p:grpSp>
        <p:nvGrpSpPr>
          <p:cNvPr id="12" name="Group 11">
            <a:extLst>
              <a:ext uri="{FF2B5EF4-FFF2-40B4-BE49-F238E27FC236}">
                <a16:creationId xmlns:a16="http://schemas.microsoft.com/office/drawing/2014/main" id="{9C9AFEA5-1818-4296-90A8-DD43A237F6C3}"/>
              </a:ext>
            </a:extLst>
          </p:cNvPr>
          <p:cNvGrpSpPr/>
          <p:nvPr/>
        </p:nvGrpSpPr>
        <p:grpSpPr>
          <a:xfrm>
            <a:off x="152400" y="152400"/>
            <a:ext cx="6629400" cy="508000"/>
            <a:chOff x="789624" y="1191463"/>
            <a:chExt cx="6629400" cy="508000"/>
          </a:xfrm>
        </p:grpSpPr>
        <p:sp>
          <p:nvSpPr>
            <p:cNvPr id="15" name="AutoShape 52">
              <a:extLst>
                <a:ext uri="{FF2B5EF4-FFF2-40B4-BE49-F238E27FC236}">
                  <a16:creationId xmlns:a16="http://schemas.microsoft.com/office/drawing/2014/main" id="{0EE7FAF0-5BDB-45E5-9AC1-B48BE79CA42C}"/>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800" b="1" dirty="0" smtClean="0">
                  <a:effectLst/>
                  <a:latin typeface="Cambria" panose="02040503050406030204" pitchFamily="18" charset="0"/>
                  <a:ea typeface="Cambria" panose="02040503050406030204" pitchFamily="18" charset="0"/>
                </a:rPr>
                <a:t>List </a:t>
              </a:r>
              <a:r>
                <a:rPr lang="vi-VN" sz="4800" b="1" dirty="0">
                  <a:effectLst/>
                  <a:latin typeface="Cambria" panose="02040503050406030204" pitchFamily="18" charset="0"/>
                  <a:ea typeface="Cambria" panose="02040503050406030204" pitchFamily="18" charset="0"/>
                </a:rPr>
                <a:t>đa chiều</a:t>
              </a:r>
            </a:p>
          </p:txBody>
        </p:sp>
        <p:grpSp>
          <p:nvGrpSpPr>
            <p:cNvPr id="16" name="Group 17">
              <a:extLst>
                <a:ext uri="{FF2B5EF4-FFF2-40B4-BE49-F238E27FC236}">
                  <a16:creationId xmlns:a16="http://schemas.microsoft.com/office/drawing/2014/main" id="{2ACCCBB6-7218-4921-B685-A49D480AD39F}"/>
                </a:ext>
              </a:extLst>
            </p:cNvPr>
            <p:cNvGrpSpPr>
              <a:grpSpLocks/>
            </p:cNvGrpSpPr>
            <p:nvPr/>
          </p:nvGrpSpPr>
          <p:grpSpPr bwMode="auto">
            <a:xfrm>
              <a:off x="789624" y="1295400"/>
              <a:ext cx="353376" cy="272472"/>
              <a:chOff x="1110" y="2656"/>
              <a:chExt cx="1549" cy="1351"/>
            </a:xfrm>
          </p:grpSpPr>
          <p:sp>
            <p:nvSpPr>
              <p:cNvPr id="17" name="AutoShape 18">
                <a:extLst>
                  <a:ext uri="{FF2B5EF4-FFF2-40B4-BE49-F238E27FC236}">
                    <a16:creationId xmlns:a16="http://schemas.microsoft.com/office/drawing/2014/main" id="{F4D56ABE-D9F2-4B96-AAD8-FDEEA8621B9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19">
                <a:extLst>
                  <a:ext uri="{FF2B5EF4-FFF2-40B4-BE49-F238E27FC236}">
                    <a16:creationId xmlns:a16="http://schemas.microsoft.com/office/drawing/2014/main" id="{781330DC-8BCC-43BC-878B-3DFB1384450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9" name="AutoShape 20">
                <a:extLst>
                  <a:ext uri="{FF2B5EF4-FFF2-40B4-BE49-F238E27FC236}">
                    <a16:creationId xmlns:a16="http://schemas.microsoft.com/office/drawing/2014/main" id="{E5CF9E07-DA6A-4EA2-A2B5-2841764D448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80691343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122</a:t>
            </a:fld>
            <a:endParaRPr lang="en-US"/>
          </a:p>
        </p:txBody>
      </p:sp>
      <p:sp>
        <p:nvSpPr>
          <p:cNvPr id="14" name="Content Placeholder 2"/>
          <p:cNvSpPr txBox="1">
            <a:spLocks/>
          </p:cNvSpPr>
          <p:nvPr/>
        </p:nvSpPr>
        <p:spPr>
          <a:xfrm>
            <a:off x="502810" y="2085079"/>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dirty="0" err="1">
                <a:latin typeface="Cambria" panose="02040503050406030204" pitchFamily="18" charset="0"/>
                <a:cs typeface="Times New Roman" pitchFamily="18" charset="0"/>
              </a:rPr>
              <a:t>Khởi</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tạo</a:t>
            </a:r>
            <a:r>
              <a:rPr lang="en-US" dirty="0">
                <a:latin typeface="Cambria" panose="02040503050406030204" pitchFamily="18" charset="0"/>
                <a:cs typeface="Times New Roman" pitchFamily="18" charset="0"/>
              </a:rPr>
              <a:t> list </a:t>
            </a:r>
            <a:r>
              <a:rPr lang="en-US" dirty="0" err="1">
                <a:latin typeface="Cambria" panose="02040503050406030204" pitchFamily="18" charset="0"/>
                <a:cs typeface="Times New Roman" pitchFamily="18" charset="0"/>
              </a:rPr>
              <a:t>đa</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chiều</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có</a:t>
            </a:r>
            <a:r>
              <a:rPr lang="en-US" dirty="0">
                <a:latin typeface="Cambria" panose="02040503050406030204" pitchFamily="18" charset="0"/>
                <a:cs typeface="Times New Roman" pitchFamily="18" charset="0"/>
              </a:rPr>
              <a:t> row </a:t>
            </a:r>
            <a:r>
              <a:rPr lang="en-US" dirty="0" err="1">
                <a:latin typeface="Cambria" panose="02040503050406030204" pitchFamily="18" charset="0"/>
                <a:cs typeface="Times New Roman" pitchFamily="18" charset="0"/>
              </a:rPr>
              <a:t>dòng</a:t>
            </a:r>
            <a:r>
              <a:rPr lang="en-US" dirty="0">
                <a:latin typeface="Cambria" panose="02040503050406030204" pitchFamily="18" charset="0"/>
                <a:cs typeface="Times New Roman" pitchFamily="18" charset="0"/>
              </a:rPr>
              <a:t> column </a:t>
            </a:r>
            <a:r>
              <a:rPr lang="en-US" dirty="0" err="1">
                <a:latin typeface="Cambria" panose="02040503050406030204" pitchFamily="18" charset="0"/>
                <a:cs typeface="Times New Roman" pitchFamily="18" charset="0"/>
              </a:rPr>
              <a:t>cột</a:t>
            </a:r>
            <a:r>
              <a:rPr lang="en-US" dirty="0">
                <a:latin typeface="Cambria" panose="02040503050406030204" pitchFamily="18" charset="0"/>
                <a:cs typeface="Times New Roman" pitchFamily="18" charset="0"/>
              </a:rPr>
              <a:t>:</a:t>
            </a:r>
          </a:p>
          <a:p>
            <a:pPr marL="0" indent="0" algn="just">
              <a:buNone/>
            </a:pPr>
            <a:endParaRPr lang="en-US" dirty="0">
              <a:latin typeface="Cambria" panose="02040503050406030204" pitchFamily="18" charset="0"/>
              <a:cs typeface="Times New Roman" pitchFamily="18" charset="0"/>
            </a:endParaRPr>
          </a:p>
        </p:txBody>
      </p:sp>
      <p:sp>
        <p:nvSpPr>
          <p:cNvPr id="11" name="Rectangle 2">
            <a:extLst>
              <a:ext uri="{FF2B5EF4-FFF2-40B4-BE49-F238E27FC236}">
                <a16:creationId xmlns:a16="http://schemas.microsoft.com/office/drawing/2014/main" id="{5CBE4E74-E758-40DA-8BC3-1087DCC664F6}"/>
              </a:ext>
            </a:extLst>
          </p:cNvPr>
          <p:cNvSpPr>
            <a:spLocks noChangeArrowheads="1"/>
          </p:cNvSpPr>
          <p:nvPr/>
        </p:nvSpPr>
        <p:spPr bwMode="auto">
          <a:xfrm>
            <a:off x="1039416" y="3053832"/>
            <a:ext cx="3871573"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row=</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b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column=</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b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lst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]*column]*row</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lst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D674B157-AA74-4BFA-9799-EE6B9E4C14FE}"/>
              </a:ext>
            </a:extLst>
          </p:cNvPr>
          <p:cNvSpPr/>
          <p:nvPr/>
        </p:nvSpPr>
        <p:spPr>
          <a:xfrm>
            <a:off x="2639616" y="5508364"/>
            <a:ext cx="5694188" cy="461665"/>
          </a:xfrm>
          <a:prstGeom prst="rect">
            <a:avLst/>
          </a:prstGeom>
        </p:spPr>
        <p:txBody>
          <a:bodyPr wrap="none">
            <a:spAutoFit/>
          </a:bodyPr>
          <a:lstStyle/>
          <a:p>
            <a:r>
              <a:rPr lang="en-US" sz="2400"/>
              <a:t>[[0, 0, 0], [0, 0, 0], [0, 0, 0], [0, 0, 0], [0, 0, 0]]</a:t>
            </a:r>
          </a:p>
        </p:txBody>
      </p:sp>
      <p:sp>
        <p:nvSpPr>
          <p:cNvPr id="16" name="Arrow: Bent-Up 15">
            <a:extLst>
              <a:ext uri="{FF2B5EF4-FFF2-40B4-BE49-F238E27FC236}">
                <a16:creationId xmlns:a16="http://schemas.microsoft.com/office/drawing/2014/main" id="{E4EF5321-CE65-46F5-BC19-DA5B448C3224}"/>
              </a:ext>
            </a:extLst>
          </p:cNvPr>
          <p:cNvSpPr/>
          <p:nvPr/>
        </p:nvSpPr>
        <p:spPr>
          <a:xfrm rot="5400000">
            <a:off x="1338560" y="4785417"/>
            <a:ext cx="1295400" cy="1143000"/>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A7624EB-A2B8-4505-9794-BB9A3597335A}"/>
              </a:ext>
            </a:extLst>
          </p:cNvPr>
          <p:cNvGrpSpPr/>
          <p:nvPr/>
        </p:nvGrpSpPr>
        <p:grpSpPr>
          <a:xfrm>
            <a:off x="497656" y="580190"/>
            <a:ext cx="6629400" cy="508000"/>
            <a:chOff x="789624" y="1191463"/>
            <a:chExt cx="6629400" cy="508000"/>
          </a:xfrm>
        </p:grpSpPr>
        <p:sp>
          <p:nvSpPr>
            <p:cNvPr id="17" name="AutoShape 52">
              <a:extLst>
                <a:ext uri="{FF2B5EF4-FFF2-40B4-BE49-F238E27FC236}">
                  <a16:creationId xmlns:a16="http://schemas.microsoft.com/office/drawing/2014/main" id="{ABD893E2-DFA2-41B9-9BCF-72ECAF37C941}"/>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5400" b="1" dirty="0" smtClean="0">
                  <a:effectLst/>
                  <a:latin typeface="Cambria" panose="02040503050406030204" pitchFamily="18" charset="0"/>
                  <a:ea typeface="Cambria" panose="02040503050406030204" pitchFamily="18" charset="0"/>
                </a:rPr>
                <a:t>List </a:t>
              </a:r>
              <a:r>
                <a:rPr lang="vi-VN" sz="5400" b="1" dirty="0">
                  <a:effectLst/>
                  <a:latin typeface="Cambria" panose="02040503050406030204" pitchFamily="18" charset="0"/>
                  <a:ea typeface="Cambria" panose="02040503050406030204" pitchFamily="18" charset="0"/>
                </a:rPr>
                <a:t>đa chiều</a:t>
              </a:r>
            </a:p>
          </p:txBody>
        </p:sp>
        <p:grpSp>
          <p:nvGrpSpPr>
            <p:cNvPr id="18" name="Group 17">
              <a:extLst>
                <a:ext uri="{FF2B5EF4-FFF2-40B4-BE49-F238E27FC236}">
                  <a16:creationId xmlns:a16="http://schemas.microsoft.com/office/drawing/2014/main" id="{C6B67FBC-5846-4F43-9D99-4336EEFE3EC1}"/>
                </a:ext>
              </a:extLst>
            </p:cNvPr>
            <p:cNvGrpSpPr>
              <a:grpSpLocks/>
            </p:cNvGrpSpPr>
            <p:nvPr/>
          </p:nvGrpSpPr>
          <p:grpSpPr bwMode="auto">
            <a:xfrm>
              <a:off x="789624" y="1295400"/>
              <a:ext cx="353376" cy="272472"/>
              <a:chOff x="1110" y="2656"/>
              <a:chExt cx="1549" cy="1351"/>
            </a:xfrm>
          </p:grpSpPr>
          <p:sp>
            <p:nvSpPr>
              <p:cNvPr id="19" name="AutoShape 18">
                <a:extLst>
                  <a:ext uri="{FF2B5EF4-FFF2-40B4-BE49-F238E27FC236}">
                    <a16:creationId xmlns:a16="http://schemas.microsoft.com/office/drawing/2014/main" id="{24F17BCF-F48E-495F-9CE4-48D0D56784D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20" name="AutoShape 19">
                <a:extLst>
                  <a:ext uri="{FF2B5EF4-FFF2-40B4-BE49-F238E27FC236}">
                    <a16:creationId xmlns:a16="http://schemas.microsoft.com/office/drawing/2014/main" id="{8EE7342B-950F-4A15-BAD7-D75838B7F0C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21" name="AutoShape 20">
                <a:extLst>
                  <a:ext uri="{FF2B5EF4-FFF2-40B4-BE49-F238E27FC236}">
                    <a16:creationId xmlns:a16="http://schemas.microsoft.com/office/drawing/2014/main" id="{B3711C9B-7C88-4200-80A8-A7518839F5C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576170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123</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sp>
        <p:nvSpPr>
          <p:cNvPr id="8" name="Rectangle 1">
            <a:extLst>
              <a:ext uri="{FF2B5EF4-FFF2-40B4-BE49-F238E27FC236}">
                <a16:creationId xmlns:a16="http://schemas.microsoft.com/office/drawing/2014/main" id="{80034729-4598-4FB8-8ADB-9D7D3611BEDE}"/>
              </a:ext>
            </a:extLst>
          </p:cNvPr>
          <p:cNvSpPr>
            <a:spLocks noChangeArrowheads="1"/>
          </p:cNvSpPr>
          <p:nvPr/>
        </p:nvSpPr>
        <p:spPr bwMode="auto">
          <a:xfrm>
            <a:off x="1631504" y="906403"/>
            <a:ext cx="7263527" cy="53245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arr2D =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rowsize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b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columnsize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b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rowsize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onerow</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columnsize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onerow.append</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randrange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arr2D.append(</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onerow</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(arr2D)):</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len</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(arr2D[</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(arr2D[</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][j],</a:t>
            </a:r>
            <a:r>
              <a:rPr kumimoji="0" lang="en-US" altLang="en-US" sz="2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end</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t>
            </a:r>
            <a:r>
              <a:rPr kumimoji="0" lang="en-US" altLang="en-US"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row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arr2D:</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column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row:</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column,</a:t>
            </a:r>
            <a:r>
              <a:rPr kumimoji="0" lang="en-US" altLang="en-US" sz="2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end</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a:t>
            </a:r>
            <a:r>
              <a:rPr kumimoji="0" lang="en-US" altLang="en-US"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400" b="1" dirty="0" smtClean="0">
                  <a:effectLst/>
                  <a:latin typeface="Cambria" panose="02040503050406030204" pitchFamily="18" charset="0"/>
                  <a:ea typeface="Cambria" panose="02040503050406030204" pitchFamily="18" charset="0"/>
                </a:rPr>
                <a:t>List </a:t>
              </a:r>
              <a:r>
                <a:rPr lang="vi-VN" sz="4400" b="1" dirty="0">
                  <a:effectLst/>
                  <a:latin typeface="Cambria" panose="02040503050406030204" pitchFamily="18" charset="0"/>
                  <a:ea typeface="Cambria" panose="02040503050406030204" pitchFamily="18" charset="0"/>
                </a:rPr>
                <a:t>đa chiều</a:t>
              </a: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12636907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124</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4893647"/>
          </a:xfrm>
          <a:prstGeom prst="rect">
            <a:avLst/>
          </a:prstGeom>
        </p:spPr>
        <p:txBody>
          <a:bodyPr wrap="square">
            <a:spAutoFit/>
          </a:bodyPr>
          <a:lstStyle/>
          <a:p>
            <a:pPr algn="just"/>
            <a:r>
              <a:rPr lang="vi-VN" sz="2400"/>
              <a:t>Lập trình hướng đối tượng Python (OOP) là một mô hình lập trình sử dụng các đối tượng và lớp trong lập trình. Nó nhằm mục đích triển khai các thực thể trong thế giới thực như kế thừa, đa hình, đóng gói, v.v. bằng lập trình. Khái niệm chính của OOP là liên kết dữ liệu và các chức năng hoạt động trên dữ liệu đó với nhau thành một đơn vị duy nhất để không phần nào khác của mã có thể truy cập dữ liệu này.</a:t>
            </a:r>
          </a:p>
          <a:p>
            <a:pPr algn="just"/>
            <a:r>
              <a:rPr lang="vi-VN" sz="2400"/>
              <a:t>Các khái niệm cơ bản trong lập trình Python hướng đối tượng:</a:t>
            </a:r>
          </a:p>
          <a:p>
            <a:pPr marL="800100" lvl="1" indent="-342900" algn="just">
              <a:buFont typeface="Arial" panose="020B0604020202020204" pitchFamily="34" charset="0"/>
              <a:buChar char="•"/>
            </a:pPr>
            <a:r>
              <a:rPr lang="vi-VN" sz="2400"/>
              <a:t>Class</a:t>
            </a:r>
          </a:p>
          <a:p>
            <a:pPr marL="800100" lvl="1" indent="-342900" algn="just">
              <a:buFont typeface="Arial" panose="020B0604020202020204" pitchFamily="34" charset="0"/>
              <a:buChar char="•"/>
            </a:pPr>
            <a:r>
              <a:rPr lang="vi-VN" sz="2400"/>
              <a:t>Objects</a:t>
            </a:r>
          </a:p>
          <a:p>
            <a:pPr marL="800100" lvl="1" indent="-342900" algn="just">
              <a:buFont typeface="Arial" panose="020B0604020202020204" pitchFamily="34" charset="0"/>
              <a:buChar char="•"/>
            </a:pPr>
            <a:r>
              <a:rPr lang="vi-VN" sz="2400"/>
              <a:t>Polymorphism</a:t>
            </a:r>
          </a:p>
          <a:p>
            <a:pPr marL="800100" lvl="1" indent="-342900" algn="just">
              <a:buFont typeface="Arial" panose="020B0604020202020204" pitchFamily="34" charset="0"/>
              <a:buChar char="•"/>
            </a:pPr>
            <a:r>
              <a:rPr lang="vi-VN" sz="2400"/>
              <a:t>Encapsulation</a:t>
            </a:r>
          </a:p>
          <a:p>
            <a:pPr marL="800100" lvl="1" indent="-342900" algn="just">
              <a:buFont typeface="Arial" panose="020B0604020202020204" pitchFamily="34" charset="0"/>
              <a:buChar char="•"/>
            </a:pPr>
            <a:r>
              <a:rPr lang="vi-VN" sz="2400"/>
              <a:t>Inheritance</a:t>
            </a:r>
          </a:p>
          <a:p>
            <a:pPr marL="800100" lvl="1" indent="-342900" algn="just">
              <a:buFont typeface="Arial" panose="020B0604020202020204" pitchFamily="34" charset="0"/>
              <a:buChar char="•"/>
            </a:pPr>
            <a:r>
              <a:rPr lang="vi-VN" sz="2400"/>
              <a:t>Data Abstraction</a:t>
            </a:r>
          </a:p>
        </p:txBody>
      </p:sp>
    </p:spTree>
    <p:extLst>
      <p:ext uri="{BB962C8B-B14F-4D97-AF65-F5344CB8AC3E}">
        <p14:creationId xmlns:p14="http://schemas.microsoft.com/office/powerpoint/2010/main" val="296781940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125</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4524315"/>
          </a:xfrm>
          <a:prstGeom prst="rect">
            <a:avLst/>
          </a:prstGeom>
        </p:spPr>
        <p:txBody>
          <a:bodyPr wrap="square">
            <a:spAutoFit/>
          </a:bodyPr>
          <a:lstStyle/>
          <a:p>
            <a:r>
              <a:rPr lang="vi-VN" sz="2400" b="1"/>
              <a:t>Lớp (Class) và Đối tượng (Object)</a:t>
            </a:r>
          </a:p>
          <a:p>
            <a:r>
              <a:rPr lang="vi-VN" sz="2400" b="1" smtClean="0"/>
              <a:t>Đối </a:t>
            </a:r>
            <a:r>
              <a:rPr lang="vi-VN" sz="2400" b="1"/>
              <a:t>tượng (Object)</a:t>
            </a:r>
            <a:r>
              <a:rPr lang="vi-VN" sz="2400"/>
              <a:t> là những thực thể tồn tại có hành vi</a:t>
            </a:r>
            <a:r>
              <a:rPr lang="vi-VN" sz="2400" smtClean="0"/>
              <a:t>.</a:t>
            </a:r>
            <a:r>
              <a:rPr lang="vi-VN"/>
              <a:t> </a:t>
            </a:r>
            <a:r>
              <a:rPr lang="vi-VN" sz="2400"/>
              <a:t>Một đối tượng) là một khởi tạo của một lớp. Khi lớp được định nghĩa nó sẽ là mô tả cho một đối tượng đước xác định.</a:t>
            </a:r>
          </a:p>
          <a:p>
            <a:pPr marL="342900" indent="-342900">
              <a:buFont typeface="Arial" panose="020B0604020202020204" pitchFamily="34" charset="0"/>
              <a:buChar char="•"/>
            </a:pPr>
            <a:r>
              <a:rPr lang="vi-VN" sz="2400"/>
              <a:t>Ví dụ đối tượng là một xe ô tô có tên hãng, màu sắc, loại nguyên liệu, hành vi đi, dừng, đỗ, nổ máy...</a:t>
            </a:r>
          </a:p>
          <a:p>
            <a:r>
              <a:rPr lang="vi-VN" sz="2400" b="1"/>
              <a:t>Lớp (Class)</a:t>
            </a:r>
            <a:r>
              <a:rPr lang="vi-VN" sz="2400"/>
              <a:t> là </a:t>
            </a:r>
            <a:r>
              <a:rPr lang="vi-VN" sz="2400" smtClean="0"/>
              <a:t>một </a:t>
            </a:r>
            <a:r>
              <a:rPr lang="vi-VN" sz="2400"/>
              <a:t>bản thiết kế cho đối </a:t>
            </a:r>
            <a:r>
              <a:rPr lang="vi-VN" sz="2400" smtClean="0"/>
              <a:t>tượng</a:t>
            </a:r>
            <a:r>
              <a:rPr lang="en-US" sz="2400" smtClean="0"/>
              <a:t>, là </a:t>
            </a:r>
            <a:r>
              <a:rPr lang="vi-VN" sz="2400" smtClean="0"/>
              <a:t>một </a:t>
            </a:r>
            <a:r>
              <a:rPr lang="vi-VN" sz="2400"/>
              <a:t>kiểu dữ liệu đặc biệt do người dùng định nghĩa, tập hợp nhiều thuộc tính đặc trưng cho mọi đối tượng được tạo ra từ lớp đó.</a:t>
            </a:r>
          </a:p>
          <a:p>
            <a:pPr marL="342900" indent="-342900">
              <a:buFont typeface="Arial" panose="020B0604020202020204" pitchFamily="34" charset="0"/>
              <a:buChar char="•"/>
            </a:pPr>
            <a:r>
              <a:rPr lang="vi-VN" sz="2400"/>
              <a:t>Thuộc tính là các giá trị của lớp. Sau này khi các đối tượng được tạo ra từ lớp, thì thuộc tính của lớp lúc này sẽ trở thành các đặc điểm của đối tượng đó.</a:t>
            </a:r>
          </a:p>
        </p:txBody>
      </p:sp>
    </p:spTree>
    <p:extLst>
      <p:ext uri="{BB962C8B-B14F-4D97-AF65-F5344CB8AC3E}">
        <p14:creationId xmlns:p14="http://schemas.microsoft.com/office/powerpoint/2010/main" val="327141570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126</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6659608" cy="4770537"/>
          </a:xfrm>
          <a:prstGeom prst="rect">
            <a:avLst/>
          </a:prstGeom>
        </p:spPr>
        <p:txBody>
          <a:bodyPr wrap="square">
            <a:spAutoFit/>
          </a:bodyPr>
          <a:lstStyle/>
          <a:p>
            <a:r>
              <a:rPr lang="en-US" sz="2400" b="1" smtClean="0"/>
              <a:t>Ví dụ: Tạo </a:t>
            </a:r>
            <a:r>
              <a:rPr lang="vi-VN" sz="2400" b="1" smtClean="0"/>
              <a:t>Lớp </a:t>
            </a:r>
            <a:r>
              <a:rPr lang="vi-VN" sz="2400" b="1"/>
              <a:t>(Class) và Đối tượng (Object)</a:t>
            </a:r>
          </a:p>
          <a:p>
            <a:r>
              <a:rPr lang="en-US" sz="2000"/>
              <a:t>class Parrot: </a:t>
            </a:r>
            <a:endParaRPr lang="en-US" sz="2000" smtClean="0"/>
          </a:p>
          <a:p>
            <a:r>
              <a:rPr lang="en-US" sz="2000"/>
              <a:t>	</a:t>
            </a:r>
            <a:r>
              <a:rPr lang="en-US" sz="2000" smtClean="0"/>
              <a:t># </a:t>
            </a:r>
            <a:r>
              <a:rPr lang="en-US" sz="2000"/>
              <a:t>class attribute </a:t>
            </a:r>
            <a:endParaRPr lang="en-US" sz="2000" smtClean="0"/>
          </a:p>
          <a:p>
            <a:r>
              <a:rPr lang="en-US" sz="2000"/>
              <a:t>	</a:t>
            </a:r>
            <a:r>
              <a:rPr lang="en-US" sz="2000" smtClean="0"/>
              <a:t>species </a:t>
            </a:r>
            <a:r>
              <a:rPr lang="en-US" sz="2000"/>
              <a:t>= "bird" </a:t>
            </a:r>
            <a:endParaRPr lang="en-US" sz="2000" smtClean="0"/>
          </a:p>
          <a:p>
            <a:r>
              <a:rPr lang="en-US" sz="2000"/>
              <a:t>	</a:t>
            </a:r>
            <a:r>
              <a:rPr lang="en-US" sz="2000" smtClean="0"/>
              <a:t># </a:t>
            </a:r>
            <a:r>
              <a:rPr lang="en-US" sz="2000"/>
              <a:t>instance attribute </a:t>
            </a:r>
            <a:endParaRPr lang="en-US" sz="2000" smtClean="0"/>
          </a:p>
          <a:p>
            <a:r>
              <a:rPr lang="en-US" sz="2000"/>
              <a:t>	</a:t>
            </a:r>
            <a:r>
              <a:rPr lang="en-US" sz="2000" smtClean="0"/>
              <a:t>def </a:t>
            </a:r>
            <a:r>
              <a:rPr lang="en-US" sz="2000"/>
              <a:t>__init__(self, name, age): </a:t>
            </a:r>
            <a:endParaRPr lang="en-US" sz="2000" smtClean="0"/>
          </a:p>
          <a:p>
            <a:r>
              <a:rPr lang="en-US" sz="2000"/>
              <a:t>	</a:t>
            </a:r>
            <a:r>
              <a:rPr lang="en-US" sz="2000" smtClean="0"/>
              <a:t>	self.name </a:t>
            </a:r>
            <a:r>
              <a:rPr lang="en-US" sz="2000"/>
              <a:t>= name </a:t>
            </a:r>
            <a:endParaRPr lang="en-US" sz="2000" smtClean="0"/>
          </a:p>
          <a:p>
            <a:r>
              <a:rPr lang="en-US" sz="2000"/>
              <a:t>	</a:t>
            </a:r>
            <a:r>
              <a:rPr lang="en-US" sz="2000" smtClean="0"/>
              <a:t>	self.age </a:t>
            </a:r>
            <a:r>
              <a:rPr lang="en-US" sz="2000"/>
              <a:t>= age </a:t>
            </a:r>
            <a:endParaRPr lang="en-US" sz="2000" smtClean="0"/>
          </a:p>
          <a:p>
            <a:r>
              <a:rPr lang="en-US" sz="2000" smtClean="0"/>
              <a:t># </a:t>
            </a:r>
            <a:r>
              <a:rPr lang="en-US" sz="2000"/>
              <a:t>instantiate the Parrot </a:t>
            </a:r>
            <a:r>
              <a:rPr lang="en-US" sz="2000" smtClean="0"/>
              <a:t>class</a:t>
            </a:r>
          </a:p>
          <a:p>
            <a:r>
              <a:rPr lang="en-US" sz="2000"/>
              <a:t>blu = Parrot("Blu", 10) </a:t>
            </a:r>
            <a:endParaRPr lang="en-US" sz="2000" smtClean="0"/>
          </a:p>
          <a:p>
            <a:r>
              <a:rPr lang="en-US" sz="2000" smtClean="0"/>
              <a:t>woo </a:t>
            </a:r>
            <a:r>
              <a:rPr lang="en-US" sz="2000"/>
              <a:t>= Parrot("Woo", 15) </a:t>
            </a:r>
            <a:endParaRPr lang="en-US" sz="2000" smtClean="0"/>
          </a:p>
          <a:p>
            <a:r>
              <a:rPr lang="en-US" sz="2000" smtClean="0"/>
              <a:t># </a:t>
            </a:r>
            <a:r>
              <a:rPr lang="en-US" sz="2000"/>
              <a:t>access the class attributes </a:t>
            </a:r>
            <a:endParaRPr lang="en-US" sz="2000" smtClean="0"/>
          </a:p>
          <a:p>
            <a:r>
              <a:rPr lang="en-US" sz="2000" smtClean="0"/>
              <a:t>print</a:t>
            </a:r>
            <a:r>
              <a:rPr lang="en-US" sz="2000"/>
              <a:t>("Blu is a {}".format(blu.__class__.species)) </a:t>
            </a:r>
            <a:endParaRPr lang="en-US" sz="2000" smtClean="0"/>
          </a:p>
          <a:p>
            <a:r>
              <a:rPr lang="en-US" sz="2000" smtClean="0"/>
              <a:t>print</a:t>
            </a:r>
            <a:r>
              <a:rPr lang="en-US" sz="2000"/>
              <a:t>("Woo is also a {}".format(woo.__class__.species)) </a:t>
            </a:r>
            <a:br>
              <a:rPr lang="en-US" sz="2000"/>
            </a:br>
            <a:endParaRPr lang="vi-VN" sz="2000"/>
          </a:p>
        </p:txBody>
      </p:sp>
      <p:sp>
        <p:nvSpPr>
          <p:cNvPr id="3" name="TextBox 2"/>
          <p:cNvSpPr txBox="1"/>
          <p:nvPr/>
        </p:nvSpPr>
        <p:spPr>
          <a:xfrm>
            <a:off x="6343987" y="1788322"/>
            <a:ext cx="6006425" cy="4401205"/>
          </a:xfrm>
          <a:prstGeom prst="rect">
            <a:avLst/>
          </a:prstGeom>
          <a:solidFill>
            <a:schemeClr val="accent1">
              <a:lumMod val="40000"/>
              <a:lumOff val="60000"/>
            </a:schemeClr>
          </a:solidFill>
        </p:spPr>
        <p:txBody>
          <a:bodyPr wrap="square" rtlCol="0">
            <a:spAutoFit/>
          </a:bodyPr>
          <a:lstStyle/>
          <a:p>
            <a:r>
              <a:rPr lang="en-US" sz="2000"/>
              <a:t># access the instance attributes </a:t>
            </a:r>
            <a:endParaRPr lang="en-US" sz="2000" smtClean="0"/>
          </a:p>
          <a:p>
            <a:r>
              <a:rPr lang="en-US" sz="2000" smtClean="0"/>
              <a:t>print</a:t>
            </a:r>
            <a:r>
              <a:rPr lang="en-US" sz="2000"/>
              <a:t>("{} is {} years old".format( blu.name, blu.age</a:t>
            </a:r>
            <a:r>
              <a:rPr lang="en-US" sz="2000" smtClean="0"/>
              <a:t>))</a:t>
            </a:r>
          </a:p>
          <a:p>
            <a:r>
              <a:rPr lang="en-US" sz="2000" smtClean="0"/>
              <a:t>print</a:t>
            </a:r>
            <a:r>
              <a:rPr lang="en-US" sz="2000"/>
              <a:t>("{} is {} years old".format( woo.name, woo.age)) </a:t>
            </a:r>
          </a:p>
          <a:p>
            <a:endParaRPr lang="en-US" sz="2000" smtClean="0"/>
          </a:p>
          <a:p>
            <a:r>
              <a:rPr lang="en-US" sz="2000" smtClean="0"/>
              <a:t>Giá </a:t>
            </a:r>
            <a:r>
              <a:rPr lang="en-US" sz="2000"/>
              <a:t>trị hiển thị :</a:t>
            </a:r>
          </a:p>
          <a:p>
            <a:r>
              <a:rPr lang="en-US" sz="2000"/>
              <a:t>Blu is a bird Woo is also a bird Blu is 10 years old Woo is 15 years old</a:t>
            </a:r>
          </a:p>
          <a:p>
            <a:endParaRPr lang="en-US" sz="2000"/>
          </a:p>
          <a:p>
            <a:r>
              <a:rPr lang="vi-VN" sz="2000"/>
              <a:t>Các thuộc tính này được định nghĩa bên trong phương thức __init__ của lớp. Đây là phương thức khởi tạo được chạy đầu tiên ngay sau khi đối tượng được tạo.</a:t>
            </a:r>
            <a:endParaRPr lang="en-US" sz="2000"/>
          </a:p>
          <a:p>
            <a:endParaRPr lang="en-US" sz="2000"/>
          </a:p>
        </p:txBody>
      </p:sp>
    </p:spTree>
    <p:extLst>
      <p:ext uri="{BB962C8B-B14F-4D97-AF65-F5344CB8AC3E}">
        <p14:creationId xmlns:p14="http://schemas.microsoft.com/office/powerpoint/2010/main" val="338945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127</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1938992"/>
          </a:xfrm>
          <a:prstGeom prst="rect">
            <a:avLst/>
          </a:prstGeom>
        </p:spPr>
        <p:txBody>
          <a:bodyPr wrap="square">
            <a:spAutoFit/>
          </a:bodyPr>
          <a:lstStyle/>
          <a:p>
            <a:r>
              <a:rPr lang="vi-VN" sz="2400" b="1"/>
              <a:t>Phân biệt giữa Đối tượng (Object) và Lớp (Class):</a:t>
            </a:r>
            <a:endParaRPr lang="vi-VN" sz="2400"/>
          </a:p>
          <a:p>
            <a:pPr marL="342900" indent="-342900">
              <a:buFont typeface="Arial" panose="020B0604020202020204" pitchFamily="34" charset="0"/>
              <a:buChar char="•"/>
            </a:pPr>
            <a:r>
              <a:rPr lang="vi-VN" sz="2400" i="1"/>
              <a:t>Đối tượng (Object):</a:t>
            </a:r>
            <a:r>
              <a:rPr lang="vi-VN" sz="2400"/>
              <a:t> có trạng thái và hành vi.</a:t>
            </a:r>
          </a:p>
          <a:p>
            <a:pPr marL="342900" indent="-342900">
              <a:buFont typeface="Arial" panose="020B0604020202020204" pitchFamily="34" charset="0"/>
              <a:buChar char="•"/>
            </a:pPr>
            <a:r>
              <a:rPr lang="vi-VN" sz="2400" i="1"/>
              <a:t>Lớp (Class):</a:t>
            </a:r>
            <a:r>
              <a:rPr lang="vi-VN" sz="2400"/>
              <a:t> có thể được định nghĩa như là một template mô tả trạng thái và hành vi mà loại đối tượng của lớp hỗ trợ. Một đối tượng là một thực thể (instance) của một lớp</a:t>
            </a:r>
          </a:p>
        </p:txBody>
      </p:sp>
      <p:pic>
        <p:nvPicPr>
          <p:cNvPr id="2" name="Picture 1"/>
          <p:cNvPicPr>
            <a:picLocks noChangeAspect="1"/>
          </p:cNvPicPr>
          <p:nvPr/>
        </p:nvPicPr>
        <p:blipFill>
          <a:blip r:embed="rId3"/>
          <a:stretch>
            <a:fillRect/>
          </a:stretch>
        </p:blipFill>
        <p:spPr>
          <a:xfrm>
            <a:off x="326921" y="3785759"/>
            <a:ext cx="6115904" cy="3100476"/>
          </a:xfrm>
          <a:prstGeom prst="rect">
            <a:avLst/>
          </a:prstGeom>
        </p:spPr>
      </p:pic>
      <p:sp>
        <p:nvSpPr>
          <p:cNvPr id="4" name="Rectangle 3"/>
          <p:cNvSpPr/>
          <p:nvPr/>
        </p:nvSpPr>
        <p:spPr>
          <a:xfrm>
            <a:off x="6659976" y="3427976"/>
            <a:ext cx="6096000" cy="3416320"/>
          </a:xfrm>
          <a:prstGeom prst="rect">
            <a:avLst/>
          </a:prstGeom>
        </p:spPr>
        <p:txBody>
          <a:bodyPr>
            <a:spAutoFit/>
          </a:bodyPr>
          <a:lstStyle/>
          <a:p>
            <a:r>
              <a:rPr lang="vi-VN" sz="2400"/>
              <a:t>class Car: </a:t>
            </a:r>
            <a:endParaRPr lang="en-US" sz="2400" smtClean="0"/>
          </a:p>
          <a:p>
            <a:r>
              <a:rPr lang="en-US" sz="2400"/>
              <a:t>	</a:t>
            </a:r>
            <a:r>
              <a:rPr lang="vi-VN" sz="2400" smtClean="0"/>
              <a:t># </a:t>
            </a:r>
            <a:r>
              <a:rPr lang="vi-VN" sz="2400"/>
              <a:t>thuộc tính lớp </a:t>
            </a:r>
            <a:endParaRPr lang="en-US" sz="2400" smtClean="0"/>
          </a:p>
          <a:p>
            <a:r>
              <a:rPr lang="en-US" sz="2400"/>
              <a:t>	</a:t>
            </a:r>
            <a:r>
              <a:rPr lang="vi-VN" sz="2400" smtClean="0"/>
              <a:t>loaixe </a:t>
            </a:r>
            <a:r>
              <a:rPr lang="vi-VN" sz="2400"/>
              <a:t>= "Ô </a:t>
            </a:r>
            <a:r>
              <a:rPr lang="vi-VN" sz="2400" smtClean="0"/>
              <a:t>tô“</a:t>
            </a:r>
            <a:endParaRPr lang="en-US" sz="2400" smtClean="0"/>
          </a:p>
          <a:p>
            <a:r>
              <a:rPr lang="en-US" sz="2400"/>
              <a:t>	</a:t>
            </a:r>
            <a:r>
              <a:rPr lang="vi-VN" sz="2400" smtClean="0"/>
              <a:t># </a:t>
            </a:r>
            <a:r>
              <a:rPr lang="vi-VN" sz="2400"/>
              <a:t>thuộc tính đối tượng </a:t>
            </a:r>
            <a:endParaRPr lang="en-US" sz="2400" smtClean="0"/>
          </a:p>
          <a:p>
            <a:r>
              <a:rPr lang="vi-VN" sz="2400" smtClean="0"/>
              <a:t>def </a:t>
            </a:r>
            <a:r>
              <a:rPr lang="vi-VN" sz="2400"/>
              <a:t>__init__(self, tenxe, mausac, nguyenlieu): </a:t>
            </a:r>
            <a:endParaRPr lang="en-US" sz="2400" smtClean="0"/>
          </a:p>
          <a:p>
            <a:pPr lvl="2"/>
            <a:r>
              <a:rPr lang="vi-VN" sz="2400" smtClean="0"/>
              <a:t>self.tenxe </a:t>
            </a:r>
            <a:r>
              <a:rPr lang="vi-VN" sz="2400"/>
              <a:t>= tenxe </a:t>
            </a:r>
            <a:endParaRPr lang="en-US" sz="2400" smtClean="0"/>
          </a:p>
          <a:p>
            <a:pPr lvl="2"/>
            <a:r>
              <a:rPr lang="vi-VN" sz="2400" smtClean="0"/>
              <a:t>self.mausac </a:t>
            </a:r>
            <a:r>
              <a:rPr lang="vi-VN" sz="2400"/>
              <a:t>= mausac </a:t>
            </a:r>
            <a:endParaRPr lang="en-US" sz="2400" smtClean="0"/>
          </a:p>
          <a:p>
            <a:pPr lvl="2"/>
            <a:r>
              <a:rPr lang="vi-VN" sz="2400" smtClean="0"/>
              <a:t>self.nguyenlieu </a:t>
            </a:r>
            <a:r>
              <a:rPr lang="vi-VN" sz="2400"/>
              <a:t>= nguyenlieu</a:t>
            </a:r>
            <a:endParaRPr lang="en-US" sz="2400"/>
          </a:p>
        </p:txBody>
      </p:sp>
    </p:spTree>
    <p:extLst>
      <p:ext uri="{BB962C8B-B14F-4D97-AF65-F5344CB8AC3E}">
        <p14:creationId xmlns:p14="http://schemas.microsoft.com/office/powerpoint/2010/main" val="303622430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128</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4708981"/>
          </a:xfrm>
          <a:prstGeom prst="rect">
            <a:avLst/>
          </a:prstGeom>
        </p:spPr>
        <p:txBody>
          <a:bodyPr wrap="square">
            <a:spAutoFit/>
          </a:bodyPr>
          <a:lstStyle/>
          <a:p>
            <a:r>
              <a:rPr lang="en-US" sz="2000"/>
              <a:t># instantiate the Car class </a:t>
            </a:r>
            <a:endParaRPr lang="en-US" sz="2000" smtClean="0"/>
          </a:p>
          <a:p>
            <a:r>
              <a:rPr lang="en-US" sz="2000" smtClean="0"/>
              <a:t>toyota </a:t>
            </a:r>
            <a:r>
              <a:rPr lang="en-US" sz="2000"/>
              <a:t>= Car("Toyota", "Đỏ", "Điện") </a:t>
            </a:r>
            <a:endParaRPr lang="en-US" sz="2000" smtClean="0"/>
          </a:p>
          <a:p>
            <a:r>
              <a:rPr lang="en-US" sz="2000" smtClean="0"/>
              <a:t>lamborghini </a:t>
            </a:r>
            <a:r>
              <a:rPr lang="en-US" sz="2000"/>
              <a:t>= Car("Lamborghini", "Vàng", "Deisel") </a:t>
            </a:r>
            <a:endParaRPr lang="en-US" sz="2000" smtClean="0"/>
          </a:p>
          <a:p>
            <a:r>
              <a:rPr lang="en-US" sz="2000" smtClean="0"/>
              <a:t>porsche </a:t>
            </a:r>
            <a:r>
              <a:rPr lang="en-US" sz="2000"/>
              <a:t>= Car("Porsche", "Xanh", "Gas") </a:t>
            </a:r>
            <a:endParaRPr lang="en-US" sz="2000" smtClean="0"/>
          </a:p>
          <a:p>
            <a:r>
              <a:rPr lang="en-US" sz="2000" smtClean="0"/>
              <a:t># </a:t>
            </a:r>
            <a:r>
              <a:rPr lang="en-US" sz="2000"/>
              <a:t>access the class attributes </a:t>
            </a:r>
            <a:endParaRPr lang="en-US" sz="2000" smtClean="0"/>
          </a:p>
          <a:p>
            <a:r>
              <a:rPr lang="en-US" sz="2000" smtClean="0"/>
              <a:t>print</a:t>
            </a:r>
            <a:r>
              <a:rPr lang="en-US" sz="2000"/>
              <a:t>("Porsche là {}.".format(porsche.__class__.loaixe)) </a:t>
            </a:r>
            <a:endParaRPr lang="en-US" sz="2000" smtClean="0"/>
          </a:p>
          <a:p>
            <a:r>
              <a:rPr lang="en-US" sz="2000" smtClean="0"/>
              <a:t>print</a:t>
            </a:r>
            <a:r>
              <a:rPr lang="en-US" sz="2000"/>
              <a:t>("Toyota là {}.".format(toyota.__class__.loaixe)) </a:t>
            </a:r>
            <a:endParaRPr lang="en-US" sz="2000" smtClean="0"/>
          </a:p>
          <a:p>
            <a:r>
              <a:rPr lang="en-US" sz="2000" smtClean="0"/>
              <a:t>print</a:t>
            </a:r>
            <a:r>
              <a:rPr lang="en-US" sz="2000"/>
              <a:t>("Lamborghini cũng là {}.".format(lamborghini.__class__.loaixe)) </a:t>
            </a:r>
            <a:endParaRPr lang="en-US" sz="2000" smtClean="0"/>
          </a:p>
          <a:p>
            <a:r>
              <a:rPr lang="en-US" sz="2000" smtClean="0"/>
              <a:t># </a:t>
            </a:r>
            <a:r>
              <a:rPr lang="en-US" sz="2000"/>
              <a:t>access the instance attributes </a:t>
            </a:r>
            <a:endParaRPr lang="en-US" sz="2000" smtClean="0"/>
          </a:p>
          <a:p>
            <a:r>
              <a:rPr lang="en-US" sz="2000" smtClean="0"/>
              <a:t>print</a:t>
            </a:r>
            <a:r>
              <a:rPr lang="en-US" sz="2000"/>
              <a:t>("Xe {} có màu {}. {} là nguyên liệu vận hành.".format( toyota.tenxe, toyota.mausac, toyota.nguyenlieu</a:t>
            </a:r>
            <a:r>
              <a:rPr lang="en-US" sz="2000" smtClean="0"/>
              <a:t>))</a:t>
            </a:r>
          </a:p>
          <a:p>
            <a:r>
              <a:rPr lang="en-US" sz="2000" smtClean="0"/>
              <a:t> </a:t>
            </a:r>
            <a:r>
              <a:rPr lang="en-US" sz="2000"/>
              <a:t>print("Xe {} có màu {}. {} là nguyên liệu vận hành.".format( lamborghini.tenxe, lamborghini.mausac,lamborghini.nguyenlieu)) </a:t>
            </a:r>
            <a:endParaRPr lang="en-US" sz="2000" smtClean="0"/>
          </a:p>
          <a:p>
            <a:r>
              <a:rPr lang="en-US" sz="2000" smtClean="0"/>
              <a:t>print</a:t>
            </a:r>
            <a:r>
              <a:rPr lang="en-US" sz="2000"/>
              <a:t>("Xe {} có màu {}. {} là nguyên liệu vận hành.".format( porsche.tenxe, porsche.mausac, porsche.nguyenlieu))</a:t>
            </a:r>
          </a:p>
        </p:txBody>
      </p:sp>
      <p:sp>
        <p:nvSpPr>
          <p:cNvPr id="7" name="TextBox 6"/>
          <p:cNvSpPr txBox="1"/>
          <p:nvPr/>
        </p:nvSpPr>
        <p:spPr>
          <a:xfrm>
            <a:off x="5612574" y="0"/>
            <a:ext cx="6622326" cy="2031325"/>
          </a:xfrm>
          <a:prstGeom prst="rect">
            <a:avLst/>
          </a:prstGeom>
          <a:solidFill>
            <a:schemeClr val="accent1">
              <a:lumMod val="40000"/>
              <a:lumOff val="60000"/>
            </a:schemeClr>
          </a:solidFill>
        </p:spPr>
        <p:txBody>
          <a:bodyPr wrap="none" rtlCol="0">
            <a:spAutoFit/>
          </a:bodyPr>
          <a:lstStyle/>
          <a:p>
            <a:r>
              <a:rPr lang="en-US"/>
              <a:t>Porsche là Ô tô. </a:t>
            </a:r>
            <a:endParaRPr lang="en-US" smtClean="0"/>
          </a:p>
          <a:p>
            <a:r>
              <a:rPr lang="en-US" smtClean="0"/>
              <a:t>Toyota </a:t>
            </a:r>
            <a:r>
              <a:rPr lang="en-US"/>
              <a:t>là Ô tô</a:t>
            </a:r>
            <a:r>
              <a:rPr lang="en-US" smtClean="0"/>
              <a:t>.</a:t>
            </a:r>
          </a:p>
          <a:p>
            <a:r>
              <a:rPr lang="en-US" smtClean="0"/>
              <a:t> </a:t>
            </a:r>
            <a:r>
              <a:rPr lang="en-US"/>
              <a:t>Lamborghini cũng là Ô tô. </a:t>
            </a:r>
            <a:endParaRPr lang="en-US" smtClean="0"/>
          </a:p>
          <a:p>
            <a:r>
              <a:rPr lang="en-US" smtClean="0"/>
              <a:t>Xe </a:t>
            </a:r>
            <a:r>
              <a:rPr lang="en-US"/>
              <a:t>Toyota có màu Đỏ. Điện là nguyên liệu vận hành. </a:t>
            </a:r>
            <a:endParaRPr lang="en-US" smtClean="0"/>
          </a:p>
          <a:p>
            <a:r>
              <a:rPr lang="en-US" smtClean="0"/>
              <a:t>Xe </a:t>
            </a:r>
            <a:r>
              <a:rPr lang="en-US"/>
              <a:t>Lamborghini có màu Vàng. Deisel là nguyên liệu vận hành. </a:t>
            </a:r>
            <a:endParaRPr lang="en-US" smtClean="0"/>
          </a:p>
          <a:p>
            <a:r>
              <a:rPr lang="en-US" smtClean="0"/>
              <a:t>Xe </a:t>
            </a:r>
            <a:r>
              <a:rPr lang="en-US"/>
              <a:t>Porsche có màu Xanh. Gas là nguyên liệu vận hành.</a:t>
            </a:r>
          </a:p>
          <a:p>
            <a:endParaRPr lang="en-US"/>
          </a:p>
        </p:txBody>
      </p:sp>
    </p:spTree>
    <p:extLst>
      <p:ext uri="{BB962C8B-B14F-4D97-AF65-F5344CB8AC3E}">
        <p14:creationId xmlns:p14="http://schemas.microsoft.com/office/powerpoint/2010/main" val="40462149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129</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4401205"/>
          </a:xfrm>
          <a:prstGeom prst="rect">
            <a:avLst/>
          </a:prstGeom>
        </p:spPr>
        <p:txBody>
          <a:bodyPr wrap="square">
            <a:spAutoFit/>
          </a:bodyPr>
          <a:lstStyle/>
          <a:p>
            <a:r>
              <a:rPr lang="vi-VN" sz="2000" b="1"/>
              <a:t>Phương thức (Methods)</a:t>
            </a:r>
          </a:p>
          <a:p>
            <a:r>
              <a:rPr lang="vi-VN" sz="2000"/>
              <a:t>Các phương thức là các hàm được định nghĩa bên trong phần thân của một lớp. Chúng được sử dụng để xác định các hành vi của một đối tượng.</a:t>
            </a:r>
          </a:p>
          <a:p>
            <a:r>
              <a:rPr lang="vi-VN" sz="2000" b="1"/>
              <a:t>Tạo phương thức trong </a:t>
            </a:r>
            <a:r>
              <a:rPr lang="vi-VN" sz="2000" b="1" smtClean="0"/>
              <a:t>Python</a:t>
            </a:r>
            <a:endParaRPr lang="en-US" sz="2000" b="1" smtClean="0"/>
          </a:p>
          <a:p>
            <a:r>
              <a:rPr lang="en-US" sz="2000"/>
              <a:t>class Parrot: </a:t>
            </a:r>
            <a:endParaRPr lang="en-US" sz="2000" smtClean="0"/>
          </a:p>
          <a:p>
            <a:r>
              <a:rPr lang="en-US" sz="2000" smtClean="0"/>
              <a:t># </a:t>
            </a:r>
            <a:r>
              <a:rPr lang="en-US" sz="2000"/>
              <a:t>instance attributes </a:t>
            </a:r>
            <a:endParaRPr lang="en-US" sz="2000" smtClean="0"/>
          </a:p>
          <a:p>
            <a:r>
              <a:rPr lang="en-US" sz="2000" smtClean="0"/>
              <a:t>def </a:t>
            </a:r>
            <a:r>
              <a:rPr lang="en-US" sz="2000"/>
              <a:t>__init__(self, name, age): </a:t>
            </a:r>
            <a:endParaRPr lang="en-US" sz="2000" smtClean="0"/>
          </a:p>
          <a:p>
            <a:r>
              <a:rPr lang="en-US" sz="2000"/>
              <a:t>	</a:t>
            </a:r>
            <a:r>
              <a:rPr lang="en-US" sz="2000" smtClean="0"/>
              <a:t>self.name </a:t>
            </a:r>
            <a:r>
              <a:rPr lang="en-US" sz="2000"/>
              <a:t>= name </a:t>
            </a:r>
            <a:endParaRPr lang="en-US" sz="2000" smtClean="0"/>
          </a:p>
          <a:p>
            <a:r>
              <a:rPr lang="en-US" sz="2000"/>
              <a:t>	</a:t>
            </a:r>
            <a:r>
              <a:rPr lang="en-US" sz="2000" smtClean="0"/>
              <a:t>self.age </a:t>
            </a:r>
            <a:r>
              <a:rPr lang="en-US" sz="2000"/>
              <a:t>= age </a:t>
            </a:r>
            <a:endParaRPr lang="en-US" sz="2000" smtClean="0"/>
          </a:p>
          <a:p>
            <a:r>
              <a:rPr lang="en-US" sz="2000" smtClean="0"/>
              <a:t># </a:t>
            </a:r>
            <a:r>
              <a:rPr lang="en-US" sz="2000"/>
              <a:t>instance method </a:t>
            </a:r>
            <a:endParaRPr lang="en-US" sz="2000" smtClean="0"/>
          </a:p>
          <a:p>
            <a:r>
              <a:rPr lang="en-US" sz="2000" smtClean="0"/>
              <a:t>def </a:t>
            </a:r>
            <a:r>
              <a:rPr lang="en-US" sz="2000"/>
              <a:t>sing(self, song): </a:t>
            </a:r>
            <a:endParaRPr lang="en-US" sz="2000" smtClean="0"/>
          </a:p>
          <a:p>
            <a:r>
              <a:rPr lang="en-US" sz="2000"/>
              <a:t>	</a:t>
            </a:r>
            <a:r>
              <a:rPr lang="en-US" sz="2000" smtClean="0"/>
              <a:t>return </a:t>
            </a:r>
            <a:r>
              <a:rPr lang="en-US" sz="2000"/>
              <a:t>"{} sings {}".format(self.name, song) </a:t>
            </a:r>
            <a:endParaRPr lang="en-US" sz="2000" smtClean="0"/>
          </a:p>
          <a:p>
            <a:r>
              <a:rPr lang="en-US" sz="2000" smtClean="0"/>
              <a:t>def </a:t>
            </a:r>
            <a:r>
              <a:rPr lang="en-US" sz="2000"/>
              <a:t>dance(self): </a:t>
            </a:r>
            <a:endParaRPr lang="en-US" sz="2000" smtClean="0"/>
          </a:p>
          <a:p>
            <a:r>
              <a:rPr lang="en-US" sz="2000"/>
              <a:t>	</a:t>
            </a:r>
            <a:r>
              <a:rPr lang="en-US" sz="2000" smtClean="0"/>
              <a:t>return </a:t>
            </a:r>
            <a:r>
              <a:rPr lang="en-US" sz="2000"/>
              <a:t>"{} is now dancing".format(self.name</a:t>
            </a:r>
            <a:r>
              <a:rPr lang="en-US" sz="2000" smtClean="0"/>
              <a:t>)</a:t>
            </a:r>
            <a:endParaRPr lang="vi-VN" sz="2000" b="1"/>
          </a:p>
        </p:txBody>
      </p:sp>
      <p:sp>
        <p:nvSpPr>
          <p:cNvPr id="7" name="TextBox 6"/>
          <p:cNvSpPr txBox="1"/>
          <p:nvPr/>
        </p:nvSpPr>
        <p:spPr>
          <a:xfrm>
            <a:off x="6502600" y="2860785"/>
            <a:ext cx="5648977" cy="3170099"/>
          </a:xfrm>
          <a:prstGeom prst="rect">
            <a:avLst/>
          </a:prstGeom>
          <a:solidFill>
            <a:schemeClr val="accent1">
              <a:lumMod val="40000"/>
              <a:lumOff val="60000"/>
            </a:schemeClr>
          </a:solidFill>
        </p:spPr>
        <p:txBody>
          <a:bodyPr wrap="square" rtlCol="0">
            <a:spAutoFit/>
          </a:bodyPr>
          <a:lstStyle/>
          <a:p>
            <a:r>
              <a:rPr lang="en-US" sz="2000"/>
              <a:t># instantiate the object </a:t>
            </a:r>
            <a:endParaRPr lang="en-US" sz="2000" smtClean="0"/>
          </a:p>
          <a:p>
            <a:r>
              <a:rPr lang="en-US" sz="2000" smtClean="0"/>
              <a:t>blu </a:t>
            </a:r>
            <a:r>
              <a:rPr lang="en-US" sz="2000"/>
              <a:t>= Parrot("Blu", 10) </a:t>
            </a:r>
            <a:endParaRPr lang="en-US" sz="2000" smtClean="0"/>
          </a:p>
          <a:p>
            <a:r>
              <a:rPr lang="en-US" sz="2000" smtClean="0"/>
              <a:t># </a:t>
            </a:r>
            <a:r>
              <a:rPr lang="en-US" sz="2000"/>
              <a:t>call our instance methods </a:t>
            </a:r>
            <a:endParaRPr lang="en-US" sz="2000" smtClean="0"/>
          </a:p>
          <a:p>
            <a:r>
              <a:rPr lang="en-US" sz="2000" smtClean="0"/>
              <a:t>print(blu.sing</a:t>
            </a:r>
            <a:r>
              <a:rPr lang="en-US" sz="2000"/>
              <a:t>("'Happy'")) </a:t>
            </a:r>
            <a:endParaRPr lang="en-US" sz="2000" smtClean="0"/>
          </a:p>
          <a:p>
            <a:r>
              <a:rPr lang="en-US" sz="2000" smtClean="0"/>
              <a:t>print(blu.dance</a:t>
            </a:r>
            <a:r>
              <a:rPr lang="en-US" sz="2000"/>
              <a:t>())</a:t>
            </a:r>
            <a:endParaRPr lang="vi-VN" sz="2000" b="1"/>
          </a:p>
          <a:p>
            <a:endParaRPr lang="en-US" sz="2000" b="1"/>
          </a:p>
          <a:p>
            <a:r>
              <a:rPr lang="en-US" sz="2000"/>
              <a:t>Giá trị hiển thị :</a:t>
            </a:r>
          </a:p>
          <a:p>
            <a:r>
              <a:rPr lang="en-US" sz="2000"/>
              <a:t>Blu sings 'Happy' Blu is now dancing</a:t>
            </a:r>
          </a:p>
          <a:p>
            <a:endParaRPr lang="vi-VN" sz="2000" b="1"/>
          </a:p>
          <a:p>
            <a:endParaRPr lang="vi-VN" sz="2000" b="1"/>
          </a:p>
        </p:txBody>
      </p:sp>
    </p:spTree>
    <p:extLst>
      <p:ext uri="{BB962C8B-B14F-4D97-AF65-F5344CB8AC3E}">
        <p14:creationId xmlns:p14="http://schemas.microsoft.com/office/powerpoint/2010/main" val="31134590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600" b="1" dirty="0" err="1" smtClean="0">
                  <a:solidFill>
                    <a:prstClr val="black"/>
                  </a:solidFill>
                  <a:latin typeface="Cambria" panose="02040503050406030204" pitchFamily="18" charset="0"/>
                </a:rPr>
                <a:t>Ghi</a:t>
              </a:r>
              <a:r>
                <a:rPr lang="en-US" sz="3600" b="1" dirty="0" smtClean="0">
                  <a:solidFill>
                    <a:prstClr val="black"/>
                  </a:solidFill>
                  <a:latin typeface="Cambria" panose="02040503050406030204" pitchFamily="18" charset="0"/>
                </a:rPr>
                <a:t> </a:t>
              </a:r>
              <a:r>
                <a:rPr lang="en-US" sz="3600" b="1" dirty="0" err="1">
                  <a:solidFill>
                    <a:prstClr val="black"/>
                  </a:solidFill>
                  <a:latin typeface="Cambria" panose="02040503050406030204" pitchFamily="18" charset="0"/>
                </a:rPr>
                <a:t>chú</a:t>
              </a:r>
              <a:r>
                <a:rPr lang="en-US" sz="3600" b="1" dirty="0">
                  <a:solidFill>
                    <a:prstClr val="black"/>
                  </a:solidFill>
                  <a:latin typeface="Cambria" panose="02040503050406030204" pitchFamily="18" charset="0"/>
                </a:rPr>
                <a:t> </a:t>
              </a:r>
              <a:r>
                <a:rPr lang="en-US" sz="3600" b="1" dirty="0" err="1">
                  <a:solidFill>
                    <a:prstClr val="black"/>
                  </a:solidFill>
                  <a:latin typeface="Cambria" panose="02040503050406030204" pitchFamily="18" charset="0"/>
                </a:rPr>
                <a:t>nhiều</a:t>
              </a:r>
              <a:r>
                <a:rPr lang="en-US" sz="3600" b="1" dirty="0">
                  <a:solidFill>
                    <a:prstClr val="black"/>
                  </a:solidFill>
                  <a:latin typeface="Cambria" panose="02040503050406030204" pitchFamily="18" charset="0"/>
                </a:rPr>
                <a:t> </a:t>
              </a:r>
              <a:r>
                <a:rPr lang="en-US" sz="3600" b="1" dirty="0" err="1">
                  <a:solidFill>
                    <a:prstClr val="black"/>
                  </a:solidFill>
                  <a:latin typeface="Cambria" panose="02040503050406030204" pitchFamily="18" charset="0"/>
                </a:rPr>
                <a:t>dòng</a:t>
              </a:r>
              <a:endParaRPr lang="en-US" sz="36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Để ghi chú nhiều dòng lệnh, Ta d</a:t>
            </a:r>
            <a:r>
              <a:rPr lang="vi-VN" sz="2800">
                <a:solidFill>
                  <a:prstClr val="black"/>
                </a:solidFill>
                <a:latin typeface="Cambria" panose="02040503050406030204" pitchFamily="18" charset="0"/>
              </a:rPr>
              <a:t>ùng """ """ (3 cặp nháy đôi)  </a:t>
            </a: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hoặc ''' '''(3 cập nháy đơn)</a:t>
            </a: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p:txBody>
      </p:sp>
      <p:pic>
        <p:nvPicPr>
          <p:cNvPr id="8" name="Picture 7">
            <a:extLst>
              <a:ext uri="{FF2B5EF4-FFF2-40B4-BE49-F238E27FC236}">
                <a16:creationId xmlns:a16="http://schemas.microsoft.com/office/drawing/2014/main" id="{0FC9E89C-4A07-4EE1-AD1A-A69767DC6DDC}"/>
              </a:ext>
            </a:extLst>
          </p:cNvPr>
          <p:cNvPicPr>
            <a:picLocks noChangeAspect="1"/>
          </p:cNvPicPr>
          <p:nvPr/>
        </p:nvPicPr>
        <p:blipFill>
          <a:blip r:embed="rId3"/>
          <a:stretch>
            <a:fillRect/>
          </a:stretch>
        </p:blipFill>
        <p:spPr>
          <a:xfrm>
            <a:off x="4953000" y="1263650"/>
            <a:ext cx="6076950" cy="4781550"/>
          </a:xfrm>
          <a:prstGeom prst="rect">
            <a:avLst/>
          </a:prstGeom>
        </p:spPr>
      </p:pic>
    </p:spTree>
    <p:extLst>
      <p:ext uri="{BB962C8B-B14F-4D97-AF65-F5344CB8AC3E}">
        <p14:creationId xmlns:p14="http://schemas.microsoft.com/office/powerpoint/2010/main" val="153888094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130</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3785652"/>
          </a:xfrm>
          <a:prstGeom prst="rect">
            <a:avLst/>
          </a:prstGeom>
        </p:spPr>
        <p:txBody>
          <a:bodyPr wrap="square">
            <a:spAutoFit/>
          </a:bodyPr>
          <a:lstStyle/>
          <a:p>
            <a:r>
              <a:rPr lang="en-US" sz="2400" smtClean="0"/>
              <a:t>Các </a:t>
            </a:r>
            <a:r>
              <a:rPr lang="vi-VN" sz="2400" smtClean="0"/>
              <a:t>nguyên </a:t>
            </a:r>
            <a:r>
              <a:rPr lang="vi-VN" sz="2400"/>
              <a:t>lý cơ bản là </a:t>
            </a:r>
            <a:r>
              <a:rPr lang="vi-VN" sz="2400" i="1"/>
              <a:t>tính đóng gói, tính kế thừa và tính đa hình</a:t>
            </a:r>
            <a:r>
              <a:rPr lang="vi-VN" sz="2400"/>
              <a:t>.</a:t>
            </a:r>
          </a:p>
          <a:p>
            <a:pPr marL="342900" indent="-342900" algn="just">
              <a:buFont typeface="Arial" panose="020B0604020202020204" pitchFamily="34" charset="0"/>
              <a:buChar char="•"/>
            </a:pPr>
            <a:r>
              <a:rPr lang="vi-VN" sz="2400" b="1"/>
              <a:t>Tính kế thừa (Inheritance)</a:t>
            </a:r>
            <a:r>
              <a:rPr lang="vi-VN" sz="2400"/>
              <a:t>: cho phép một lớp (class) có thể kế thừa các thuộc tính và phương thức từ các lớp khác đã được định nghĩa.</a:t>
            </a:r>
          </a:p>
          <a:p>
            <a:pPr marL="342900" indent="-342900" algn="just">
              <a:buFont typeface="Arial" panose="020B0604020202020204" pitchFamily="34" charset="0"/>
              <a:buChar char="•"/>
            </a:pPr>
            <a:r>
              <a:rPr lang="vi-VN" sz="2400" b="1"/>
              <a:t>Tính đóng gói (Encapsulation)</a:t>
            </a:r>
            <a:r>
              <a:rPr lang="vi-VN" sz="2400"/>
              <a:t>: là quy tắc yêu cầu trạng thái bên trong của một đối tượng được bảo vệ và tránh truy cập được từ code bên ngoài (tức là code bên ngoài không thể trực tiếp nhìn thấy và thay đổi trạng thái của đối tượng đó).</a:t>
            </a:r>
          </a:p>
          <a:p>
            <a:pPr marL="342900" indent="-342900" algn="just">
              <a:buFont typeface="Arial" panose="020B0604020202020204" pitchFamily="34" charset="0"/>
              <a:buChar char="•"/>
            </a:pPr>
            <a:r>
              <a:rPr lang="vi-VN" sz="2400" b="1"/>
              <a:t>Tính đa hình (Polymorphism)</a:t>
            </a:r>
            <a:r>
              <a:rPr lang="vi-VN" sz="2400" i="1"/>
              <a:t>:</a:t>
            </a:r>
            <a:r>
              <a:rPr lang="vi-VN" sz="2400"/>
              <a:t> là khái niệm mà hai hoặc nhiều lớp có những phương thức giống nhau nhưng có thể thực thi theo những cách thức khác nhau.</a:t>
            </a:r>
          </a:p>
        </p:txBody>
      </p:sp>
    </p:spTree>
    <p:extLst>
      <p:ext uri="{BB962C8B-B14F-4D97-AF65-F5344CB8AC3E}">
        <p14:creationId xmlns:p14="http://schemas.microsoft.com/office/powerpoint/2010/main" val="388564806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131</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4893647"/>
          </a:xfrm>
          <a:prstGeom prst="rect">
            <a:avLst/>
          </a:prstGeom>
        </p:spPr>
        <p:txBody>
          <a:bodyPr wrap="square">
            <a:spAutoFit/>
          </a:bodyPr>
          <a:lstStyle/>
          <a:p>
            <a:r>
              <a:rPr lang="vi-VN" sz="2400" b="1"/>
              <a:t>Kế Thừa (Inheritance)</a:t>
            </a:r>
          </a:p>
          <a:p>
            <a:r>
              <a:rPr lang="vi-VN" sz="2400"/>
              <a:t>Kế thừa là một cách tạo một lớp mới để sử dụng các thuộc tính của một lớp hiện có mà không cần sửa đổi nó. Lớp mới được hình thành là một lớp dẫn xuất (hoặc lớp con). Tương tự, lớp hiện có là một lớp cơ sở (hoặc lớp cha).</a:t>
            </a:r>
          </a:p>
          <a:p>
            <a:r>
              <a:rPr lang="vi-VN" sz="2400" b="1"/>
              <a:t>Sử dụng Kế thừa trong Python</a:t>
            </a:r>
          </a:p>
          <a:p>
            <a:r>
              <a:rPr lang="vi-VN" sz="2400"/>
              <a:t># parent class </a:t>
            </a:r>
            <a:endParaRPr lang="en-US" sz="2400" smtClean="0"/>
          </a:p>
          <a:p>
            <a:r>
              <a:rPr lang="vi-VN" sz="2400" smtClean="0"/>
              <a:t>class </a:t>
            </a:r>
            <a:r>
              <a:rPr lang="vi-VN" sz="2400"/>
              <a:t>Bird: </a:t>
            </a:r>
            <a:endParaRPr lang="en-US" sz="2400" smtClean="0"/>
          </a:p>
          <a:p>
            <a:r>
              <a:rPr lang="en-US" sz="2400" smtClean="0"/>
              <a:t>     </a:t>
            </a:r>
            <a:r>
              <a:rPr lang="vi-VN" sz="2400" smtClean="0"/>
              <a:t>def </a:t>
            </a:r>
            <a:r>
              <a:rPr lang="vi-VN" sz="2400"/>
              <a:t>__init__(self</a:t>
            </a:r>
            <a:r>
              <a:rPr lang="vi-VN" sz="2400" smtClean="0"/>
              <a:t>):</a:t>
            </a:r>
            <a:endParaRPr lang="en-US" sz="2400" smtClean="0"/>
          </a:p>
          <a:p>
            <a:r>
              <a:rPr lang="en-US" sz="2400"/>
              <a:t>	</a:t>
            </a:r>
            <a:r>
              <a:rPr lang="vi-VN" sz="2400" smtClean="0"/>
              <a:t> </a:t>
            </a:r>
            <a:r>
              <a:rPr lang="vi-VN" sz="2400"/>
              <a:t>print("Bird is ready") </a:t>
            </a:r>
            <a:endParaRPr lang="en-US" sz="2400" smtClean="0"/>
          </a:p>
          <a:p>
            <a:r>
              <a:rPr lang="en-US" sz="2400"/>
              <a:t> </a:t>
            </a:r>
            <a:r>
              <a:rPr lang="en-US" sz="2400" smtClean="0"/>
              <a:t>    </a:t>
            </a:r>
            <a:r>
              <a:rPr lang="vi-VN" sz="2400" smtClean="0"/>
              <a:t>def </a:t>
            </a:r>
            <a:r>
              <a:rPr lang="vi-VN" sz="2400"/>
              <a:t>whoisThis(self): </a:t>
            </a:r>
            <a:endParaRPr lang="en-US" sz="2400" smtClean="0"/>
          </a:p>
          <a:p>
            <a:r>
              <a:rPr lang="en-US" sz="2400"/>
              <a:t>	</a:t>
            </a:r>
            <a:r>
              <a:rPr lang="vi-VN" sz="2400" smtClean="0"/>
              <a:t>print</a:t>
            </a:r>
            <a:r>
              <a:rPr lang="vi-VN" sz="2400"/>
              <a:t>("Bird") </a:t>
            </a:r>
            <a:endParaRPr lang="en-US" sz="2400" smtClean="0"/>
          </a:p>
          <a:p>
            <a:r>
              <a:rPr lang="en-US" sz="2400"/>
              <a:t> </a:t>
            </a:r>
            <a:r>
              <a:rPr lang="en-US" sz="2400" smtClean="0"/>
              <a:t>   </a:t>
            </a:r>
            <a:r>
              <a:rPr lang="vi-VN" sz="2400" smtClean="0"/>
              <a:t>def </a:t>
            </a:r>
            <a:r>
              <a:rPr lang="vi-VN" sz="2400"/>
              <a:t>swim(self): </a:t>
            </a:r>
            <a:endParaRPr lang="en-US" sz="2400" smtClean="0"/>
          </a:p>
          <a:p>
            <a:r>
              <a:rPr lang="en-US" sz="2400"/>
              <a:t>	</a:t>
            </a:r>
            <a:r>
              <a:rPr lang="vi-VN" sz="2400" smtClean="0"/>
              <a:t>print</a:t>
            </a:r>
            <a:r>
              <a:rPr lang="vi-VN" sz="2400"/>
              <a:t>("Swim faster</a:t>
            </a:r>
            <a:r>
              <a:rPr lang="vi-VN" sz="2400" smtClean="0"/>
              <a:t>")</a:t>
            </a:r>
            <a:endParaRPr lang="vi-VN" sz="2400" b="1"/>
          </a:p>
        </p:txBody>
      </p:sp>
      <p:sp>
        <p:nvSpPr>
          <p:cNvPr id="7" name="TextBox 6"/>
          <p:cNvSpPr txBox="1"/>
          <p:nvPr/>
        </p:nvSpPr>
        <p:spPr>
          <a:xfrm>
            <a:off x="6717028" y="111"/>
            <a:ext cx="5648977" cy="6740307"/>
          </a:xfrm>
          <a:prstGeom prst="rect">
            <a:avLst/>
          </a:prstGeom>
          <a:solidFill>
            <a:schemeClr val="accent1">
              <a:lumMod val="40000"/>
              <a:lumOff val="60000"/>
            </a:schemeClr>
          </a:solidFill>
        </p:spPr>
        <p:txBody>
          <a:bodyPr wrap="square" rtlCol="0">
            <a:spAutoFit/>
          </a:bodyPr>
          <a:lstStyle/>
          <a:p>
            <a:r>
              <a:rPr lang="vi-VN" sz="2400"/>
              <a:t># child class </a:t>
            </a:r>
            <a:endParaRPr lang="en-US" sz="2400" smtClean="0"/>
          </a:p>
          <a:p>
            <a:r>
              <a:rPr lang="vi-VN" sz="2400" smtClean="0"/>
              <a:t>class </a:t>
            </a:r>
            <a:r>
              <a:rPr lang="vi-VN" sz="2400"/>
              <a:t>Penguin(Bird): </a:t>
            </a:r>
            <a:endParaRPr lang="en-US" sz="2400" smtClean="0"/>
          </a:p>
          <a:p>
            <a:r>
              <a:rPr lang="vi-VN" sz="2400" smtClean="0"/>
              <a:t>def </a:t>
            </a:r>
            <a:r>
              <a:rPr lang="vi-VN" sz="2400"/>
              <a:t>__init__(self): </a:t>
            </a:r>
            <a:endParaRPr lang="en-US" sz="2400" smtClean="0"/>
          </a:p>
          <a:p>
            <a:r>
              <a:rPr lang="en-US" sz="2400"/>
              <a:t> </a:t>
            </a:r>
            <a:r>
              <a:rPr lang="en-US" sz="2400" smtClean="0"/>
              <a:t>    </a:t>
            </a:r>
            <a:r>
              <a:rPr lang="vi-VN" sz="2400" smtClean="0"/>
              <a:t># </a:t>
            </a:r>
            <a:r>
              <a:rPr lang="vi-VN" sz="2400"/>
              <a:t>call super() function </a:t>
            </a:r>
            <a:endParaRPr lang="en-US" sz="2400" smtClean="0"/>
          </a:p>
          <a:p>
            <a:r>
              <a:rPr lang="en-US" sz="2400"/>
              <a:t> </a:t>
            </a:r>
            <a:r>
              <a:rPr lang="en-US" sz="2400" smtClean="0"/>
              <a:t>     </a:t>
            </a:r>
            <a:r>
              <a:rPr lang="vi-VN" sz="2400" smtClean="0"/>
              <a:t>super</a:t>
            </a:r>
            <a:r>
              <a:rPr lang="vi-VN" sz="2400"/>
              <a:t>().__init__() </a:t>
            </a:r>
            <a:endParaRPr lang="en-US" sz="2400" smtClean="0"/>
          </a:p>
          <a:p>
            <a:r>
              <a:rPr lang="en-US" sz="2400"/>
              <a:t> </a:t>
            </a:r>
            <a:r>
              <a:rPr lang="en-US" sz="2400" smtClean="0"/>
              <a:t>    </a:t>
            </a:r>
            <a:r>
              <a:rPr lang="vi-VN" sz="2400" smtClean="0"/>
              <a:t>print</a:t>
            </a:r>
            <a:r>
              <a:rPr lang="vi-VN" sz="2400"/>
              <a:t>("Penguin is ready") </a:t>
            </a:r>
            <a:endParaRPr lang="en-US" sz="2400" smtClean="0"/>
          </a:p>
          <a:p>
            <a:r>
              <a:rPr lang="vi-VN" sz="2400" smtClean="0"/>
              <a:t>def </a:t>
            </a:r>
            <a:r>
              <a:rPr lang="vi-VN" sz="2400"/>
              <a:t>whoisThis(self): </a:t>
            </a:r>
            <a:endParaRPr lang="en-US" sz="2400" smtClean="0"/>
          </a:p>
          <a:p>
            <a:r>
              <a:rPr lang="en-US" sz="2400"/>
              <a:t> </a:t>
            </a:r>
            <a:r>
              <a:rPr lang="en-US" sz="2400" smtClean="0"/>
              <a:t>   </a:t>
            </a:r>
            <a:r>
              <a:rPr lang="vi-VN" sz="2400" smtClean="0"/>
              <a:t>print</a:t>
            </a:r>
            <a:r>
              <a:rPr lang="vi-VN" sz="2400"/>
              <a:t>("Penguin") </a:t>
            </a:r>
            <a:endParaRPr lang="en-US" sz="2400" smtClean="0"/>
          </a:p>
          <a:p>
            <a:r>
              <a:rPr lang="vi-VN" sz="2400" smtClean="0"/>
              <a:t>def </a:t>
            </a:r>
            <a:r>
              <a:rPr lang="vi-VN" sz="2400"/>
              <a:t>run(self): </a:t>
            </a:r>
            <a:endParaRPr lang="en-US" sz="2400" smtClean="0"/>
          </a:p>
          <a:p>
            <a:r>
              <a:rPr lang="en-US" sz="2400"/>
              <a:t> </a:t>
            </a:r>
            <a:r>
              <a:rPr lang="en-US" sz="2400" smtClean="0"/>
              <a:t>   </a:t>
            </a:r>
            <a:r>
              <a:rPr lang="vi-VN" sz="2400" smtClean="0"/>
              <a:t>print</a:t>
            </a:r>
            <a:r>
              <a:rPr lang="vi-VN" sz="2400"/>
              <a:t>("Run faster") </a:t>
            </a:r>
            <a:endParaRPr lang="en-US" sz="2400" smtClean="0"/>
          </a:p>
          <a:p>
            <a:r>
              <a:rPr lang="vi-VN" sz="2400" smtClean="0"/>
              <a:t>peggy </a:t>
            </a:r>
            <a:r>
              <a:rPr lang="vi-VN" sz="2400"/>
              <a:t>= Penguin() </a:t>
            </a:r>
            <a:endParaRPr lang="en-US" sz="2400" smtClean="0"/>
          </a:p>
          <a:p>
            <a:r>
              <a:rPr lang="vi-VN" sz="2400" smtClean="0"/>
              <a:t>peggy.whoisThis</a:t>
            </a:r>
            <a:r>
              <a:rPr lang="vi-VN" sz="2400"/>
              <a:t>() </a:t>
            </a:r>
            <a:endParaRPr lang="en-US" sz="2400" smtClean="0"/>
          </a:p>
          <a:p>
            <a:r>
              <a:rPr lang="vi-VN" sz="2400" smtClean="0"/>
              <a:t>peggy.swim</a:t>
            </a:r>
            <a:r>
              <a:rPr lang="vi-VN" sz="2400"/>
              <a:t>() </a:t>
            </a:r>
            <a:endParaRPr lang="en-US" sz="2400" smtClean="0"/>
          </a:p>
          <a:p>
            <a:r>
              <a:rPr lang="vi-VN" sz="2400" smtClean="0"/>
              <a:t>peggy.run</a:t>
            </a:r>
            <a:r>
              <a:rPr lang="vi-VN" sz="2400"/>
              <a:t>() </a:t>
            </a:r>
          </a:p>
          <a:p>
            <a:r>
              <a:rPr lang="vi-VN" sz="2400"/>
              <a:t>Giá trị hiển thị :</a:t>
            </a:r>
          </a:p>
          <a:p>
            <a:r>
              <a:rPr lang="vi-VN" sz="2400"/>
              <a:t>Bird is ready </a:t>
            </a:r>
            <a:endParaRPr lang="en-US" sz="2400" smtClean="0"/>
          </a:p>
          <a:p>
            <a:r>
              <a:rPr lang="vi-VN" sz="2400" smtClean="0"/>
              <a:t>Penguin </a:t>
            </a:r>
            <a:r>
              <a:rPr lang="vi-VN" sz="2400"/>
              <a:t>is ready </a:t>
            </a:r>
            <a:endParaRPr lang="en-US" sz="2400" smtClean="0"/>
          </a:p>
          <a:p>
            <a:r>
              <a:rPr lang="vi-VN" sz="2400" smtClean="0"/>
              <a:t>Penguin </a:t>
            </a:r>
            <a:r>
              <a:rPr lang="vi-VN" sz="2400"/>
              <a:t>Swim </a:t>
            </a:r>
            <a:r>
              <a:rPr lang="vi-VN" sz="2400" smtClean="0"/>
              <a:t>faster</a:t>
            </a:r>
            <a:endParaRPr lang="vi-VN" sz="2400"/>
          </a:p>
        </p:txBody>
      </p:sp>
    </p:spTree>
    <p:extLst>
      <p:ext uri="{BB962C8B-B14F-4D97-AF65-F5344CB8AC3E}">
        <p14:creationId xmlns:p14="http://schemas.microsoft.com/office/powerpoint/2010/main" val="75609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132</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4401205"/>
          </a:xfrm>
          <a:prstGeom prst="rect">
            <a:avLst/>
          </a:prstGeom>
        </p:spPr>
        <p:txBody>
          <a:bodyPr wrap="square">
            <a:spAutoFit/>
          </a:bodyPr>
          <a:lstStyle/>
          <a:p>
            <a:r>
              <a:rPr lang="vi-VN" sz="2000" b="1"/>
              <a:t>Kế Thừa (Inheritance)</a:t>
            </a:r>
          </a:p>
          <a:p>
            <a:r>
              <a:rPr lang="vi-VN" sz="2000"/>
              <a:t># Lớp cha </a:t>
            </a:r>
            <a:endParaRPr lang="en-US" sz="2000" smtClean="0"/>
          </a:p>
          <a:p>
            <a:r>
              <a:rPr lang="vi-VN" sz="2000" smtClean="0"/>
              <a:t>class </a:t>
            </a:r>
            <a:r>
              <a:rPr lang="vi-VN" sz="2000"/>
              <a:t>Car: </a:t>
            </a:r>
            <a:endParaRPr lang="en-US" sz="2000" smtClean="0"/>
          </a:p>
          <a:p>
            <a:r>
              <a:rPr lang="en-US" sz="2000"/>
              <a:t> </a:t>
            </a:r>
            <a:r>
              <a:rPr lang="en-US" sz="2000" smtClean="0"/>
              <a:t>    </a:t>
            </a:r>
            <a:r>
              <a:rPr lang="vi-VN" sz="2000" smtClean="0"/>
              <a:t># </a:t>
            </a:r>
            <a:r>
              <a:rPr lang="vi-VN" sz="2000"/>
              <a:t>Constructor </a:t>
            </a:r>
            <a:endParaRPr lang="en-US" sz="2000" smtClean="0"/>
          </a:p>
          <a:p>
            <a:r>
              <a:rPr lang="en-US" sz="2000"/>
              <a:t> </a:t>
            </a:r>
            <a:r>
              <a:rPr lang="en-US" sz="2000" smtClean="0"/>
              <a:t>    </a:t>
            </a:r>
            <a:r>
              <a:rPr lang="vi-VN" sz="2000" smtClean="0"/>
              <a:t>def </a:t>
            </a:r>
            <a:r>
              <a:rPr lang="vi-VN" sz="2000"/>
              <a:t>__init__(self, hangxe, tenxe, mausac</a:t>
            </a:r>
            <a:r>
              <a:rPr lang="vi-VN" sz="2000" smtClean="0"/>
              <a:t>):</a:t>
            </a:r>
            <a:endParaRPr lang="en-US" sz="2000" smtClean="0"/>
          </a:p>
          <a:p>
            <a:r>
              <a:rPr lang="vi-VN" sz="2000" smtClean="0"/>
              <a:t># </a:t>
            </a:r>
            <a:r>
              <a:rPr lang="vi-VN" sz="2000"/>
              <a:t>Lớp Car có 3 thuộc tính: tenxe, mausac, hang xe </a:t>
            </a:r>
            <a:endParaRPr lang="en-US" sz="2000" smtClean="0"/>
          </a:p>
          <a:p>
            <a:r>
              <a:rPr lang="en-US" sz="2000"/>
              <a:t> </a:t>
            </a:r>
            <a:r>
              <a:rPr lang="en-US" sz="2000" smtClean="0"/>
              <a:t>   </a:t>
            </a:r>
            <a:r>
              <a:rPr lang="vi-VN" sz="2000" smtClean="0"/>
              <a:t>self.hangxe </a:t>
            </a:r>
            <a:r>
              <a:rPr lang="vi-VN" sz="2000"/>
              <a:t>= hangxe </a:t>
            </a:r>
            <a:endParaRPr lang="en-US" sz="2000" smtClean="0"/>
          </a:p>
          <a:p>
            <a:r>
              <a:rPr lang="en-US" sz="2000"/>
              <a:t> </a:t>
            </a:r>
            <a:r>
              <a:rPr lang="en-US" sz="2000" smtClean="0"/>
              <a:t>   </a:t>
            </a:r>
            <a:r>
              <a:rPr lang="vi-VN" sz="2000" smtClean="0"/>
              <a:t>self.tenxe </a:t>
            </a:r>
            <a:r>
              <a:rPr lang="vi-VN" sz="2000"/>
              <a:t>= tenxe </a:t>
            </a:r>
            <a:endParaRPr lang="en-US" sz="2000" smtClean="0"/>
          </a:p>
          <a:p>
            <a:r>
              <a:rPr lang="en-US" sz="2000"/>
              <a:t> </a:t>
            </a:r>
            <a:r>
              <a:rPr lang="en-US" sz="2000" smtClean="0"/>
              <a:t>   </a:t>
            </a:r>
            <a:r>
              <a:rPr lang="vi-VN" sz="2000" smtClean="0"/>
              <a:t>self.mausac </a:t>
            </a:r>
            <a:r>
              <a:rPr lang="vi-VN" sz="2000"/>
              <a:t>= mausac </a:t>
            </a:r>
            <a:endParaRPr lang="en-US" sz="2000" smtClean="0"/>
          </a:p>
          <a:p>
            <a:r>
              <a:rPr lang="vi-VN" sz="2000" smtClean="0"/>
              <a:t># </a:t>
            </a:r>
            <a:r>
              <a:rPr lang="vi-VN" sz="2000"/>
              <a:t>phương thức </a:t>
            </a:r>
            <a:endParaRPr lang="en-US" sz="2000" smtClean="0"/>
          </a:p>
          <a:p>
            <a:r>
              <a:rPr lang="en-US" sz="2000"/>
              <a:t> </a:t>
            </a:r>
            <a:r>
              <a:rPr lang="en-US" sz="2000" smtClean="0"/>
              <a:t>  </a:t>
            </a:r>
            <a:r>
              <a:rPr lang="vi-VN" sz="2000" smtClean="0"/>
              <a:t>def </a:t>
            </a:r>
            <a:r>
              <a:rPr lang="vi-VN" sz="2000"/>
              <a:t>chayxe(self): </a:t>
            </a:r>
            <a:endParaRPr lang="en-US" sz="2000" smtClean="0"/>
          </a:p>
          <a:p>
            <a:r>
              <a:rPr lang="en-US" sz="2000"/>
              <a:t> </a:t>
            </a:r>
            <a:r>
              <a:rPr lang="en-US" sz="2000" smtClean="0"/>
              <a:t> 	</a:t>
            </a:r>
            <a:r>
              <a:rPr lang="vi-VN" sz="2000" smtClean="0"/>
              <a:t>print </a:t>
            </a:r>
            <a:r>
              <a:rPr lang="vi-VN" sz="2000"/>
              <a:t>("{} đang chạy trên đường".format(self.tenxe)) </a:t>
            </a:r>
            <a:endParaRPr lang="en-US" sz="2000" smtClean="0"/>
          </a:p>
          <a:p>
            <a:r>
              <a:rPr lang="en-US" sz="2000"/>
              <a:t> </a:t>
            </a:r>
            <a:r>
              <a:rPr lang="en-US" sz="2000" smtClean="0"/>
              <a:t> </a:t>
            </a:r>
            <a:r>
              <a:rPr lang="vi-VN" sz="2000" smtClean="0"/>
              <a:t>def </a:t>
            </a:r>
            <a:r>
              <a:rPr lang="vi-VN" sz="2000"/>
              <a:t>dungxe(self, mucdich): </a:t>
            </a:r>
            <a:endParaRPr lang="en-US" sz="2000" smtClean="0"/>
          </a:p>
          <a:p>
            <a:r>
              <a:rPr lang="en-US" sz="2000"/>
              <a:t>	</a:t>
            </a:r>
            <a:r>
              <a:rPr lang="vi-VN" sz="2000" smtClean="0"/>
              <a:t>print </a:t>
            </a:r>
            <a:r>
              <a:rPr lang="vi-VN" sz="2000"/>
              <a:t>("{} đang dừng xe để {}".format(self.tenxe, mucdich)) </a:t>
            </a:r>
            <a:endParaRPr lang="en-US" sz="2000" smtClean="0"/>
          </a:p>
        </p:txBody>
      </p:sp>
      <p:sp>
        <p:nvSpPr>
          <p:cNvPr id="7" name="TextBox 6"/>
          <p:cNvSpPr txBox="1"/>
          <p:nvPr/>
        </p:nvSpPr>
        <p:spPr>
          <a:xfrm>
            <a:off x="6729105" y="2881"/>
            <a:ext cx="5648977" cy="6863417"/>
          </a:xfrm>
          <a:prstGeom prst="rect">
            <a:avLst/>
          </a:prstGeom>
          <a:solidFill>
            <a:schemeClr val="accent1">
              <a:lumMod val="40000"/>
              <a:lumOff val="60000"/>
            </a:schemeClr>
          </a:solidFill>
        </p:spPr>
        <p:txBody>
          <a:bodyPr wrap="square" rtlCol="0">
            <a:spAutoFit/>
          </a:bodyPr>
          <a:lstStyle/>
          <a:p>
            <a:r>
              <a:rPr lang="vi-VN" sz="2000"/>
              <a:t># Lớp Toyota mở </a:t>
            </a:r>
            <a:r>
              <a:rPr lang="vi-VN" sz="2000" smtClean="0"/>
              <a:t>rộng từ lớp Car. </a:t>
            </a:r>
            <a:endParaRPr lang="en-US" sz="2000" smtClean="0"/>
          </a:p>
          <a:p>
            <a:r>
              <a:rPr lang="vi-VN" sz="2000" smtClean="0"/>
              <a:t>class Toyota(Car): </a:t>
            </a:r>
            <a:endParaRPr lang="en-US" sz="2000" smtClean="0"/>
          </a:p>
          <a:p>
            <a:r>
              <a:rPr lang="en-US" sz="2000" smtClean="0"/>
              <a:t>   </a:t>
            </a:r>
            <a:r>
              <a:rPr lang="vi-VN" sz="2000" smtClean="0"/>
              <a:t>def </a:t>
            </a:r>
            <a:r>
              <a:rPr lang="vi-VN" sz="2000"/>
              <a:t>__init__(self, hangxe, tenxe, mausac, nguyenlieu): </a:t>
            </a:r>
            <a:endParaRPr lang="en-US" sz="2000" smtClean="0"/>
          </a:p>
          <a:p>
            <a:r>
              <a:rPr lang="vi-VN" sz="2000" smtClean="0"/>
              <a:t># </a:t>
            </a:r>
            <a:r>
              <a:rPr lang="vi-VN" sz="2000"/>
              <a:t>Gọi tới constructor của lớp cha (Car) </a:t>
            </a:r>
            <a:endParaRPr lang="en-US" sz="2000" smtClean="0"/>
          </a:p>
          <a:p>
            <a:r>
              <a:rPr lang="vi-VN" sz="2000" smtClean="0"/>
              <a:t># </a:t>
            </a:r>
            <a:r>
              <a:rPr lang="vi-VN" sz="2000"/>
              <a:t>để gán giá trị vào thuộc tính của lớp cha. super().__init__(hangxe, tenxe, mausac) self.nguyenlieu = nguyenlieu </a:t>
            </a:r>
            <a:endParaRPr lang="en-US" sz="2000" smtClean="0"/>
          </a:p>
          <a:p>
            <a:r>
              <a:rPr lang="vi-VN" sz="2000" smtClean="0"/>
              <a:t># </a:t>
            </a:r>
            <a:r>
              <a:rPr lang="vi-VN" sz="2000"/>
              <a:t>Kế thừa phương thức cũ </a:t>
            </a:r>
            <a:endParaRPr lang="en-US" sz="2000" smtClean="0"/>
          </a:p>
          <a:p>
            <a:r>
              <a:rPr lang="vi-VN" sz="2000" smtClean="0"/>
              <a:t>def </a:t>
            </a:r>
            <a:r>
              <a:rPr lang="vi-VN" sz="2000"/>
              <a:t>chayxe(self): </a:t>
            </a:r>
            <a:endParaRPr lang="en-US" sz="2000" smtClean="0"/>
          </a:p>
          <a:p>
            <a:r>
              <a:rPr lang="en-US" sz="2000" smtClean="0"/>
              <a:t>   </a:t>
            </a:r>
            <a:r>
              <a:rPr lang="vi-VN" sz="2000" smtClean="0"/>
              <a:t>print </a:t>
            </a:r>
            <a:r>
              <a:rPr lang="vi-VN" sz="2000"/>
              <a:t>("{} đang chạy trên đường".format(self.tenxe)) </a:t>
            </a:r>
            <a:endParaRPr lang="en-US" sz="2000" smtClean="0"/>
          </a:p>
          <a:p>
            <a:r>
              <a:rPr lang="vi-VN" sz="2000" smtClean="0"/>
              <a:t># </a:t>
            </a:r>
            <a:r>
              <a:rPr lang="vi-VN" sz="2000"/>
              <a:t>Ghi đè (override) phương thức cùng tên của lớp cha. </a:t>
            </a:r>
            <a:endParaRPr lang="en-US" sz="2000" smtClean="0"/>
          </a:p>
          <a:p>
            <a:r>
              <a:rPr lang="vi-VN" sz="2000" smtClean="0"/>
              <a:t>def </a:t>
            </a:r>
            <a:r>
              <a:rPr lang="vi-VN" sz="2000"/>
              <a:t>dungxe(self, mucdich): </a:t>
            </a:r>
            <a:endParaRPr lang="en-US" sz="2000" smtClean="0"/>
          </a:p>
          <a:p>
            <a:r>
              <a:rPr lang="en-US" sz="2000"/>
              <a:t> </a:t>
            </a:r>
            <a:r>
              <a:rPr lang="en-US" sz="2000" smtClean="0"/>
              <a:t> </a:t>
            </a:r>
            <a:r>
              <a:rPr lang="vi-VN" sz="2000" smtClean="0"/>
              <a:t>print </a:t>
            </a:r>
            <a:r>
              <a:rPr lang="vi-VN" sz="2000"/>
              <a:t>("{} đang dừng xe để {}".format(self.tenxe, mucdich)) </a:t>
            </a:r>
            <a:endParaRPr lang="en-US" sz="2000" smtClean="0"/>
          </a:p>
          <a:p>
            <a:r>
              <a:rPr lang="vi-VN" sz="2000" smtClean="0"/>
              <a:t>print </a:t>
            </a:r>
            <a:r>
              <a:rPr lang="vi-VN" sz="2000"/>
              <a:t>("{} chạy bằng {}".format(self.tenxe, self.nguyenlieu)) </a:t>
            </a:r>
            <a:endParaRPr lang="en-US" sz="2000" smtClean="0"/>
          </a:p>
          <a:p>
            <a:r>
              <a:rPr lang="vi-VN" sz="2000" smtClean="0"/>
              <a:t># </a:t>
            </a:r>
            <a:r>
              <a:rPr lang="vi-VN" sz="2000"/>
              <a:t>Bổ sung thêm thành phần mới </a:t>
            </a:r>
            <a:endParaRPr lang="en-US" sz="2000" smtClean="0"/>
          </a:p>
          <a:p>
            <a:r>
              <a:rPr lang="vi-VN" sz="2000" smtClean="0"/>
              <a:t>def </a:t>
            </a:r>
            <a:r>
              <a:rPr lang="vi-VN" sz="2000"/>
              <a:t>nomay(self): </a:t>
            </a:r>
            <a:endParaRPr lang="en-US" sz="2000" smtClean="0"/>
          </a:p>
          <a:p>
            <a:r>
              <a:rPr lang="en-US" sz="2000"/>
              <a:t> </a:t>
            </a:r>
            <a:r>
              <a:rPr lang="en-US" sz="2000" smtClean="0"/>
              <a:t>   </a:t>
            </a:r>
            <a:r>
              <a:rPr lang="vi-VN" sz="2000" smtClean="0"/>
              <a:t>print </a:t>
            </a:r>
            <a:r>
              <a:rPr lang="vi-VN" sz="2000"/>
              <a:t>("{} đang nổ máy".format(self.tenxe</a:t>
            </a:r>
            <a:r>
              <a:rPr lang="vi-VN" sz="2000" smtClean="0"/>
              <a:t>))</a:t>
            </a:r>
            <a:endParaRPr lang="vi-VN" sz="2000" b="1"/>
          </a:p>
        </p:txBody>
      </p:sp>
    </p:spTree>
    <p:extLst>
      <p:ext uri="{BB962C8B-B14F-4D97-AF65-F5344CB8AC3E}">
        <p14:creationId xmlns:p14="http://schemas.microsoft.com/office/powerpoint/2010/main" val="136889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133</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400110"/>
          </a:xfrm>
          <a:prstGeom prst="rect">
            <a:avLst/>
          </a:prstGeom>
        </p:spPr>
        <p:txBody>
          <a:bodyPr wrap="square">
            <a:spAutoFit/>
          </a:bodyPr>
          <a:lstStyle/>
          <a:p>
            <a:r>
              <a:rPr lang="vi-VN" sz="2000" b="1"/>
              <a:t>Kế Thừa (Inheritance</a:t>
            </a:r>
            <a:r>
              <a:rPr lang="vi-VN" sz="2000" b="1" smtClean="0"/>
              <a:t>)</a:t>
            </a:r>
            <a:endParaRPr lang="vi-VN" sz="2000" b="1"/>
          </a:p>
        </p:txBody>
      </p:sp>
      <p:sp>
        <p:nvSpPr>
          <p:cNvPr id="7" name="TextBox 6"/>
          <p:cNvSpPr txBox="1"/>
          <p:nvPr/>
        </p:nvSpPr>
        <p:spPr>
          <a:xfrm>
            <a:off x="457200" y="2476713"/>
            <a:ext cx="10530554" cy="3785652"/>
          </a:xfrm>
          <a:prstGeom prst="rect">
            <a:avLst/>
          </a:prstGeom>
          <a:solidFill>
            <a:schemeClr val="accent1">
              <a:lumMod val="40000"/>
              <a:lumOff val="60000"/>
            </a:schemeClr>
          </a:solidFill>
        </p:spPr>
        <p:txBody>
          <a:bodyPr wrap="square" rtlCol="0">
            <a:spAutoFit/>
          </a:bodyPr>
          <a:lstStyle/>
          <a:p>
            <a:r>
              <a:rPr lang="vi-VN" sz="2400" smtClean="0"/>
              <a:t>toyota1 </a:t>
            </a:r>
            <a:r>
              <a:rPr lang="vi-VN" sz="2400"/>
              <a:t>= Toyota("Toyota", "Toyota Hilux", "Đỏ", "Điện") </a:t>
            </a:r>
            <a:endParaRPr lang="en-US" sz="2400" smtClean="0"/>
          </a:p>
          <a:p>
            <a:r>
              <a:rPr lang="vi-VN" sz="2400" smtClean="0"/>
              <a:t>toyota2 </a:t>
            </a:r>
            <a:r>
              <a:rPr lang="vi-VN" sz="2400"/>
              <a:t>= Toyota("Toyota", "Toyota Yaris", "Vàng", "Deisel") </a:t>
            </a:r>
            <a:endParaRPr lang="en-US" sz="2400" smtClean="0"/>
          </a:p>
          <a:p>
            <a:r>
              <a:rPr lang="en-US" sz="2400" smtClean="0"/>
              <a:t>t</a:t>
            </a:r>
            <a:r>
              <a:rPr lang="vi-VN" sz="2400" smtClean="0"/>
              <a:t>oyota3 </a:t>
            </a:r>
            <a:r>
              <a:rPr lang="vi-VN" sz="2400"/>
              <a:t>= Toyota("Toyota", "Toyota Vios", "Xanh", "Gas") toyota1.dungxe("nạp điện") </a:t>
            </a:r>
            <a:endParaRPr lang="en-US" sz="2400" smtClean="0"/>
          </a:p>
          <a:p>
            <a:r>
              <a:rPr lang="vi-VN" sz="2400" smtClean="0"/>
              <a:t>toyota2.chayxe</a:t>
            </a:r>
            <a:r>
              <a:rPr lang="vi-VN" sz="2400"/>
              <a:t>() </a:t>
            </a:r>
            <a:endParaRPr lang="en-US" sz="2400" smtClean="0"/>
          </a:p>
          <a:p>
            <a:r>
              <a:rPr lang="vi-VN" sz="2400" smtClean="0"/>
              <a:t>toyota3.nomay</a:t>
            </a:r>
            <a:r>
              <a:rPr lang="vi-VN" sz="2400"/>
              <a:t>()</a:t>
            </a:r>
          </a:p>
          <a:p>
            <a:r>
              <a:rPr lang="vi-VN" sz="2400"/>
              <a:t>Kết quả trả về:</a:t>
            </a:r>
          </a:p>
          <a:p>
            <a:r>
              <a:rPr lang="vi-VN" sz="2400"/>
              <a:t>Toyota Hilux đang dừng xe để nạp điện </a:t>
            </a:r>
            <a:endParaRPr lang="en-US" sz="2400" smtClean="0"/>
          </a:p>
          <a:p>
            <a:r>
              <a:rPr lang="vi-VN" sz="2400" smtClean="0"/>
              <a:t>Toyota </a:t>
            </a:r>
            <a:r>
              <a:rPr lang="vi-VN" sz="2400"/>
              <a:t>Hilux chạy bằng Điện </a:t>
            </a:r>
            <a:endParaRPr lang="en-US" sz="2400" smtClean="0"/>
          </a:p>
          <a:p>
            <a:r>
              <a:rPr lang="vi-VN" sz="2400" smtClean="0"/>
              <a:t>Toyota </a:t>
            </a:r>
            <a:r>
              <a:rPr lang="vi-VN" sz="2400"/>
              <a:t>Yaris đang chạy trên đường Toyota Vios đang nổ máy</a:t>
            </a:r>
            <a:endParaRPr lang="vi-VN" sz="2400" b="1"/>
          </a:p>
        </p:txBody>
      </p:sp>
    </p:spTree>
    <p:extLst>
      <p:ext uri="{BB962C8B-B14F-4D97-AF65-F5344CB8AC3E}">
        <p14:creationId xmlns:p14="http://schemas.microsoft.com/office/powerpoint/2010/main" val="41189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134</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6001643"/>
          </a:xfrm>
          <a:prstGeom prst="rect">
            <a:avLst/>
          </a:prstGeom>
        </p:spPr>
        <p:txBody>
          <a:bodyPr wrap="square">
            <a:spAutoFit/>
          </a:bodyPr>
          <a:lstStyle/>
          <a:p>
            <a:r>
              <a:rPr lang="vi-VN" sz="2400" b="1"/>
              <a:t>Đóng gói (Encapsulation)</a:t>
            </a:r>
          </a:p>
          <a:p>
            <a:r>
              <a:rPr lang="vi-VN" sz="2400"/>
              <a:t>Sử dụng OOP trong Python, ta có thể hạn chế quyền truy cập vào các phương thức và biến. Điều này ngăn dữ liệu khỏi sửa đổi trực tiếp đây có thể gọi là Đóng Gói. Trong Python, ta biểu thị các thuộc tính riêng tư bằng cách sử dụng dấu gạch dưới làm tiền tố, sử dụng _ hoặc </a:t>
            </a:r>
            <a:r>
              <a:rPr lang="vi-VN" sz="2400" smtClean="0"/>
              <a:t>__</a:t>
            </a:r>
            <a:endParaRPr lang="en-US" sz="2400" smtClean="0"/>
          </a:p>
          <a:p>
            <a:r>
              <a:rPr lang="en-US" sz="2400" b="1"/>
              <a:t>Đóng gói dữ liệu trong Python</a:t>
            </a:r>
          </a:p>
          <a:p>
            <a:r>
              <a:rPr lang="en-US" sz="2400"/>
              <a:t>class Computer: </a:t>
            </a:r>
            <a:endParaRPr lang="en-US" sz="2400" smtClean="0"/>
          </a:p>
          <a:p>
            <a:r>
              <a:rPr lang="en-US" sz="2400"/>
              <a:t> </a:t>
            </a:r>
            <a:r>
              <a:rPr lang="en-US" sz="2400" smtClean="0"/>
              <a:t>   def </a:t>
            </a:r>
            <a:r>
              <a:rPr lang="en-US" sz="2400"/>
              <a:t>__init__(self): </a:t>
            </a:r>
            <a:endParaRPr lang="en-US" sz="2400" smtClean="0"/>
          </a:p>
          <a:p>
            <a:r>
              <a:rPr lang="en-US" sz="2400"/>
              <a:t>	</a:t>
            </a:r>
            <a:r>
              <a:rPr lang="en-US" sz="2400" smtClean="0"/>
              <a:t>self</a:t>
            </a:r>
            <a:r>
              <a:rPr lang="en-US" sz="2400"/>
              <a:t>.__maxprice = 900 </a:t>
            </a:r>
            <a:endParaRPr lang="en-US" sz="2400" smtClean="0"/>
          </a:p>
          <a:p>
            <a:r>
              <a:rPr lang="en-US" sz="2400" smtClean="0"/>
              <a:t>    def </a:t>
            </a:r>
            <a:r>
              <a:rPr lang="en-US" sz="2400"/>
              <a:t>sell(self): </a:t>
            </a:r>
            <a:endParaRPr lang="en-US" sz="2400" smtClean="0"/>
          </a:p>
          <a:p>
            <a:r>
              <a:rPr lang="en-US" sz="2400"/>
              <a:t>	</a:t>
            </a:r>
            <a:r>
              <a:rPr lang="en-US" sz="2400" smtClean="0"/>
              <a:t>print</a:t>
            </a:r>
            <a:r>
              <a:rPr lang="en-US" sz="2400"/>
              <a:t>("Selling Price: {}".format(self.__maxprice)) </a:t>
            </a:r>
            <a:endParaRPr lang="en-US" sz="2400" smtClean="0"/>
          </a:p>
          <a:p>
            <a:r>
              <a:rPr lang="en-US" sz="2400" smtClean="0"/>
              <a:t>def </a:t>
            </a:r>
            <a:r>
              <a:rPr lang="en-US" sz="2400"/>
              <a:t>setMaxPrice(self, price): </a:t>
            </a:r>
            <a:endParaRPr lang="en-US" sz="2400" smtClean="0"/>
          </a:p>
          <a:p>
            <a:r>
              <a:rPr lang="en-US" sz="2400" smtClean="0"/>
              <a:t>	self</a:t>
            </a:r>
            <a:r>
              <a:rPr lang="en-US" sz="2400"/>
              <a:t>.__maxprice = price</a:t>
            </a:r>
          </a:p>
          <a:p>
            <a:endParaRPr lang="vi-VN" sz="2400" b="1"/>
          </a:p>
          <a:p>
            <a:endParaRPr lang="vi-VN" sz="2400"/>
          </a:p>
          <a:p>
            <a:endParaRPr lang="vi-VN" sz="2400" b="1"/>
          </a:p>
        </p:txBody>
      </p:sp>
      <p:sp>
        <p:nvSpPr>
          <p:cNvPr id="7" name="TextBox 6"/>
          <p:cNvSpPr txBox="1"/>
          <p:nvPr/>
        </p:nvSpPr>
        <p:spPr>
          <a:xfrm>
            <a:off x="6717028" y="0"/>
            <a:ext cx="5648977" cy="6124754"/>
          </a:xfrm>
          <a:prstGeom prst="rect">
            <a:avLst/>
          </a:prstGeom>
          <a:solidFill>
            <a:schemeClr val="accent1">
              <a:lumMod val="40000"/>
              <a:lumOff val="60000"/>
            </a:schemeClr>
          </a:solidFill>
        </p:spPr>
        <p:txBody>
          <a:bodyPr wrap="square" rtlCol="0">
            <a:spAutoFit/>
          </a:bodyPr>
          <a:lstStyle/>
          <a:p>
            <a:r>
              <a:rPr lang="en-US" sz="2800"/>
              <a:t>c = Computer() </a:t>
            </a:r>
            <a:endParaRPr lang="en-US" sz="2800" smtClean="0"/>
          </a:p>
          <a:p>
            <a:r>
              <a:rPr lang="en-US" sz="2800" smtClean="0"/>
              <a:t>c.sell</a:t>
            </a:r>
            <a:r>
              <a:rPr lang="en-US" sz="2800"/>
              <a:t>() </a:t>
            </a:r>
            <a:endParaRPr lang="en-US" sz="2800" smtClean="0"/>
          </a:p>
          <a:p>
            <a:r>
              <a:rPr lang="en-US" sz="2800" smtClean="0"/>
              <a:t># </a:t>
            </a:r>
            <a:r>
              <a:rPr lang="en-US" sz="2800"/>
              <a:t>change the price </a:t>
            </a:r>
            <a:endParaRPr lang="en-US" sz="2800" smtClean="0"/>
          </a:p>
          <a:p>
            <a:r>
              <a:rPr lang="en-US" sz="2800" smtClean="0"/>
              <a:t>c</a:t>
            </a:r>
            <a:r>
              <a:rPr lang="en-US" sz="2800"/>
              <a:t>.__maxprice = 1000 </a:t>
            </a:r>
            <a:endParaRPr lang="en-US" sz="2800" smtClean="0"/>
          </a:p>
          <a:p>
            <a:r>
              <a:rPr lang="en-US" sz="2800" smtClean="0"/>
              <a:t>c.sell</a:t>
            </a:r>
            <a:r>
              <a:rPr lang="en-US" sz="2800"/>
              <a:t>() </a:t>
            </a:r>
            <a:endParaRPr lang="en-US" sz="2800" smtClean="0"/>
          </a:p>
          <a:p>
            <a:r>
              <a:rPr lang="en-US" sz="2800" smtClean="0"/>
              <a:t># </a:t>
            </a:r>
            <a:r>
              <a:rPr lang="en-US" sz="2800"/>
              <a:t>using setter function c.setMaxPrice(1000) </a:t>
            </a:r>
            <a:endParaRPr lang="en-US" sz="2800" smtClean="0"/>
          </a:p>
          <a:p>
            <a:r>
              <a:rPr lang="en-US" sz="2800" smtClean="0"/>
              <a:t>c.sell</a:t>
            </a:r>
            <a:r>
              <a:rPr lang="en-US" sz="2800"/>
              <a:t>() </a:t>
            </a:r>
            <a:endParaRPr lang="en-US" sz="2800" smtClean="0"/>
          </a:p>
          <a:p>
            <a:endParaRPr lang="en-US" sz="2800"/>
          </a:p>
          <a:p>
            <a:r>
              <a:rPr lang="en-US" sz="2800"/>
              <a:t>Giá trị hiển thị :</a:t>
            </a:r>
          </a:p>
          <a:p>
            <a:r>
              <a:rPr lang="en-US" sz="2800"/>
              <a:t>Selling Price: 900 </a:t>
            </a:r>
            <a:endParaRPr lang="en-US" sz="2800" smtClean="0"/>
          </a:p>
          <a:p>
            <a:r>
              <a:rPr lang="en-US" sz="2800" smtClean="0"/>
              <a:t>Selling </a:t>
            </a:r>
            <a:r>
              <a:rPr lang="en-US" sz="2800"/>
              <a:t>Price: 900 </a:t>
            </a:r>
            <a:endParaRPr lang="en-US" sz="2800" smtClean="0"/>
          </a:p>
          <a:p>
            <a:r>
              <a:rPr lang="en-US" sz="2800" smtClean="0"/>
              <a:t>Selling </a:t>
            </a:r>
            <a:r>
              <a:rPr lang="en-US" sz="2800"/>
              <a:t>Price: 1000 </a:t>
            </a:r>
            <a:br>
              <a:rPr lang="en-US" sz="2800"/>
            </a:br>
            <a:endParaRPr lang="vi-VN" sz="2800" b="1"/>
          </a:p>
        </p:txBody>
      </p:sp>
    </p:spTree>
    <p:extLst>
      <p:ext uri="{BB962C8B-B14F-4D97-AF65-F5344CB8AC3E}">
        <p14:creationId xmlns:p14="http://schemas.microsoft.com/office/powerpoint/2010/main" val="16023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135</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5016758"/>
          </a:xfrm>
          <a:prstGeom prst="rect">
            <a:avLst/>
          </a:prstGeom>
        </p:spPr>
        <p:txBody>
          <a:bodyPr wrap="square">
            <a:spAutoFit/>
          </a:bodyPr>
          <a:lstStyle/>
          <a:p>
            <a:r>
              <a:rPr lang="vi-VN" sz="2000" b="1"/>
              <a:t>Tính đa hình (Polymorphism)</a:t>
            </a:r>
          </a:p>
          <a:p>
            <a:r>
              <a:rPr lang="vi-VN" sz="2000"/>
              <a:t>Tính đa hình trong OOP sử dụng một giao diện chung cho nhiều kiểu dữ liệu.</a:t>
            </a:r>
          </a:p>
          <a:p>
            <a:r>
              <a:rPr lang="vi-VN" sz="2000"/>
              <a:t>Giả sử, chúng ta cần tô màu cho một vật , có nhiều tùy chọn hình dạng (hình chữ nhật, hình vuông, hình tròn). Tuy nhiên, chúng ta có thể sử dụng cùng một phương pháp để tô màu bất kỳ hình dạng nào. Khái niệm này được gọi là Đa hình</a:t>
            </a:r>
            <a:r>
              <a:rPr lang="vi-VN" sz="2000" smtClean="0"/>
              <a:t>.</a:t>
            </a:r>
            <a:endParaRPr lang="en-US" sz="2000" smtClean="0"/>
          </a:p>
          <a:p>
            <a:r>
              <a:rPr lang="en-US" sz="2000" b="1"/>
              <a:t>Sử dụng tính đa hình trong Python</a:t>
            </a:r>
          </a:p>
          <a:p>
            <a:r>
              <a:rPr lang="en-US" sz="2000"/>
              <a:t>class Parrot: </a:t>
            </a:r>
            <a:endParaRPr lang="en-US" sz="2000" smtClean="0"/>
          </a:p>
          <a:p>
            <a:r>
              <a:rPr lang="en-US" sz="2000"/>
              <a:t> </a:t>
            </a:r>
            <a:r>
              <a:rPr lang="en-US" sz="2000" smtClean="0"/>
              <a:t>   def </a:t>
            </a:r>
            <a:r>
              <a:rPr lang="en-US" sz="2000"/>
              <a:t>fly(self): </a:t>
            </a:r>
            <a:endParaRPr lang="en-US" sz="2000" smtClean="0"/>
          </a:p>
          <a:p>
            <a:r>
              <a:rPr lang="en-US" sz="2000"/>
              <a:t>	</a:t>
            </a:r>
            <a:r>
              <a:rPr lang="en-US" sz="2000" smtClean="0"/>
              <a:t>print</a:t>
            </a:r>
            <a:r>
              <a:rPr lang="en-US" sz="2000"/>
              <a:t>("Parrot can fly") </a:t>
            </a:r>
            <a:endParaRPr lang="en-US" sz="2000" smtClean="0"/>
          </a:p>
          <a:p>
            <a:r>
              <a:rPr lang="en-US" sz="2000"/>
              <a:t> </a:t>
            </a:r>
            <a:r>
              <a:rPr lang="en-US" sz="2000" smtClean="0"/>
              <a:t>   def </a:t>
            </a:r>
            <a:r>
              <a:rPr lang="en-US" sz="2000"/>
              <a:t>swim(self): </a:t>
            </a:r>
            <a:endParaRPr lang="en-US" sz="2000" smtClean="0"/>
          </a:p>
          <a:p>
            <a:r>
              <a:rPr lang="en-US" sz="2000"/>
              <a:t>	</a:t>
            </a:r>
            <a:r>
              <a:rPr lang="en-US" sz="2000" smtClean="0"/>
              <a:t>print</a:t>
            </a:r>
            <a:r>
              <a:rPr lang="en-US" sz="2000"/>
              <a:t>("Parrot can't swim") </a:t>
            </a:r>
            <a:endParaRPr lang="en-US" sz="2000" smtClean="0"/>
          </a:p>
          <a:p>
            <a:r>
              <a:rPr lang="en-US" sz="2000" smtClean="0"/>
              <a:t>class </a:t>
            </a:r>
            <a:r>
              <a:rPr lang="en-US" sz="2000"/>
              <a:t>Penguin: </a:t>
            </a:r>
            <a:endParaRPr lang="en-US" sz="2000" smtClean="0"/>
          </a:p>
          <a:p>
            <a:r>
              <a:rPr lang="en-US" sz="2000"/>
              <a:t> </a:t>
            </a:r>
            <a:r>
              <a:rPr lang="en-US" sz="2000" smtClean="0"/>
              <a:t>   def </a:t>
            </a:r>
            <a:r>
              <a:rPr lang="en-US" sz="2000"/>
              <a:t>fly(self</a:t>
            </a:r>
            <a:r>
              <a:rPr lang="en-US" sz="2000" smtClean="0"/>
              <a:t>):</a:t>
            </a:r>
          </a:p>
          <a:p>
            <a:r>
              <a:rPr lang="en-US" sz="2000"/>
              <a:t>	</a:t>
            </a:r>
            <a:r>
              <a:rPr lang="en-US" sz="2000" smtClean="0"/>
              <a:t> </a:t>
            </a:r>
            <a:r>
              <a:rPr lang="en-US" sz="2000"/>
              <a:t>print("Penguin can't fly") </a:t>
            </a:r>
            <a:endParaRPr lang="en-US" sz="2000" smtClean="0"/>
          </a:p>
          <a:p>
            <a:r>
              <a:rPr lang="en-US" sz="2000" smtClean="0"/>
              <a:t>   def </a:t>
            </a:r>
            <a:r>
              <a:rPr lang="en-US" sz="2000"/>
              <a:t>swim(self): </a:t>
            </a:r>
            <a:endParaRPr lang="en-US" sz="2000" smtClean="0"/>
          </a:p>
          <a:p>
            <a:r>
              <a:rPr lang="en-US" sz="2000"/>
              <a:t>	</a:t>
            </a:r>
            <a:r>
              <a:rPr lang="en-US" sz="2000" smtClean="0"/>
              <a:t>print</a:t>
            </a:r>
            <a:r>
              <a:rPr lang="en-US" sz="2000"/>
              <a:t>("Penguin can swim</a:t>
            </a:r>
            <a:r>
              <a:rPr lang="en-US" sz="2000" smtClean="0"/>
              <a:t>")</a:t>
            </a:r>
            <a:endParaRPr lang="vi-VN" sz="2000"/>
          </a:p>
        </p:txBody>
      </p:sp>
      <p:sp>
        <p:nvSpPr>
          <p:cNvPr id="7" name="TextBox 6"/>
          <p:cNvSpPr txBox="1"/>
          <p:nvPr/>
        </p:nvSpPr>
        <p:spPr>
          <a:xfrm>
            <a:off x="6717028" y="111"/>
            <a:ext cx="5648977" cy="5632311"/>
          </a:xfrm>
          <a:prstGeom prst="rect">
            <a:avLst/>
          </a:prstGeom>
          <a:solidFill>
            <a:schemeClr val="accent1">
              <a:lumMod val="40000"/>
              <a:lumOff val="60000"/>
            </a:schemeClr>
          </a:solidFill>
        </p:spPr>
        <p:txBody>
          <a:bodyPr wrap="square" rtlCol="0">
            <a:spAutoFit/>
          </a:bodyPr>
          <a:lstStyle/>
          <a:p>
            <a:r>
              <a:rPr lang="en-US" sz="2400"/>
              <a:t># common interface </a:t>
            </a:r>
            <a:endParaRPr lang="en-US" sz="2400" smtClean="0"/>
          </a:p>
          <a:p>
            <a:r>
              <a:rPr lang="en-US" sz="2400" smtClean="0"/>
              <a:t>def </a:t>
            </a:r>
            <a:r>
              <a:rPr lang="en-US" sz="2400"/>
              <a:t>flying_test(bird): </a:t>
            </a:r>
            <a:endParaRPr lang="en-US" sz="2400" smtClean="0"/>
          </a:p>
          <a:p>
            <a:r>
              <a:rPr lang="en-US" sz="2400"/>
              <a:t> </a:t>
            </a:r>
            <a:r>
              <a:rPr lang="en-US" sz="2400" smtClean="0"/>
              <a:t>    bird.fly</a:t>
            </a:r>
            <a:r>
              <a:rPr lang="en-US" sz="2400"/>
              <a:t>() </a:t>
            </a:r>
            <a:endParaRPr lang="en-US" sz="2400" smtClean="0"/>
          </a:p>
          <a:p>
            <a:r>
              <a:rPr lang="en-US" sz="2400" smtClean="0"/>
              <a:t>#</a:t>
            </a:r>
            <a:r>
              <a:rPr lang="en-US" sz="2400"/>
              <a:t>instantiate objects </a:t>
            </a:r>
            <a:endParaRPr lang="en-US" sz="2400" smtClean="0"/>
          </a:p>
          <a:p>
            <a:r>
              <a:rPr lang="en-US" sz="2400"/>
              <a:t> </a:t>
            </a:r>
            <a:r>
              <a:rPr lang="en-US" sz="2400" smtClean="0"/>
              <a:t>    blu </a:t>
            </a:r>
            <a:r>
              <a:rPr lang="en-US" sz="2400"/>
              <a:t>= Parrot() </a:t>
            </a:r>
          </a:p>
          <a:p>
            <a:r>
              <a:rPr lang="en-US" sz="2400" smtClean="0"/>
              <a:t>     peggy </a:t>
            </a:r>
            <a:r>
              <a:rPr lang="en-US" sz="2400"/>
              <a:t>= Penguin() </a:t>
            </a:r>
            <a:endParaRPr lang="en-US" sz="2400" smtClean="0"/>
          </a:p>
          <a:p>
            <a:r>
              <a:rPr lang="en-US" sz="2400" smtClean="0"/>
              <a:t># </a:t>
            </a:r>
            <a:r>
              <a:rPr lang="en-US" sz="2400"/>
              <a:t>passing the object </a:t>
            </a:r>
            <a:endParaRPr lang="en-US" sz="2400" smtClean="0"/>
          </a:p>
          <a:p>
            <a:r>
              <a:rPr lang="en-US" sz="2400"/>
              <a:t> </a:t>
            </a:r>
            <a:r>
              <a:rPr lang="en-US" sz="2400" smtClean="0"/>
              <a:t>   flying_test(blu</a:t>
            </a:r>
            <a:r>
              <a:rPr lang="en-US" sz="2400"/>
              <a:t>) </a:t>
            </a:r>
            <a:endParaRPr lang="en-US" sz="2400" smtClean="0"/>
          </a:p>
          <a:p>
            <a:r>
              <a:rPr lang="en-US" sz="2400"/>
              <a:t> </a:t>
            </a:r>
            <a:r>
              <a:rPr lang="en-US" sz="2400" smtClean="0"/>
              <a:t>   flying_test(peggy</a:t>
            </a:r>
            <a:r>
              <a:rPr lang="en-US" sz="2400"/>
              <a:t>) </a:t>
            </a:r>
            <a:endParaRPr lang="en-US" sz="2400" smtClean="0"/>
          </a:p>
          <a:p>
            <a:endParaRPr lang="en-US" sz="2400"/>
          </a:p>
          <a:p>
            <a:r>
              <a:rPr lang="en-US" sz="2400"/>
              <a:t>Giá trị hiển thị :</a:t>
            </a:r>
          </a:p>
          <a:p>
            <a:r>
              <a:rPr lang="en-US" sz="2400"/>
              <a:t>Parrot can fly </a:t>
            </a:r>
            <a:endParaRPr lang="en-US" sz="2400" smtClean="0"/>
          </a:p>
          <a:p>
            <a:r>
              <a:rPr lang="en-US" sz="2400" smtClean="0"/>
              <a:t>Penguin </a:t>
            </a:r>
            <a:r>
              <a:rPr lang="en-US" sz="2400"/>
              <a:t>can't fly</a:t>
            </a:r>
          </a:p>
          <a:p>
            <a:endParaRPr lang="en-US" sz="2400"/>
          </a:p>
          <a:p>
            <a:endParaRPr lang="vi-VN" sz="2400"/>
          </a:p>
        </p:txBody>
      </p:sp>
    </p:spTree>
    <p:extLst>
      <p:ext uri="{BB962C8B-B14F-4D97-AF65-F5344CB8AC3E}">
        <p14:creationId xmlns:p14="http://schemas.microsoft.com/office/powerpoint/2010/main" val="214517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136</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326921" y="1815843"/>
            <a:ext cx="10960376" cy="3847207"/>
          </a:xfrm>
          <a:prstGeom prst="rect">
            <a:avLst/>
          </a:prstGeom>
        </p:spPr>
        <p:txBody>
          <a:bodyPr wrap="square">
            <a:spAutoFit/>
          </a:bodyPr>
          <a:lstStyle/>
          <a:p>
            <a:r>
              <a:rPr lang="vi-VN" sz="2200"/>
              <a:t>class Toyota: </a:t>
            </a:r>
            <a:endParaRPr lang="en-US" sz="2200" smtClean="0"/>
          </a:p>
          <a:p>
            <a:r>
              <a:rPr lang="en-US" sz="2200"/>
              <a:t> </a:t>
            </a:r>
            <a:r>
              <a:rPr lang="en-US" sz="2200" smtClean="0"/>
              <a:t>     </a:t>
            </a:r>
            <a:r>
              <a:rPr lang="vi-VN" sz="2200" smtClean="0"/>
              <a:t>def </a:t>
            </a:r>
            <a:r>
              <a:rPr lang="vi-VN" sz="2200"/>
              <a:t>dungxe(self): </a:t>
            </a:r>
            <a:endParaRPr lang="en-US" sz="2200" smtClean="0"/>
          </a:p>
          <a:p>
            <a:r>
              <a:rPr lang="en-US" sz="2200"/>
              <a:t>	</a:t>
            </a:r>
            <a:r>
              <a:rPr lang="vi-VN" sz="2200" smtClean="0"/>
              <a:t>print</a:t>
            </a:r>
            <a:r>
              <a:rPr lang="vi-VN" sz="2200"/>
              <a:t>("Toyota dừng xe để nạp điện") </a:t>
            </a:r>
            <a:endParaRPr lang="en-US" sz="2200" smtClean="0"/>
          </a:p>
          <a:p>
            <a:r>
              <a:rPr lang="en-US" sz="2200"/>
              <a:t> </a:t>
            </a:r>
            <a:r>
              <a:rPr lang="en-US" sz="2200" smtClean="0"/>
              <a:t>    </a:t>
            </a:r>
            <a:r>
              <a:rPr lang="vi-VN" sz="2200" smtClean="0"/>
              <a:t>def </a:t>
            </a:r>
            <a:r>
              <a:rPr lang="vi-VN" sz="2200"/>
              <a:t>nomay(self): </a:t>
            </a:r>
            <a:endParaRPr lang="en-US" sz="2200" smtClean="0"/>
          </a:p>
          <a:p>
            <a:r>
              <a:rPr lang="en-US" sz="2200"/>
              <a:t>	</a:t>
            </a:r>
            <a:r>
              <a:rPr lang="vi-VN" sz="2200" smtClean="0"/>
              <a:t>print</a:t>
            </a:r>
            <a:r>
              <a:rPr lang="vi-VN" sz="2200"/>
              <a:t>("Toyota nổ máy bằng hộp số tự động") </a:t>
            </a:r>
            <a:endParaRPr lang="en-US" sz="2200" smtClean="0"/>
          </a:p>
          <a:p>
            <a:r>
              <a:rPr lang="vi-VN" sz="2200" smtClean="0"/>
              <a:t>class </a:t>
            </a:r>
            <a:r>
              <a:rPr lang="vi-VN" sz="2200"/>
              <a:t>Porsche: </a:t>
            </a:r>
            <a:endParaRPr lang="en-US" sz="2200" smtClean="0"/>
          </a:p>
          <a:p>
            <a:r>
              <a:rPr lang="en-US" sz="2200"/>
              <a:t> </a:t>
            </a:r>
            <a:r>
              <a:rPr lang="en-US" sz="2200" smtClean="0"/>
              <a:t>   </a:t>
            </a:r>
            <a:r>
              <a:rPr lang="vi-VN" sz="2200" smtClean="0"/>
              <a:t>def </a:t>
            </a:r>
            <a:r>
              <a:rPr lang="vi-VN" sz="2200"/>
              <a:t>dungxe(self): </a:t>
            </a:r>
            <a:endParaRPr lang="en-US" sz="2200" smtClean="0"/>
          </a:p>
          <a:p>
            <a:r>
              <a:rPr lang="en-US" sz="2200"/>
              <a:t>	</a:t>
            </a:r>
            <a:r>
              <a:rPr lang="vi-VN" sz="2200" smtClean="0"/>
              <a:t>print</a:t>
            </a:r>
            <a:r>
              <a:rPr lang="vi-VN" sz="2200"/>
              <a:t>("Porsche dừng xe để bơm xăng") </a:t>
            </a:r>
            <a:endParaRPr lang="en-US" sz="2200" smtClean="0"/>
          </a:p>
          <a:p>
            <a:r>
              <a:rPr lang="en-US" sz="2200"/>
              <a:t> </a:t>
            </a:r>
            <a:r>
              <a:rPr lang="en-US" sz="2200" smtClean="0"/>
              <a:t>  </a:t>
            </a:r>
            <a:r>
              <a:rPr lang="vi-VN" sz="2200" smtClean="0"/>
              <a:t>def </a:t>
            </a:r>
            <a:r>
              <a:rPr lang="vi-VN" sz="2200"/>
              <a:t>nomay(self): </a:t>
            </a:r>
            <a:endParaRPr lang="en-US" sz="2200" smtClean="0"/>
          </a:p>
          <a:p>
            <a:r>
              <a:rPr lang="en-US" sz="2200"/>
              <a:t>	</a:t>
            </a:r>
            <a:r>
              <a:rPr lang="vi-VN" sz="2200" smtClean="0"/>
              <a:t>print</a:t>
            </a:r>
            <a:r>
              <a:rPr lang="vi-VN" sz="2200"/>
              <a:t>("Porsche nổ máy bằng hộp số cơ</a:t>
            </a:r>
            <a:r>
              <a:rPr lang="vi-VN" sz="2200" smtClean="0"/>
              <a:t>")</a:t>
            </a:r>
            <a:endParaRPr lang="en-US" sz="2200" smtClean="0"/>
          </a:p>
          <a:p>
            <a:endParaRPr lang="en-US" sz="2400"/>
          </a:p>
        </p:txBody>
      </p:sp>
      <p:sp>
        <p:nvSpPr>
          <p:cNvPr id="7" name="TextBox 6"/>
          <p:cNvSpPr txBox="1"/>
          <p:nvPr/>
        </p:nvSpPr>
        <p:spPr>
          <a:xfrm>
            <a:off x="6728948" y="1723331"/>
            <a:ext cx="5472608" cy="4893647"/>
          </a:xfrm>
          <a:prstGeom prst="rect">
            <a:avLst/>
          </a:prstGeom>
          <a:solidFill>
            <a:schemeClr val="accent1">
              <a:lumMod val="40000"/>
              <a:lumOff val="60000"/>
            </a:schemeClr>
          </a:solidFill>
        </p:spPr>
        <p:txBody>
          <a:bodyPr wrap="square" rtlCol="0">
            <a:spAutoFit/>
          </a:bodyPr>
          <a:lstStyle/>
          <a:p>
            <a:r>
              <a:rPr lang="en-US" sz="2400"/>
              <a:t># common interface </a:t>
            </a:r>
          </a:p>
          <a:p>
            <a:r>
              <a:rPr lang="en-US" sz="2400"/>
              <a:t>def kiemtra_dungxe(car): car.dungxe() </a:t>
            </a:r>
          </a:p>
          <a:p>
            <a:r>
              <a:rPr lang="en-US" sz="2400"/>
              <a:t># instantiate objects</a:t>
            </a:r>
          </a:p>
          <a:p>
            <a:r>
              <a:rPr lang="en-US" sz="2400"/>
              <a:t>   toyota = Toyota() </a:t>
            </a:r>
          </a:p>
          <a:p>
            <a:r>
              <a:rPr lang="en-US" sz="2400"/>
              <a:t>    porsche = Porsche()</a:t>
            </a:r>
          </a:p>
          <a:p>
            <a:endParaRPr lang="en-US" sz="2400" smtClean="0"/>
          </a:p>
          <a:p>
            <a:r>
              <a:rPr lang="en-US" sz="2400" smtClean="0"/>
              <a:t># </a:t>
            </a:r>
            <a:r>
              <a:rPr lang="en-US" sz="2400"/>
              <a:t>passing the object </a:t>
            </a:r>
            <a:endParaRPr lang="en-US" sz="2400" smtClean="0"/>
          </a:p>
          <a:p>
            <a:r>
              <a:rPr lang="en-US" sz="2400"/>
              <a:t> </a:t>
            </a:r>
            <a:r>
              <a:rPr lang="en-US" sz="2400" smtClean="0"/>
              <a:t>   flying_test(blu</a:t>
            </a:r>
            <a:r>
              <a:rPr lang="en-US" sz="2400"/>
              <a:t>) </a:t>
            </a:r>
            <a:endParaRPr lang="en-US" sz="2400" smtClean="0"/>
          </a:p>
          <a:p>
            <a:r>
              <a:rPr lang="en-US" sz="2400"/>
              <a:t> </a:t>
            </a:r>
            <a:r>
              <a:rPr lang="en-US" sz="2400" smtClean="0"/>
              <a:t>   flying_test(peggy)</a:t>
            </a:r>
          </a:p>
          <a:p>
            <a:r>
              <a:rPr lang="vi-VN" sz="2400"/>
              <a:t>kết quả như này:</a:t>
            </a:r>
            <a:endParaRPr lang="en-US" sz="2400"/>
          </a:p>
          <a:p>
            <a:r>
              <a:rPr lang="vi-VN" sz="2400"/>
              <a:t>Toyota dừng xe để nạp điện </a:t>
            </a:r>
            <a:endParaRPr lang="en-US" sz="2400" smtClean="0"/>
          </a:p>
          <a:p>
            <a:r>
              <a:rPr lang="vi-VN" sz="2400" smtClean="0"/>
              <a:t>Porsche </a:t>
            </a:r>
            <a:r>
              <a:rPr lang="vi-VN" sz="2400"/>
              <a:t>dừng xe để bơm </a:t>
            </a:r>
            <a:r>
              <a:rPr lang="vi-VN" sz="2400" smtClean="0"/>
              <a:t>xăng</a:t>
            </a:r>
            <a:endParaRPr lang="en-US" sz="2400"/>
          </a:p>
          <a:p>
            <a:endParaRPr lang="vi-VN" sz="2400"/>
          </a:p>
        </p:txBody>
      </p:sp>
    </p:spTree>
    <p:extLst>
      <p:ext uri="{BB962C8B-B14F-4D97-AF65-F5344CB8AC3E}">
        <p14:creationId xmlns:p14="http://schemas.microsoft.com/office/powerpoint/2010/main" val="24163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137</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40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849FADF0-4809-4ED2-ADB4-B148243A807A}"/>
              </a:ext>
            </a:extLst>
          </p:cNvPr>
          <p:cNvGrpSpPr/>
          <p:nvPr/>
        </p:nvGrpSpPr>
        <p:grpSpPr>
          <a:xfrm>
            <a:off x="152400" y="256336"/>
            <a:ext cx="7043432" cy="1232392"/>
            <a:chOff x="789624" y="1295399"/>
            <a:chExt cx="7043432" cy="1232392"/>
          </a:xfrm>
        </p:grpSpPr>
        <p:sp>
          <p:nvSpPr>
            <p:cNvPr id="12" name="AutoShape 52">
              <a:extLst>
                <a:ext uri="{FF2B5EF4-FFF2-40B4-BE49-F238E27FC236}">
                  <a16:creationId xmlns:a16="http://schemas.microsoft.com/office/drawing/2014/main" id="{CAB94011-F66E-4C2C-9FAB-7F27C4D8CAEE}"/>
                </a:ext>
              </a:extLst>
            </p:cNvPr>
            <p:cNvSpPr>
              <a:spLocks noChangeArrowheads="1"/>
            </p:cNvSpPr>
            <p:nvPr/>
          </p:nvSpPr>
          <p:spPr bwMode="gray">
            <a:xfrm>
              <a:off x="1404632" y="201979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smtClean="0">
                  <a:latin typeface="Cambria" panose="02040503050406030204" pitchFamily="18" charset="0"/>
                  <a:ea typeface="Cambria" panose="02040503050406030204" pitchFamily="18" charset="0"/>
                </a:rPr>
                <a:t>Lập trình hướng Đối tượng (Object) với Python</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0ACB5FFD-E6C7-4C2C-9A53-F07AC7C7728B}"/>
                </a:ext>
              </a:extLst>
            </p:cNvPr>
            <p:cNvGrpSpPr>
              <a:grpSpLocks/>
            </p:cNvGrpSpPr>
            <p:nvPr/>
          </p:nvGrpSpPr>
          <p:grpSpPr bwMode="auto">
            <a:xfrm>
              <a:off x="789624" y="1295399"/>
              <a:ext cx="353376" cy="1084438"/>
              <a:chOff x="1110" y="2656"/>
              <a:chExt cx="1549" cy="5377"/>
            </a:xfrm>
          </p:grpSpPr>
          <p:sp>
            <p:nvSpPr>
              <p:cNvPr id="16" name="AutoShape 18">
                <a:extLst>
                  <a:ext uri="{FF2B5EF4-FFF2-40B4-BE49-F238E27FC236}">
                    <a16:creationId xmlns:a16="http://schemas.microsoft.com/office/drawing/2014/main" id="{7D938D6A-CF5B-42DA-A1C8-A8C61EEDC0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A15A7BCA-FBE1-43CB-861D-1D4D066BD9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691B064-D3DC-4166-9044-7893F03A085F}"/>
                  </a:ext>
                </a:extLst>
              </p:cNvPr>
              <p:cNvSpPr>
                <a:spLocks noChangeArrowheads="1"/>
              </p:cNvSpPr>
              <p:nvPr/>
            </p:nvSpPr>
            <p:spPr bwMode="gray">
              <a:xfrm>
                <a:off x="1200" y="6865"/>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536224" y="1846767"/>
            <a:ext cx="10960376" cy="4893647"/>
          </a:xfrm>
          <a:prstGeom prst="rect">
            <a:avLst/>
          </a:prstGeom>
        </p:spPr>
        <p:txBody>
          <a:bodyPr wrap="square">
            <a:spAutoFit/>
          </a:bodyPr>
          <a:lstStyle/>
          <a:p>
            <a:r>
              <a:rPr lang="vi-VN" sz="2400" b="1"/>
              <a:t>Kế Thừa (Inheritance)</a:t>
            </a:r>
          </a:p>
          <a:p>
            <a:r>
              <a:rPr lang="vi-VN" sz="2400"/>
              <a:t>Kế thừa là một cách tạo một lớp mới để sử dụng các thuộc tính của một lớp hiện có mà không cần sửa đổi nó. Lớp mới được hình thành là một lớp dẫn xuất (hoặc lớp con). Tương tự, lớp hiện có là một lớp cơ sở (hoặc lớp cha).</a:t>
            </a:r>
          </a:p>
          <a:p>
            <a:r>
              <a:rPr lang="vi-VN" sz="2400" b="1"/>
              <a:t>Sử dụng Kế thừa trong Python</a:t>
            </a:r>
          </a:p>
          <a:p>
            <a:r>
              <a:rPr lang="vi-VN" sz="2400"/>
              <a:t># parent class </a:t>
            </a:r>
            <a:endParaRPr lang="en-US" sz="2400" smtClean="0"/>
          </a:p>
          <a:p>
            <a:r>
              <a:rPr lang="vi-VN" sz="2400" smtClean="0"/>
              <a:t>class </a:t>
            </a:r>
            <a:r>
              <a:rPr lang="vi-VN" sz="2400"/>
              <a:t>Bird: </a:t>
            </a:r>
            <a:endParaRPr lang="en-US" sz="2400" smtClean="0"/>
          </a:p>
          <a:p>
            <a:r>
              <a:rPr lang="en-US" sz="2400" smtClean="0"/>
              <a:t>     </a:t>
            </a:r>
            <a:r>
              <a:rPr lang="vi-VN" sz="2400" smtClean="0"/>
              <a:t>def </a:t>
            </a:r>
            <a:r>
              <a:rPr lang="vi-VN" sz="2400"/>
              <a:t>__init__(self</a:t>
            </a:r>
            <a:r>
              <a:rPr lang="vi-VN" sz="2400" smtClean="0"/>
              <a:t>):</a:t>
            </a:r>
            <a:endParaRPr lang="en-US" sz="2400" smtClean="0"/>
          </a:p>
          <a:p>
            <a:r>
              <a:rPr lang="en-US" sz="2400"/>
              <a:t>	</a:t>
            </a:r>
            <a:r>
              <a:rPr lang="vi-VN" sz="2400" smtClean="0"/>
              <a:t> </a:t>
            </a:r>
            <a:r>
              <a:rPr lang="vi-VN" sz="2400"/>
              <a:t>print("Bird is ready") </a:t>
            </a:r>
            <a:endParaRPr lang="en-US" sz="2400" smtClean="0"/>
          </a:p>
          <a:p>
            <a:r>
              <a:rPr lang="en-US" sz="2400"/>
              <a:t> </a:t>
            </a:r>
            <a:r>
              <a:rPr lang="en-US" sz="2400" smtClean="0"/>
              <a:t>    </a:t>
            </a:r>
            <a:r>
              <a:rPr lang="vi-VN" sz="2400" smtClean="0"/>
              <a:t>def </a:t>
            </a:r>
            <a:r>
              <a:rPr lang="vi-VN" sz="2400"/>
              <a:t>whoisThis(self): </a:t>
            </a:r>
            <a:endParaRPr lang="en-US" sz="2400" smtClean="0"/>
          </a:p>
          <a:p>
            <a:r>
              <a:rPr lang="en-US" sz="2400"/>
              <a:t>	</a:t>
            </a:r>
            <a:r>
              <a:rPr lang="vi-VN" sz="2400" smtClean="0"/>
              <a:t>print</a:t>
            </a:r>
            <a:r>
              <a:rPr lang="vi-VN" sz="2400"/>
              <a:t>("Bird") </a:t>
            </a:r>
            <a:endParaRPr lang="en-US" sz="2400" smtClean="0"/>
          </a:p>
          <a:p>
            <a:r>
              <a:rPr lang="en-US" sz="2400"/>
              <a:t> </a:t>
            </a:r>
            <a:r>
              <a:rPr lang="en-US" sz="2400" smtClean="0"/>
              <a:t>   </a:t>
            </a:r>
            <a:r>
              <a:rPr lang="vi-VN" sz="2400" smtClean="0"/>
              <a:t>def </a:t>
            </a:r>
            <a:r>
              <a:rPr lang="vi-VN" sz="2400"/>
              <a:t>swim(self): </a:t>
            </a:r>
            <a:endParaRPr lang="en-US" sz="2400" smtClean="0"/>
          </a:p>
          <a:p>
            <a:r>
              <a:rPr lang="en-US" sz="2400"/>
              <a:t>	</a:t>
            </a:r>
            <a:r>
              <a:rPr lang="vi-VN" sz="2400" smtClean="0"/>
              <a:t>print</a:t>
            </a:r>
            <a:r>
              <a:rPr lang="vi-VN" sz="2400"/>
              <a:t>("Swim faster</a:t>
            </a:r>
            <a:r>
              <a:rPr lang="vi-VN" sz="2400" smtClean="0"/>
              <a:t>")</a:t>
            </a:r>
            <a:endParaRPr lang="vi-VN" sz="2400" b="1"/>
          </a:p>
        </p:txBody>
      </p:sp>
      <p:sp>
        <p:nvSpPr>
          <p:cNvPr id="7" name="TextBox 6"/>
          <p:cNvSpPr txBox="1"/>
          <p:nvPr/>
        </p:nvSpPr>
        <p:spPr>
          <a:xfrm>
            <a:off x="6717028" y="111"/>
            <a:ext cx="5648977" cy="6740307"/>
          </a:xfrm>
          <a:prstGeom prst="rect">
            <a:avLst/>
          </a:prstGeom>
          <a:solidFill>
            <a:schemeClr val="accent1">
              <a:lumMod val="40000"/>
              <a:lumOff val="60000"/>
            </a:schemeClr>
          </a:solidFill>
        </p:spPr>
        <p:txBody>
          <a:bodyPr wrap="square" rtlCol="0">
            <a:spAutoFit/>
          </a:bodyPr>
          <a:lstStyle/>
          <a:p>
            <a:r>
              <a:rPr lang="vi-VN" sz="2400"/>
              <a:t># child class </a:t>
            </a:r>
            <a:endParaRPr lang="en-US" sz="2400" smtClean="0"/>
          </a:p>
          <a:p>
            <a:r>
              <a:rPr lang="vi-VN" sz="2400" smtClean="0"/>
              <a:t>class </a:t>
            </a:r>
            <a:r>
              <a:rPr lang="vi-VN" sz="2400"/>
              <a:t>Penguin(Bird): </a:t>
            </a:r>
            <a:endParaRPr lang="en-US" sz="2400" smtClean="0"/>
          </a:p>
          <a:p>
            <a:r>
              <a:rPr lang="vi-VN" sz="2400" smtClean="0"/>
              <a:t>def </a:t>
            </a:r>
            <a:r>
              <a:rPr lang="vi-VN" sz="2400"/>
              <a:t>__init__(self): </a:t>
            </a:r>
            <a:endParaRPr lang="en-US" sz="2400" smtClean="0"/>
          </a:p>
          <a:p>
            <a:r>
              <a:rPr lang="en-US" sz="2400"/>
              <a:t> </a:t>
            </a:r>
            <a:r>
              <a:rPr lang="en-US" sz="2400" smtClean="0"/>
              <a:t>    </a:t>
            </a:r>
            <a:r>
              <a:rPr lang="vi-VN" sz="2400" smtClean="0"/>
              <a:t># </a:t>
            </a:r>
            <a:r>
              <a:rPr lang="vi-VN" sz="2400"/>
              <a:t>call super() function </a:t>
            </a:r>
            <a:endParaRPr lang="en-US" sz="2400" smtClean="0"/>
          </a:p>
          <a:p>
            <a:r>
              <a:rPr lang="en-US" sz="2400"/>
              <a:t> </a:t>
            </a:r>
            <a:r>
              <a:rPr lang="en-US" sz="2400" smtClean="0"/>
              <a:t>     </a:t>
            </a:r>
            <a:r>
              <a:rPr lang="vi-VN" sz="2400" smtClean="0"/>
              <a:t>super</a:t>
            </a:r>
            <a:r>
              <a:rPr lang="vi-VN" sz="2400"/>
              <a:t>().__init__() </a:t>
            </a:r>
            <a:endParaRPr lang="en-US" sz="2400" smtClean="0"/>
          </a:p>
          <a:p>
            <a:r>
              <a:rPr lang="en-US" sz="2400"/>
              <a:t> </a:t>
            </a:r>
            <a:r>
              <a:rPr lang="en-US" sz="2400" smtClean="0"/>
              <a:t>    </a:t>
            </a:r>
            <a:r>
              <a:rPr lang="vi-VN" sz="2400" smtClean="0"/>
              <a:t>print</a:t>
            </a:r>
            <a:r>
              <a:rPr lang="vi-VN" sz="2400"/>
              <a:t>("Penguin is ready") </a:t>
            </a:r>
            <a:endParaRPr lang="en-US" sz="2400" smtClean="0"/>
          </a:p>
          <a:p>
            <a:r>
              <a:rPr lang="vi-VN" sz="2400" smtClean="0"/>
              <a:t>def </a:t>
            </a:r>
            <a:r>
              <a:rPr lang="vi-VN" sz="2400"/>
              <a:t>whoisThis(self): </a:t>
            </a:r>
            <a:endParaRPr lang="en-US" sz="2400" smtClean="0"/>
          </a:p>
          <a:p>
            <a:r>
              <a:rPr lang="en-US" sz="2400"/>
              <a:t> </a:t>
            </a:r>
            <a:r>
              <a:rPr lang="en-US" sz="2400" smtClean="0"/>
              <a:t>   </a:t>
            </a:r>
            <a:r>
              <a:rPr lang="vi-VN" sz="2400" smtClean="0"/>
              <a:t>print</a:t>
            </a:r>
            <a:r>
              <a:rPr lang="vi-VN" sz="2400"/>
              <a:t>("Penguin") </a:t>
            </a:r>
            <a:endParaRPr lang="en-US" sz="2400" smtClean="0"/>
          </a:p>
          <a:p>
            <a:r>
              <a:rPr lang="vi-VN" sz="2400" smtClean="0"/>
              <a:t>def </a:t>
            </a:r>
            <a:r>
              <a:rPr lang="vi-VN" sz="2400"/>
              <a:t>run(self): </a:t>
            </a:r>
            <a:endParaRPr lang="en-US" sz="2400" smtClean="0"/>
          </a:p>
          <a:p>
            <a:r>
              <a:rPr lang="en-US" sz="2400"/>
              <a:t> </a:t>
            </a:r>
            <a:r>
              <a:rPr lang="en-US" sz="2400" smtClean="0"/>
              <a:t>   </a:t>
            </a:r>
            <a:r>
              <a:rPr lang="vi-VN" sz="2400" smtClean="0"/>
              <a:t>print</a:t>
            </a:r>
            <a:r>
              <a:rPr lang="vi-VN" sz="2400"/>
              <a:t>("Run faster") </a:t>
            </a:r>
            <a:endParaRPr lang="en-US" sz="2400" smtClean="0"/>
          </a:p>
          <a:p>
            <a:r>
              <a:rPr lang="vi-VN" sz="2400" smtClean="0"/>
              <a:t>peggy </a:t>
            </a:r>
            <a:r>
              <a:rPr lang="vi-VN" sz="2400"/>
              <a:t>= Penguin() </a:t>
            </a:r>
            <a:endParaRPr lang="en-US" sz="2400" smtClean="0"/>
          </a:p>
          <a:p>
            <a:r>
              <a:rPr lang="vi-VN" sz="2400" smtClean="0"/>
              <a:t>peggy.whoisThis</a:t>
            </a:r>
            <a:r>
              <a:rPr lang="vi-VN" sz="2400"/>
              <a:t>() </a:t>
            </a:r>
            <a:endParaRPr lang="en-US" sz="2400" smtClean="0"/>
          </a:p>
          <a:p>
            <a:r>
              <a:rPr lang="vi-VN" sz="2400" smtClean="0"/>
              <a:t>peggy.swim</a:t>
            </a:r>
            <a:r>
              <a:rPr lang="vi-VN" sz="2400"/>
              <a:t>() </a:t>
            </a:r>
            <a:endParaRPr lang="en-US" sz="2400" smtClean="0"/>
          </a:p>
          <a:p>
            <a:r>
              <a:rPr lang="vi-VN" sz="2400" smtClean="0"/>
              <a:t>peggy.run</a:t>
            </a:r>
            <a:r>
              <a:rPr lang="vi-VN" sz="2400"/>
              <a:t>() </a:t>
            </a:r>
          </a:p>
          <a:p>
            <a:r>
              <a:rPr lang="vi-VN" sz="2400"/>
              <a:t>Giá trị hiển thị :</a:t>
            </a:r>
          </a:p>
          <a:p>
            <a:r>
              <a:rPr lang="vi-VN" sz="2400"/>
              <a:t>Bird is ready </a:t>
            </a:r>
            <a:endParaRPr lang="en-US" sz="2400" smtClean="0"/>
          </a:p>
          <a:p>
            <a:r>
              <a:rPr lang="vi-VN" sz="2400" smtClean="0"/>
              <a:t>Penguin </a:t>
            </a:r>
            <a:r>
              <a:rPr lang="vi-VN" sz="2400"/>
              <a:t>is ready </a:t>
            </a:r>
            <a:endParaRPr lang="en-US" sz="2400" smtClean="0"/>
          </a:p>
          <a:p>
            <a:r>
              <a:rPr lang="vi-VN" sz="2400" smtClean="0"/>
              <a:t>Penguin </a:t>
            </a:r>
            <a:r>
              <a:rPr lang="vi-VN" sz="2400"/>
              <a:t>Swim </a:t>
            </a:r>
            <a:r>
              <a:rPr lang="vi-VN" sz="2400" smtClean="0"/>
              <a:t>faster</a:t>
            </a:r>
            <a:endParaRPr lang="vi-VN" sz="2400"/>
          </a:p>
        </p:txBody>
      </p:sp>
    </p:spTree>
    <p:extLst>
      <p:ext uri="{BB962C8B-B14F-4D97-AF65-F5344CB8AC3E}">
        <p14:creationId xmlns:p14="http://schemas.microsoft.com/office/powerpoint/2010/main" val="81496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138</a:t>
            </a:fld>
            <a:endParaRPr lang="en-US"/>
          </a:p>
        </p:txBody>
      </p:sp>
      <p:pic>
        <p:nvPicPr>
          <p:cNvPr id="21" name="Picture 4" descr="Image result for laptop">
            <a:extLst>
              <a:ext uri="{FF2B5EF4-FFF2-40B4-BE49-F238E27FC236}">
                <a16:creationId xmlns:a16="http://schemas.microsoft.com/office/drawing/2014/main" id="{E0490141-13FE-4BB9-AEDF-F55F2E5A5E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9784" y="4181642"/>
            <a:ext cx="2281205" cy="15747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RAM">
            <a:extLst>
              <a:ext uri="{FF2B5EF4-FFF2-40B4-BE49-F238E27FC236}">
                <a16:creationId xmlns:a16="http://schemas.microsoft.com/office/drawing/2014/main" id="{F733B5C3-5329-4F34-8B01-F880E8E7F1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3068" y="2657642"/>
            <a:ext cx="1524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Image result for HDD">
            <a:extLst>
              <a:ext uri="{FF2B5EF4-FFF2-40B4-BE49-F238E27FC236}">
                <a16:creationId xmlns:a16="http://schemas.microsoft.com/office/drawing/2014/main" id="{819D8330-1AE1-4C86-B248-B8585DB715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08984" y="5248442"/>
            <a:ext cx="2234084" cy="15240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ular Callout 7">
            <a:extLst>
              <a:ext uri="{FF2B5EF4-FFF2-40B4-BE49-F238E27FC236}">
                <a16:creationId xmlns:a16="http://schemas.microsoft.com/office/drawing/2014/main" id="{1BE0E31B-9503-4113-86D6-12D5D7853830}"/>
              </a:ext>
            </a:extLst>
          </p:cNvPr>
          <p:cNvSpPr/>
          <p:nvPr/>
        </p:nvSpPr>
        <p:spPr>
          <a:xfrm>
            <a:off x="9552384" y="2216612"/>
            <a:ext cx="1798605" cy="1507830"/>
          </a:xfrm>
          <a:prstGeom prst="wedgeRectCallout">
            <a:avLst>
              <a:gd name="adj1" fmla="val -105737"/>
              <a:gd name="adj2" fmla="val -15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FF00"/>
                </a:solidFill>
              </a:rPr>
              <a:t>Dữ</a:t>
            </a:r>
            <a:r>
              <a:rPr lang="en-US" dirty="0">
                <a:solidFill>
                  <a:srgbClr val="FFFF00"/>
                </a:solidFill>
              </a:rPr>
              <a:t> </a:t>
            </a:r>
            <a:r>
              <a:rPr lang="en-US" dirty="0" err="1">
                <a:solidFill>
                  <a:srgbClr val="FFFF00"/>
                </a:solidFill>
              </a:rPr>
              <a:t>liệu</a:t>
            </a:r>
            <a:r>
              <a:rPr lang="en-US" dirty="0">
                <a:solidFill>
                  <a:srgbClr val="FFFF00"/>
                </a:solidFill>
              </a:rPr>
              <a:t> </a:t>
            </a:r>
            <a:r>
              <a:rPr lang="en-US" dirty="0" err="1">
                <a:solidFill>
                  <a:srgbClr val="FFFF00"/>
                </a:solidFill>
              </a:rPr>
              <a:t>trong</a:t>
            </a:r>
            <a:r>
              <a:rPr lang="en-US" dirty="0">
                <a:solidFill>
                  <a:srgbClr val="FFFF00"/>
                </a:solidFill>
              </a:rPr>
              <a:t> </a:t>
            </a:r>
            <a:r>
              <a:rPr lang="en-US" dirty="0" err="1">
                <a:solidFill>
                  <a:srgbClr val="FFFF00"/>
                </a:solidFill>
              </a:rPr>
              <a:t>phần</a:t>
            </a:r>
            <a:r>
              <a:rPr lang="en-US" dirty="0">
                <a:solidFill>
                  <a:srgbClr val="FFFF00"/>
                </a:solidFill>
              </a:rPr>
              <a:t> </a:t>
            </a:r>
            <a:r>
              <a:rPr lang="en-US" dirty="0" err="1">
                <a:solidFill>
                  <a:srgbClr val="FFFF00"/>
                </a:solidFill>
              </a:rPr>
              <a:t>mềm</a:t>
            </a:r>
            <a:r>
              <a:rPr lang="en-US" dirty="0">
                <a:solidFill>
                  <a:srgbClr val="FFFF00"/>
                </a:solidFill>
              </a:rPr>
              <a:t> </a:t>
            </a:r>
            <a:r>
              <a:rPr lang="en-US" dirty="0" err="1">
                <a:solidFill>
                  <a:srgbClr val="FFFF00"/>
                </a:solidFill>
              </a:rPr>
              <a:t>mà</a:t>
            </a:r>
            <a:r>
              <a:rPr lang="en-US" dirty="0">
                <a:solidFill>
                  <a:srgbClr val="FFFF00"/>
                </a:solidFill>
              </a:rPr>
              <a:t>  ta </a:t>
            </a:r>
            <a:r>
              <a:rPr lang="en-US" dirty="0" err="1">
                <a:solidFill>
                  <a:srgbClr val="FFFF00"/>
                </a:solidFill>
              </a:rPr>
              <a:t>đang</a:t>
            </a:r>
            <a:r>
              <a:rPr lang="en-US" dirty="0">
                <a:solidFill>
                  <a:srgbClr val="FFFF00"/>
                </a:solidFill>
              </a:rPr>
              <a:t> </a:t>
            </a:r>
            <a:r>
              <a:rPr lang="en-US" dirty="0" err="1">
                <a:solidFill>
                  <a:srgbClr val="FFFF00"/>
                </a:solidFill>
              </a:rPr>
              <a:t>thao</a:t>
            </a:r>
            <a:r>
              <a:rPr lang="en-US" dirty="0">
                <a:solidFill>
                  <a:srgbClr val="FFFF00"/>
                </a:solidFill>
              </a:rPr>
              <a:t> </a:t>
            </a:r>
            <a:r>
              <a:rPr lang="en-US" dirty="0" err="1">
                <a:solidFill>
                  <a:srgbClr val="FFFF00"/>
                </a:solidFill>
              </a:rPr>
              <a:t>tác</a:t>
            </a:r>
            <a:endParaRPr lang="en-US" dirty="0">
              <a:solidFill>
                <a:srgbClr val="FFFF00"/>
              </a:solidFill>
            </a:endParaRPr>
          </a:p>
        </p:txBody>
      </p:sp>
      <p:cxnSp>
        <p:nvCxnSpPr>
          <p:cNvPr id="25" name="Straight Arrow Connector 24">
            <a:extLst>
              <a:ext uri="{FF2B5EF4-FFF2-40B4-BE49-F238E27FC236}">
                <a16:creationId xmlns:a16="http://schemas.microsoft.com/office/drawing/2014/main" id="{14CDDB8C-3B76-4163-B79D-B3B2A2BB1AA4}"/>
              </a:ext>
            </a:extLst>
          </p:cNvPr>
          <p:cNvCxnSpPr/>
          <p:nvPr/>
        </p:nvCxnSpPr>
        <p:spPr>
          <a:xfrm flipH="1" flipV="1">
            <a:off x="8790804" y="3800642"/>
            <a:ext cx="990180" cy="1447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738DCC-FCB7-4DE0-9C1B-5A4FC69038B0}"/>
              </a:ext>
            </a:extLst>
          </p:cNvPr>
          <p:cNvCxnSpPr/>
          <p:nvPr/>
        </p:nvCxnSpPr>
        <p:spPr>
          <a:xfrm flipH="1">
            <a:off x="7220799" y="5692903"/>
            <a:ext cx="2344075" cy="381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1DF66D5-C14C-47DE-BEB8-64C6AFD3666F}"/>
              </a:ext>
            </a:extLst>
          </p:cNvPr>
          <p:cNvSpPr txBox="1"/>
          <p:nvPr/>
        </p:nvSpPr>
        <p:spPr>
          <a:xfrm>
            <a:off x="5988655" y="2657642"/>
            <a:ext cx="1420069" cy="369332"/>
          </a:xfrm>
          <a:prstGeom prst="rect">
            <a:avLst/>
          </a:prstGeom>
          <a:noFill/>
        </p:spPr>
        <p:txBody>
          <a:bodyPr wrap="none" rtlCol="0">
            <a:spAutoFit/>
          </a:bodyPr>
          <a:lstStyle/>
          <a:p>
            <a:r>
              <a:rPr lang="en-US"/>
              <a:t>Bộ nhớ trong</a:t>
            </a:r>
          </a:p>
        </p:txBody>
      </p:sp>
      <p:sp>
        <p:nvSpPr>
          <p:cNvPr id="28" name="TextBox 27">
            <a:extLst>
              <a:ext uri="{FF2B5EF4-FFF2-40B4-BE49-F238E27FC236}">
                <a16:creationId xmlns:a16="http://schemas.microsoft.com/office/drawing/2014/main" id="{3530D3F0-4529-48DE-A391-2C67F605AA69}"/>
              </a:ext>
            </a:extLst>
          </p:cNvPr>
          <p:cNvSpPr txBox="1"/>
          <p:nvPr/>
        </p:nvSpPr>
        <p:spPr>
          <a:xfrm>
            <a:off x="5988655" y="4784337"/>
            <a:ext cx="1428596" cy="369332"/>
          </a:xfrm>
          <a:prstGeom prst="rect">
            <a:avLst/>
          </a:prstGeom>
          <a:noFill/>
        </p:spPr>
        <p:txBody>
          <a:bodyPr wrap="none" rtlCol="0">
            <a:spAutoFit/>
          </a:bodyPr>
          <a:lstStyle/>
          <a:p>
            <a:r>
              <a:rPr lang="en-US"/>
              <a:t>Bộ nhớ ngoài</a:t>
            </a:r>
          </a:p>
        </p:txBody>
      </p:sp>
      <p:sp>
        <p:nvSpPr>
          <p:cNvPr id="29" name="Freeform 13">
            <a:extLst>
              <a:ext uri="{FF2B5EF4-FFF2-40B4-BE49-F238E27FC236}">
                <a16:creationId xmlns:a16="http://schemas.microsoft.com/office/drawing/2014/main" id="{8937547F-231C-4064-AE55-4018CD08C0AF}"/>
              </a:ext>
            </a:extLst>
          </p:cNvPr>
          <p:cNvSpPr/>
          <p:nvPr/>
        </p:nvSpPr>
        <p:spPr>
          <a:xfrm>
            <a:off x="7213795" y="2894828"/>
            <a:ext cx="2498502" cy="2704563"/>
          </a:xfrm>
          <a:custGeom>
            <a:avLst/>
            <a:gdLst>
              <a:gd name="connsiteX0" fmla="*/ 2498502 w 2498502"/>
              <a:gd name="connsiteY0" fmla="*/ 0 h 2704563"/>
              <a:gd name="connsiteX1" fmla="*/ 2421228 w 2498502"/>
              <a:gd name="connsiteY1" fmla="*/ 77273 h 2704563"/>
              <a:gd name="connsiteX2" fmla="*/ 2369713 w 2498502"/>
              <a:gd name="connsiteY2" fmla="*/ 90152 h 2704563"/>
              <a:gd name="connsiteX3" fmla="*/ 2266682 w 2498502"/>
              <a:gd name="connsiteY3" fmla="*/ 141668 h 2704563"/>
              <a:gd name="connsiteX4" fmla="*/ 2228045 w 2498502"/>
              <a:gd name="connsiteY4" fmla="*/ 154546 h 2704563"/>
              <a:gd name="connsiteX5" fmla="*/ 2137893 w 2498502"/>
              <a:gd name="connsiteY5" fmla="*/ 193183 h 2704563"/>
              <a:gd name="connsiteX6" fmla="*/ 2086378 w 2498502"/>
              <a:gd name="connsiteY6" fmla="*/ 218941 h 2704563"/>
              <a:gd name="connsiteX7" fmla="*/ 1983347 w 2498502"/>
              <a:gd name="connsiteY7" fmla="*/ 270456 h 2704563"/>
              <a:gd name="connsiteX8" fmla="*/ 1906074 w 2498502"/>
              <a:gd name="connsiteY8" fmla="*/ 309093 h 2704563"/>
              <a:gd name="connsiteX9" fmla="*/ 1854558 w 2498502"/>
              <a:gd name="connsiteY9" fmla="*/ 347729 h 2704563"/>
              <a:gd name="connsiteX10" fmla="*/ 1777285 w 2498502"/>
              <a:gd name="connsiteY10" fmla="*/ 399245 h 2704563"/>
              <a:gd name="connsiteX11" fmla="*/ 1738648 w 2498502"/>
              <a:gd name="connsiteY11" fmla="*/ 425003 h 2704563"/>
              <a:gd name="connsiteX12" fmla="*/ 1700012 w 2498502"/>
              <a:gd name="connsiteY12" fmla="*/ 463639 h 2704563"/>
              <a:gd name="connsiteX13" fmla="*/ 1661375 w 2498502"/>
              <a:gd name="connsiteY13" fmla="*/ 489397 h 2704563"/>
              <a:gd name="connsiteX14" fmla="*/ 1545465 w 2498502"/>
              <a:gd name="connsiteY14" fmla="*/ 592428 h 2704563"/>
              <a:gd name="connsiteX15" fmla="*/ 1481071 w 2498502"/>
              <a:gd name="connsiteY15" fmla="*/ 682580 h 2704563"/>
              <a:gd name="connsiteX16" fmla="*/ 1442434 w 2498502"/>
              <a:gd name="connsiteY16" fmla="*/ 695459 h 2704563"/>
              <a:gd name="connsiteX17" fmla="*/ 1403797 w 2498502"/>
              <a:gd name="connsiteY17" fmla="*/ 734096 h 2704563"/>
              <a:gd name="connsiteX18" fmla="*/ 1352282 w 2498502"/>
              <a:gd name="connsiteY18" fmla="*/ 772732 h 2704563"/>
              <a:gd name="connsiteX19" fmla="*/ 1262130 w 2498502"/>
              <a:gd name="connsiteY19" fmla="*/ 862884 h 2704563"/>
              <a:gd name="connsiteX20" fmla="*/ 1184857 w 2498502"/>
              <a:gd name="connsiteY20" fmla="*/ 953037 h 2704563"/>
              <a:gd name="connsiteX21" fmla="*/ 1159099 w 2498502"/>
              <a:gd name="connsiteY21" fmla="*/ 991673 h 2704563"/>
              <a:gd name="connsiteX22" fmla="*/ 1120462 w 2498502"/>
              <a:gd name="connsiteY22" fmla="*/ 1043189 h 2704563"/>
              <a:gd name="connsiteX23" fmla="*/ 1081826 w 2498502"/>
              <a:gd name="connsiteY23" fmla="*/ 1081825 h 2704563"/>
              <a:gd name="connsiteX24" fmla="*/ 1043189 w 2498502"/>
              <a:gd name="connsiteY24" fmla="*/ 1146220 h 2704563"/>
              <a:gd name="connsiteX25" fmla="*/ 940158 w 2498502"/>
              <a:gd name="connsiteY25" fmla="*/ 1262129 h 2704563"/>
              <a:gd name="connsiteX26" fmla="*/ 862885 w 2498502"/>
              <a:gd name="connsiteY26" fmla="*/ 1352282 h 2704563"/>
              <a:gd name="connsiteX27" fmla="*/ 798490 w 2498502"/>
              <a:gd name="connsiteY27" fmla="*/ 1468191 h 2704563"/>
              <a:gd name="connsiteX28" fmla="*/ 759854 w 2498502"/>
              <a:gd name="connsiteY28" fmla="*/ 1493949 h 2704563"/>
              <a:gd name="connsiteX29" fmla="*/ 734096 w 2498502"/>
              <a:gd name="connsiteY29" fmla="*/ 1545465 h 2704563"/>
              <a:gd name="connsiteX30" fmla="*/ 682581 w 2498502"/>
              <a:gd name="connsiteY30" fmla="*/ 1596980 h 2704563"/>
              <a:gd name="connsiteX31" fmla="*/ 669702 w 2498502"/>
              <a:gd name="connsiteY31" fmla="*/ 1648496 h 2704563"/>
              <a:gd name="connsiteX32" fmla="*/ 643944 w 2498502"/>
              <a:gd name="connsiteY32" fmla="*/ 1700011 h 2704563"/>
              <a:gd name="connsiteX33" fmla="*/ 553792 w 2498502"/>
              <a:gd name="connsiteY33" fmla="*/ 1841679 h 2704563"/>
              <a:gd name="connsiteX34" fmla="*/ 502276 w 2498502"/>
              <a:gd name="connsiteY34" fmla="*/ 1918952 h 2704563"/>
              <a:gd name="connsiteX35" fmla="*/ 437882 w 2498502"/>
              <a:gd name="connsiteY35" fmla="*/ 2060620 h 2704563"/>
              <a:gd name="connsiteX36" fmla="*/ 399245 w 2498502"/>
              <a:gd name="connsiteY36" fmla="*/ 2112135 h 2704563"/>
              <a:gd name="connsiteX37" fmla="*/ 373488 w 2498502"/>
              <a:gd name="connsiteY37" fmla="*/ 2163651 h 2704563"/>
              <a:gd name="connsiteX38" fmla="*/ 347730 w 2498502"/>
              <a:gd name="connsiteY38" fmla="*/ 2202287 h 2704563"/>
              <a:gd name="connsiteX39" fmla="*/ 321972 w 2498502"/>
              <a:gd name="connsiteY39" fmla="*/ 2253803 h 2704563"/>
              <a:gd name="connsiteX40" fmla="*/ 283335 w 2498502"/>
              <a:gd name="connsiteY40" fmla="*/ 2292439 h 2704563"/>
              <a:gd name="connsiteX41" fmla="*/ 218941 w 2498502"/>
              <a:gd name="connsiteY41" fmla="*/ 2369713 h 2704563"/>
              <a:gd name="connsiteX42" fmla="*/ 167426 w 2498502"/>
              <a:gd name="connsiteY42" fmla="*/ 2459865 h 2704563"/>
              <a:gd name="connsiteX43" fmla="*/ 128789 w 2498502"/>
              <a:gd name="connsiteY43" fmla="*/ 2485622 h 2704563"/>
              <a:gd name="connsiteX44" fmla="*/ 115910 w 2498502"/>
              <a:gd name="connsiteY44" fmla="*/ 2524259 h 2704563"/>
              <a:gd name="connsiteX45" fmla="*/ 25758 w 2498502"/>
              <a:gd name="connsiteY45" fmla="*/ 2627290 h 2704563"/>
              <a:gd name="connsiteX46" fmla="*/ 0 w 2498502"/>
              <a:gd name="connsiteY46" fmla="*/ 2704563 h 270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98502" h="2704563">
                <a:moveTo>
                  <a:pt x="2498502" y="0"/>
                </a:moveTo>
                <a:cubicBezTo>
                  <a:pt x="2472744" y="25758"/>
                  <a:pt x="2451070" y="56383"/>
                  <a:pt x="2421228" y="77273"/>
                </a:cubicBezTo>
                <a:cubicBezTo>
                  <a:pt x="2406727" y="87423"/>
                  <a:pt x="2386505" y="84555"/>
                  <a:pt x="2369713" y="90152"/>
                </a:cubicBezTo>
                <a:cubicBezTo>
                  <a:pt x="2236005" y="134722"/>
                  <a:pt x="2361341" y="94340"/>
                  <a:pt x="2266682" y="141668"/>
                </a:cubicBezTo>
                <a:cubicBezTo>
                  <a:pt x="2254540" y="147739"/>
                  <a:pt x="2240924" y="150253"/>
                  <a:pt x="2228045" y="154546"/>
                </a:cubicBezTo>
                <a:cubicBezTo>
                  <a:pt x="2149748" y="206746"/>
                  <a:pt x="2232939" y="157541"/>
                  <a:pt x="2137893" y="193183"/>
                </a:cubicBezTo>
                <a:cubicBezTo>
                  <a:pt x="2119917" y="199924"/>
                  <a:pt x="2104024" y="211378"/>
                  <a:pt x="2086378" y="218941"/>
                </a:cubicBezTo>
                <a:cubicBezTo>
                  <a:pt x="1953916" y="275711"/>
                  <a:pt x="2188597" y="158501"/>
                  <a:pt x="1983347" y="270456"/>
                </a:cubicBezTo>
                <a:cubicBezTo>
                  <a:pt x="1958065" y="284246"/>
                  <a:pt x="1930768" y="294277"/>
                  <a:pt x="1906074" y="309093"/>
                </a:cubicBezTo>
                <a:cubicBezTo>
                  <a:pt x="1887668" y="320137"/>
                  <a:pt x="1872143" y="335420"/>
                  <a:pt x="1854558" y="347729"/>
                </a:cubicBezTo>
                <a:cubicBezTo>
                  <a:pt x="1829197" y="365482"/>
                  <a:pt x="1803043" y="382073"/>
                  <a:pt x="1777285" y="399245"/>
                </a:cubicBezTo>
                <a:cubicBezTo>
                  <a:pt x="1764406" y="407831"/>
                  <a:pt x="1749593" y="414058"/>
                  <a:pt x="1738648" y="425003"/>
                </a:cubicBezTo>
                <a:cubicBezTo>
                  <a:pt x="1725769" y="437882"/>
                  <a:pt x="1714004" y="451979"/>
                  <a:pt x="1700012" y="463639"/>
                </a:cubicBezTo>
                <a:cubicBezTo>
                  <a:pt x="1688121" y="473548"/>
                  <a:pt x="1672944" y="479114"/>
                  <a:pt x="1661375" y="489397"/>
                </a:cubicBezTo>
                <a:cubicBezTo>
                  <a:pt x="1529047" y="607021"/>
                  <a:pt x="1633154" y="533969"/>
                  <a:pt x="1545465" y="592428"/>
                </a:cubicBezTo>
                <a:cubicBezTo>
                  <a:pt x="1524000" y="622479"/>
                  <a:pt x="1507184" y="656467"/>
                  <a:pt x="1481071" y="682580"/>
                </a:cubicBezTo>
                <a:cubicBezTo>
                  <a:pt x="1471472" y="692179"/>
                  <a:pt x="1453730" y="687929"/>
                  <a:pt x="1442434" y="695459"/>
                </a:cubicBezTo>
                <a:cubicBezTo>
                  <a:pt x="1427279" y="705562"/>
                  <a:pt x="1417626" y="722243"/>
                  <a:pt x="1403797" y="734096"/>
                </a:cubicBezTo>
                <a:cubicBezTo>
                  <a:pt x="1387500" y="748065"/>
                  <a:pt x="1367460" y="757554"/>
                  <a:pt x="1352282" y="772732"/>
                </a:cubicBezTo>
                <a:cubicBezTo>
                  <a:pt x="1232080" y="892934"/>
                  <a:pt x="1399502" y="759856"/>
                  <a:pt x="1262130" y="862884"/>
                </a:cubicBezTo>
                <a:cubicBezTo>
                  <a:pt x="1202998" y="951582"/>
                  <a:pt x="1278544" y="843735"/>
                  <a:pt x="1184857" y="953037"/>
                </a:cubicBezTo>
                <a:cubicBezTo>
                  <a:pt x="1174784" y="964789"/>
                  <a:pt x="1168096" y="979078"/>
                  <a:pt x="1159099" y="991673"/>
                </a:cubicBezTo>
                <a:cubicBezTo>
                  <a:pt x="1146623" y="1009140"/>
                  <a:pt x="1134431" y="1026892"/>
                  <a:pt x="1120462" y="1043189"/>
                </a:cubicBezTo>
                <a:cubicBezTo>
                  <a:pt x="1108609" y="1057017"/>
                  <a:pt x="1092754" y="1067254"/>
                  <a:pt x="1081826" y="1081825"/>
                </a:cubicBezTo>
                <a:cubicBezTo>
                  <a:pt x="1066807" y="1101851"/>
                  <a:pt x="1057544" y="1125713"/>
                  <a:pt x="1043189" y="1146220"/>
                </a:cubicBezTo>
                <a:cubicBezTo>
                  <a:pt x="1004288" y="1201794"/>
                  <a:pt x="986565" y="1215723"/>
                  <a:pt x="940158" y="1262129"/>
                </a:cubicBezTo>
                <a:cubicBezTo>
                  <a:pt x="916257" y="1357735"/>
                  <a:pt x="949459" y="1276530"/>
                  <a:pt x="862885" y="1352282"/>
                </a:cubicBezTo>
                <a:cubicBezTo>
                  <a:pt x="790600" y="1415531"/>
                  <a:pt x="853520" y="1391149"/>
                  <a:pt x="798490" y="1468191"/>
                </a:cubicBezTo>
                <a:cubicBezTo>
                  <a:pt x="789493" y="1480786"/>
                  <a:pt x="772733" y="1485363"/>
                  <a:pt x="759854" y="1493949"/>
                </a:cubicBezTo>
                <a:cubicBezTo>
                  <a:pt x="751268" y="1511121"/>
                  <a:pt x="745615" y="1530106"/>
                  <a:pt x="734096" y="1545465"/>
                </a:cubicBezTo>
                <a:cubicBezTo>
                  <a:pt x="719525" y="1564893"/>
                  <a:pt x="695452" y="1576387"/>
                  <a:pt x="682581" y="1596980"/>
                </a:cubicBezTo>
                <a:cubicBezTo>
                  <a:pt x="673200" y="1611990"/>
                  <a:pt x="675917" y="1631923"/>
                  <a:pt x="669702" y="1648496"/>
                </a:cubicBezTo>
                <a:cubicBezTo>
                  <a:pt x="662961" y="1666472"/>
                  <a:pt x="653822" y="1683548"/>
                  <a:pt x="643944" y="1700011"/>
                </a:cubicBezTo>
                <a:cubicBezTo>
                  <a:pt x="615146" y="1748008"/>
                  <a:pt x="584060" y="1794595"/>
                  <a:pt x="553792" y="1841679"/>
                </a:cubicBezTo>
                <a:lnTo>
                  <a:pt x="502276" y="1918952"/>
                </a:lnTo>
                <a:cubicBezTo>
                  <a:pt x="485399" y="1969583"/>
                  <a:pt x="472432" y="2014554"/>
                  <a:pt x="437882" y="2060620"/>
                </a:cubicBezTo>
                <a:cubicBezTo>
                  <a:pt x="425003" y="2077792"/>
                  <a:pt x="410621" y="2093933"/>
                  <a:pt x="399245" y="2112135"/>
                </a:cubicBezTo>
                <a:cubicBezTo>
                  <a:pt x="389070" y="2128416"/>
                  <a:pt x="383013" y="2146982"/>
                  <a:pt x="373488" y="2163651"/>
                </a:cubicBezTo>
                <a:cubicBezTo>
                  <a:pt x="365809" y="2177090"/>
                  <a:pt x="355409" y="2188848"/>
                  <a:pt x="347730" y="2202287"/>
                </a:cubicBezTo>
                <a:cubicBezTo>
                  <a:pt x="338205" y="2218956"/>
                  <a:pt x="333131" y="2238180"/>
                  <a:pt x="321972" y="2253803"/>
                </a:cubicBezTo>
                <a:cubicBezTo>
                  <a:pt x="311386" y="2268624"/>
                  <a:pt x="296214" y="2279560"/>
                  <a:pt x="283335" y="2292439"/>
                </a:cubicBezTo>
                <a:cubicBezTo>
                  <a:pt x="228080" y="2402953"/>
                  <a:pt x="291754" y="2296902"/>
                  <a:pt x="218941" y="2369713"/>
                </a:cubicBezTo>
                <a:cubicBezTo>
                  <a:pt x="168155" y="2420499"/>
                  <a:pt x="217940" y="2399248"/>
                  <a:pt x="167426" y="2459865"/>
                </a:cubicBezTo>
                <a:cubicBezTo>
                  <a:pt x="157517" y="2471756"/>
                  <a:pt x="141668" y="2477036"/>
                  <a:pt x="128789" y="2485622"/>
                </a:cubicBezTo>
                <a:cubicBezTo>
                  <a:pt x="124496" y="2498501"/>
                  <a:pt x="124391" y="2513658"/>
                  <a:pt x="115910" y="2524259"/>
                </a:cubicBezTo>
                <a:cubicBezTo>
                  <a:pt x="55809" y="2599386"/>
                  <a:pt x="77274" y="2472743"/>
                  <a:pt x="25758" y="2627290"/>
                </a:cubicBezTo>
                <a:lnTo>
                  <a:pt x="0" y="2704563"/>
                </a:lnTo>
              </a:path>
            </a:pathLst>
          </a:custGeom>
          <a:noFill/>
          <a:ln w="571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F862863-3218-407E-80C6-8934A9FA94F8}"/>
              </a:ext>
            </a:extLst>
          </p:cNvPr>
          <p:cNvGrpSpPr/>
          <p:nvPr/>
        </p:nvGrpSpPr>
        <p:grpSpPr>
          <a:xfrm>
            <a:off x="152400" y="256337"/>
            <a:ext cx="6850115" cy="1013740"/>
            <a:chOff x="789624" y="1295400"/>
            <a:chExt cx="6850115" cy="1013740"/>
          </a:xfrm>
        </p:grpSpPr>
        <p:sp>
          <p:nvSpPr>
            <p:cNvPr id="20" name="AutoShape 52">
              <a:extLst>
                <a:ext uri="{FF2B5EF4-FFF2-40B4-BE49-F238E27FC236}">
                  <a16:creationId xmlns:a16="http://schemas.microsoft.com/office/drawing/2014/main" id="{3718989B-7848-4822-AEA5-9937BC24E230}"/>
                </a:ext>
              </a:extLst>
            </p:cNvPr>
            <p:cNvSpPr>
              <a:spLocks noChangeArrowheads="1"/>
            </p:cNvSpPr>
            <p:nvPr/>
          </p:nvSpPr>
          <p:spPr bwMode="gray">
            <a:xfrm>
              <a:off x="1211315" y="1801140"/>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400" b="1" dirty="0" smtClean="0">
                  <a:effectLst/>
                  <a:latin typeface="Cambria" panose="02040503050406030204" pitchFamily="18" charset="0"/>
                  <a:ea typeface="Cambria" panose="02040503050406030204" pitchFamily="18" charset="0"/>
                </a:rPr>
                <a:t>Vì </a:t>
              </a:r>
              <a:r>
                <a:rPr lang="vi-VN" sz="4400" b="1" dirty="0">
                  <a:effectLst/>
                  <a:latin typeface="Cambria" panose="02040503050406030204" pitchFamily="18" charset="0"/>
                  <a:ea typeface="Cambria" panose="02040503050406030204" pitchFamily="18" charset="0"/>
                </a:rPr>
                <a:t>sao phải lưu tập tin</a:t>
              </a:r>
            </a:p>
          </p:txBody>
        </p:sp>
        <p:grpSp>
          <p:nvGrpSpPr>
            <p:cNvPr id="30" name="Group 17">
              <a:extLst>
                <a:ext uri="{FF2B5EF4-FFF2-40B4-BE49-F238E27FC236}">
                  <a16:creationId xmlns:a16="http://schemas.microsoft.com/office/drawing/2014/main" id="{DA6A541A-4E2E-41DB-BC35-37EF636AD697}"/>
                </a:ext>
              </a:extLst>
            </p:cNvPr>
            <p:cNvGrpSpPr>
              <a:grpSpLocks/>
            </p:cNvGrpSpPr>
            <p:nvPr/>
          </p:nvGrpSpPr>
          <p:grpSpPr bwMode="auto">
            <a:xfrm>
              <a:off x="789624" y="1295400"/>
              <a:ext cx="353376" cy="272472"/>
              <a:chOff x="1110" y="2656"/>
              <a:chExt cx="1549" cy="1351"/>
            </a:xfrm>
          </p:grpSpPr>
          <p:sp>
            <p:nvSpPr>
              <p:cNvPr id="31" name="AutoShape 18">
                <a:extLst>
                  <a:ext uri="{FF2B5EF4-FFF2-40B4-BE49-F238E27FC236}">
                    <a16:creationId xmlns:a16="http://schemas.microsoft.com/office/drawing/2014/main" id="{C483D5EF-29C6-4432-B985-C3CFC9D7849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32" name="AutoShape 19">
                <a:extLst>
                  <a:ext uri="{FF2B5EF4-FFF2-40B4-BE49-F238E27FC236}">
                    <a16:creationId xmlns:a16="http://schemas.microsoft.com/office/drawing/2014/main" id="{46253836-76AD-457B-983A-87484388ADB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33" name="AutoShape 20">
                <a:extLst>
                  <a:ext uri="{FF2B5EF4-FFF2-40B4-BE49-F238E27FC236}">
                    <a16:creationId xmlns:a16="http://schemas.microsoft.com/office/drawing/2014/main" id="{6123BD73-CD84-4842-B8E4-5AA940FBF04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2" name="Rectangle 1"/>
          <p:cNvSpPr/>
          <p:nvPr/>
        </p:nvSpPr>
        <p:spPr>
          <a:xfrm>
            <a:off x="115390" y="2057477"/>
            <a:ext cx="6096000" cy="3046988"/>
          </a:xfrm>
          <a:prstGeom prst="rect">
            <a:avLst/>
          </a:prstGeom>
        </p:spPr>
        <p:txBody>
          <a:bodyPr>
            <a:spAutoFit/>
          </a:bodyPr>
          <a:lstStyle/>
          <a:p>
            <a:pPr marL="457200" indent="-457200">
              <a:buFont typeface="Wingdings" panose="05000000000000000000" pitchFamily="2" charset="2"/>
              <a:buChar char="v"/>
            </a:pPr>
            <a:r>
              <a:rPr lang="en-US" sz="3200" dirty="0" err="1">
                <a:solidFill>
                  <a:srgbClr val="002060"/>
                </a:solidFill>
                <a:latin typeface="Cambria" panose="02040503050406030204" pitchFamily="18" charset="0"/>
              </a:rPr>
              <a:t>Các</a:t>
            </a:r>
            <a:r>
              <a:rPr lang="en-US" sz="3200" dirty="0">
                <a:solidFill>
                  <a:srgbClr val="002060"/>
                </a:solidFill>
                <a:latin typeface="Cambria" panose="02040503050406030204" pitchFamily="18" charset="0"/>
              </a:rPr>
              <a:t> </a:t>
            </a:r>
            <a:r>
              <a:rPr lang="en-US" sz="3200" dirty="0" err="1">
                <a:solidFill>
                  <a:srgbClr val="002060"/>
                </a:solidFill>
                <a:latin typeface="Cambria" panose="02040503050406030204" pitchFamily="18" charset="0"/>
              </a:rPr>
              <a:t>dữ</a:t>
            </a:r>
            <a:r>
              <a:rPr lang="en-US" sz="3200" dirty="0">
                <a:solidFill>
                  <a:srgbClr val="002060"/>
                </a:solidFill>
                <a:latin typeface="Cambria" panose="02040503050406030204" pitchFamily="18" charset="0"/>
              </a:rPr>
              <a:t> </a:t>
            </a:r>
            <a:r>
              <a:rPr lang="en-US" sz="3200" dirty="0" err="1">
                <a:solidFill>
                  <a:srgbClr val="002060"/>
                </a:solidFill>
                <a:latin typeface="Cambria" panose="02040503050406030204" pitchFamily="18" charset="0"/>
              </a:rPr>
              <a:t>liệu</a:t>
            </a:r>
            <a:r>
              <a:rPr lang="en-US" sz="3200" dirty="0">
                <a:solidFill>
                  <a:srgbClr val="002060"/>
                </a:solidFill>
                <a:latin typeface="Cambria" panose="02040503050406030204" pitchFamily="18" charset="0"/>
              </a:rPr>
              <a:t> ta </a:t>
            </a:r>
            <a:r>
              <a:rPr lang="en-US" sz="3200" dirty="0" err="1">
                <a:solidFill>
                  <a:srgbClr val="002060"/>
                </a:solidFill>
                <a:latin typeface="Cambria" panose="02040503050406030204" pitchFamily="18" charset="0"/>
              </a:rPr>
              <a:t>đang</a:t>
            </a:r>
            <a:r>
              <a:rPr lang="en-US" sz="3200" dirty="0">
                <a:solidFill>
                  <a:srgbClr val="002060"/>
                </a:solidFill>
                <a:latin typeface="Cambria" panose="02040503050406030204" pitchFamily="18" charset="0"/>
              </a:rPr>
              <a:t> </a:t>
            </a:r>
            <a:r>
              <a:rPr lang="en-US" sz="3200" dirty="0" err="1">
                <a:solidFill>
                  <a:srgbClr val="002060"/>
                </a:solidFill>
                <a:latin typeface="Cambria" panose="02040503050406030204" pitchFamily="18" charset="0"/>
              </a:rPr>
              <a:t>thao</a:t>
            </a:r>
            <a:r>
              <a:rPr lang="en-US" sz="3200" dirty="0">
                <a:solidFill>
                  <a:srgbClr val="002060"/>
                </a:solidFill>
                <a:latin typeface="Cambria" panose="02040503050406030204" pitchFamily="18" charset="0"/>
              </a:rPr>
              <a:t> </a:t>
            </a:r>
            <a:r>
              <a:rPr lang="en-US" sz="3200" dirty="0" err="1">
                <a:solidFill>
                  <a:srgbClr val="002060"/>
                </a:solidFill>
                <a:latin typeface="Cambria" panose="02040503050406030204" pitchFamily="18" charset="0"/>
              </a:rPr>
              <a:t>tác</a:t>
            </a:r>
            <a:r>
              <a:rPr lang="en-US" sz="3200" dirty="0">
                <a:solidFill>
                  <a:srgbClr val="002060"/>
                </a:solidFill>
                <a:latin typeface="Cambria" panose="02040503050406030204" pitchFamily="18" charset="0"/>
              </a:rPr>
              <a:t> </a:t>
            </a:r>
            <a:r>
              <a:rPr lang="en-US" sz="3200" dirty="0" err="1">
                <a:solidFill>
                  <a:srgbClr val="002060"/>
                </a:solidFill>
                <a:latin typeface="Cambria" panose="02040503050406030204" pitchFamily="18" charset="0"/>
              </a:rPr>
              <a:t>là</a:t>
            </a:r>
            <a:r>
              <a:rPr lang="en-US" sz="3200" dirty="0">
                <a:solidFill>
                  <a:srgbClr val="002060"/>
                </a:solidFill>
                <a:latin typeface="Cambria" panose="02040503050406030204" pitchFamily="18" charset="0"/>
              </a:rPr>
              <a:t> </a:t>
            </a:r>
            <a:r>
              <a:rPr lang="en-US" sz="3200" dirty="0" err="1">
                <a:solidFill>
                  <a:srgbClr val="002060"/>
                </a:solidFill>
                <a:latin typeface="Cambria" panose="02040503050406030204" pitchFamily="18" charset="0"/>
              </a:rPr>
              <a:t>trên</a:t>
            </a:r>
            <a:r>
              <a:rPr lang="en-US" sz="3200" dirty="0">
                <a:solidFill>
                  <a:srgbClr val="002060"/>
                </a:solidFill>
                <a:latin typeface="Cambria" panose="02040503050406030204" pitchFamily="18" charset="0"/>
              </a:rPr>
              <a:t> </a:t>
            </a:r>
            <a:r>
              <a:rPr lang="en-US" sz="3200" dirty="0" err="1">
                <a:solidFill>
                  <a:srgbClr val="002060"/>
                </a:solidFill>
                <a:latin typeface="Cambria" panose="02040503050406030204" pitchFamily="18" charset="0"/>
              </a:rPr>
              <a:t>thanh</a:t>
            </a:r>
            <a:r>
              <a:rPr lang="en-US" sz="3200" dirty="0">
                <a:solidFill>
                  <a:srgbClr val="002060"/>
                </a:solidFill>
                <a:latin typeface="Cambria" panose="02040503050406030204" pitchFamily="18" charset="0"/>
              </a:rPr>
              <a:t> </a:t>
            </a:r>
            <a:r>
              <a:rPr lang="en-US" sz="3200" dirty="0" err="1">
                <a:solidFill>
                  <a:srgbClr val="002060"/>
                </a:solidFill>
                <a:latin typeface="Cambria" panose="02040503050406030204" pitchFamily="18" charset="0"/>
              </a:rPr>
              <a:t>RAM</a:t>
            </a:r>
            <a:r>
              <a:rPr lang="en-US" sz="3200" dirty="0" err="1">
                <a:solidFill>
                  <a:srgbClr val="002060"/>
                </a:solidFill>
                <a:latin typeface="Cambria" panose="02040503050406030204" pitchFamily="18" charset="0"/>
                <a:sym typeface="Wingdings" panose="05000000000000000000" pitchFamily="2" charset="2"/>
              </a:rPr>
              <a:t>mất</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dữ</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liệu</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khi</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tắt</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phần</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mềm</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tắt</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máy</a:t>
            </a:r>
            <a:endParaRPr lang="en-US" sz="3200" dirty="0">
              <a:solidFill>
                <a:srgbClr val="002060"/>
              </a:solidFill>
              <a:latin typeface="Cambria" panose="02040503050406030204" pitchFamily="18" charset="0"/>
              <a:sym typeface="Wingdings" panose="05000000000000000000" pitchFamily="2" charset="2"/>
            </a:endParaRPr>
          </a:p>
          <a:p>
            <a:pPr marL="457200" indent="-457200">
              <a:buFont typeface="Wingdings" panose="05000000000000000000" pitchFamily="2" charset="2"/>
              <a:buChar char="v"/>
            </a:pPr>
            <a:r>
              <a:rPr lang="en-US" sz="3200" dirty="0" err="1">
                <a:solidFill>
                  <a:srgbClr val="002060"/>
                </a:solidFill>
                <a:latin typeface="Cambria" panose="02040503050406030204" pitchFamily="18" charset="0"/>
                <a:sym typeface="Wingdings" panose="05000000000000000000" pitchFamily="2" charset="2"/>
              </a:rPr>
              <a:t>Nên</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cần</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phải</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lưu</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trữ</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vào</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thiết</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bị</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lưu</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trữ</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vĩnh</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cửu</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rồi</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nạp</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trở</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lại</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bộ</a:t>
            </a:r>
            <a:r>
              <a:rPr lang="en-US" sz="3200" dirty="0">
                <a:solidFill>
                  <a:srgbClr val="002060"/>
                </a:solidFill>
                <a:latin typeface="Cambria" panose="02040503050406030204" pitchFamily="18" charset="0"/>
                <a:sym typeface="Wingdings" panose="05000000000000000000" pitchFamily="2" charset="2"/>
              </a:rPr>
              <a:t> </a:t>
            </a:r>
            <a:r>
              <a:rPr lang="en-US" sz="3200" dirty="0" err="1">
                <a:solidFill>
                  <a:srgbClr val="002060"/>
                </a:solidFill>
                <a:latin typeface="Cambria" panose="02040503050406030204" pitchFamily="18" charset="0"/>
                <a:sym typeface="Wingdings" panose="05000000000000000000" pitchFamily="2" charset="2"/>
              </a:rPr>
              <a:t>nhớ</a:t>
            </a:r>
            <a:r>
              <a:rPr lang="en-US" sz="3200" dirty="0">
                <a:solidFill>
                  <a:srgbClr val="002060"/>
                </a:solidFill>
                <a:latin typeface="Cambria" panose="02040503050406030204" pitchFamily="18" charset="0"/>
                <a:sym typeface="Wingdings" panose="05000000000000000000" pitchFamily="2" charset="2"/>
              </a:rPr>
              <a:t>.</a:t>
            </a:r>
            <a:endParaRPr lang="vi-VN" sz="3200" dirty="0">
              <a:solidFill>
                <a:srgbClr val="002060"/>
              </a:solidFill>
              <a:latin typeface="Cambria" panose="02040503050406030204" pitchFamily="18" charset="0"/>
            </a:endParaRPr>
          </a:p>
        </p:txBody>
      </p:sp>
    </p:spTree>
    <p:extLst>
      <p:ext uri="{BB962C8B-B14F-4D97-AF65-F5344CB8AC3E}">
        <p14:creationId xmlns:p14="http://schemas.microsoft.com/office/powerpoint/2010/main" val="34190400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6743251" cy="1016367"/>
            <a:chOff x="789624" y="1295400"/>
            <a:chExt cx="6743251" cy="1016367"/>
          </a:xfrm>
        </p:grpSpPr>
        <p:sp>
          <p:nvSpPr>
            <p:cNvPr id="3" name="AutoShape 52"/>
            <p:cNvSpPr>
              <a:spLocks noChangeArrowheads="1"/>
            </p:cNvSpPr>
            <p:nvPr/>
          </p:nvSpPr>
          <p:spPr bwMode="gray">
            <a:xfrm>
              <a:off x="1104451" y="1803767"/>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effectLst/>
                  <a:latin typeface="Cambria" panose="02040503050406030204" pitchFamily="18" charset="0"/>
                  <a:ea typeface="Cambria" panose="02040503050406030204" pitchFamily="18" charset="0"/>
                </a:rPr>
                <a:t>Xử</a:t>
              </a:r>
              <a:r>
                <a:rPr lang="en-US" sz="4400" b="1" dirty="0" smtClean="0">
                  <a:effectLst/>
                  <a:latin typeface="Cambria" panose="02040503050406030204" pitchFamily="18" charset="0"/>
                  <a:ea typeface="Cambria" panose="02040503050406030204" pitchFamily="18" charset="0"/>
                </a:rPr>
                <a:t> </a:t>
              </a:r>
              <a:r>
                <a:rPr lang="en-US" sz="4400" b="1" dirty="0" err="1">
                  <a:effectLst/>
                  <a:latin typeface="Cambria" panose="02040503050406030204" pitchFamily="18" charset="0"/>
                  <a:ea typeface="Cambria" panose="02040503050406030204" pitchFamily="18" charset="0"/>
                </a:rPr>
                <a:t>lý</a:t>
              </a:r>
              <a:r>
                <a:rPr lang="en-US" sz="4400" b="1" dirty="0">
                  <a:effectLst/>
                  <a:latin typeface="Cambria" panose="02040503050406030204" pitchFamily="18" charset="0"/>
                  <a:ea typeface="Cambria" panose="02040503050406030204" pitchFamily="18" charset="0"/>
                </a:rPr>
                <a:t> Text File </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139</a:t>
            </a:fld>
            <a:endParaRPr lang="en-US"/>
          </a:p>
        </p:txBody>
      </p:sp>
      <p:sp>
        <p:nvSpPr>
          <p:cNvPr id="14" name="Content Placeholder 2"/>
          <p:cNvSpPr txBox="1">
            <a:spLocks/>
          </p:cNvSpPr>
          <p:nvPr/>
        </p:nvSpPr>
        <p:spPr>
          <a:xfrm>
            <a:off x="729335" y="206084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vi-VN" sz="3600" b="1" dirty="0">
                <a:effectLst/>
                <a:latin typeface="Cambria" panose="02040503050406030204" pitchFamily="18" charset="0"/>
                <a:ea typeface="Cambria" panose="02040503050406030204" pitchFamily="18" charset="0"/>
              </a:rPr>
              <a:t>Cách ghi tập tin</a:t>
            </a:r>
            <a:endParaRPr lang="vi-VN" b="1" dirty="0">
              <a:effectLst/>
              <a:latin typeface="Cambria" panose="02040503050406030204" pitchFamily="18" charset="0"/>
              <a:ea typeface="Cambria" panose="02040503050406030204" pitchFamily="18" charset="0"/>
            </a:endParaRPr>
          </a:p>
          <a:p>
            <a:pPr marL="0" indent="0" algn="just">
              <a:buNone/>
            </a:pPr>
            <a:endParaRPr lang="en-US" dirty="0">
              <a:latin typeface="Cambria" panose="02040503050406030204" pitchFamily="18" charset="0"/>
              <a:cs typeface="Times New Roman" pitchFamily="18" charset="0"/>
            </a:endParaRPr>
          </a:p>
          <a:p>
            <a:pPr marL="0" indent="0" algn="just">
              <a:buNone/>
            </a:pPr>
            <a:r>
              <a:rPr lang="en-US" dirty="0" err="1">
                <a:latin typeface="Cambria" panose="02040503050406030204" pitchFamily="18" charset="0"/>
                <a:cs typeface="Times New Roman" pitchFamily="18" charset="0"/>
              </a:rPr>
              <a:t>Dùng</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hàm</a:t>
            </a:r>
            <a:r>
              <a:rPr lang="en-US" dirty="0">
                <a:latin typeface="Cambria" panose="02040503050406030204" pitchFamily="18" charset="0"/>
                <a:cs typeface="Times New Roman" pitchFamily="18" charset="0"/>
              </a:rPr>
              <a:t>:</a:t>
            </a:r>
          </a:p>
          <a:p>
            <a:pPr marL="0" indent="0" algn="just">
              <a:buNone/>
            </a:pPr>
            <a:r>
              <a:rPr lang="en-US" b="1" dirty="0">
                <a:latin typeface="Cambria" panose="02040503050406030204" pitchFamily="18" charset="0"/>
                <a:cs typeface="Times New Roman" pitchFamily="18" charset="0"/>
              </a:rPr>
              <a:t>open</a:t>
            </a:r>
            <a:r>
              <a:rPr lang="en-US" dirty="0">
                <a:latin typeface="Cambria" panose="02040503050406030204" pitchFamily="18" charset="0"/>
                <a:cs typeface="Times New Roman" pitchFamily="18" charset="0"/>
              </a:rPr>
              <a:t>('myfile.txt’, ‘w’) </a:t>
            </a:r>
            <a:r>
              <a:rPr lang="en-US" dirty="0" err="1">
                <a:latin typeface="Cambria" panose="02040503050406030204" pitchFamily="18" charset="0"/>
                <a:cs typeface="Times New Roman" pitchFamily="18" charset="0"/>
              </a:rPr>
              <a:t>mở</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tập</a:t>
            </a:r>
            <a:r>
              <a:rPr lang="en-US" dirty="0">
                <a:latin typeface="Cambria" panose="02040503050406030204" pitchFamily="18" charset="0"/>
                <a:cs typeface="Times New Roman" pitchFamily="18" charset="0"/>
              </a:rPr>
              <a:t> tin </a:t>
            </a:r>
            <a:r>
              <a:rPr lang="en-US" dirty="0" err="1">
                <a:latin typeface="Cambria" panose="02040503050406030204" pitchFamily="18" charset="0"/>
                <a:cs typeface="Times New Roman" pitchFamily="18" charset="0"/>
              </a:rPr>
              <a:t>để</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ghi</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mới</a:t>
            </a:r>
            <a:endParaRPr lang="en-US" dirty="0">
              <a:latin typeface="Cambria" panose="02040503050406030204" pitchFamily="18" charset="0"/>
              <a:cs typeface="Times New Roman" pitchFamily="18" charset="0"/>
            </a:endParaRPr>
          </a:p>
          <a:p>
            <a:pPr marL="0" indent="0" algn="just">
              <a:buNone/>
            </a:pPr>
            <a:endParaRPr lang="en-US" dirty="0">
              <a:latin typeface="Cambria" panose="02040503050406030204" pitchFamily="18" charset="0"/>
              <a:cs typeface="Times New Roman" pitchFamily="18" charset="0"/>
            </a:endParaRPr>
          </a:p>
          <a:p>
            <a:pPr marL="0" indent="0" algn="just">
              <a:buNone/>
            </a:pPr>
            <a:r>
              <a:rPr lang="en-US" dirty="0" err="1">
                <a:latin typeface="Cambria" panose="02040503050406030204" pitchFamily="18" charset="0"/>
                <a:cs typeface="Times New Roman" pitchFamily="18" charset="0"/>
              </a:rPr>
              <a:t>Dùng</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hàm</a:t>
            </a:r>
            <a:r>
              <a:rPr lang="en-US" dirty="0">
                <a:latin typeface="Cambria" panose="02040503050406030204" pitchFamily="18" charset="0"/>
                <a:cs typeface="Times New Roman" pitchFamily="18" charset="0"/>
              </a:rPr>
              <a:t>:</a:t>
            </a:r>
          </a:p>
          <a:p>
            <a:pPr marL="0" indent="0" algn="just">
              <a:buNone/>
            </a:pPr>
            <a:r>
              <a:rPr lang="en-US" b="1" dirty="0">
                <a:latin typeface="Cambria" panose="02040503050406030204" pitchFamily="18" charset="0"/>
                <a:cs typeface="Times New Roman" pitchFamily="18" charset="0"/>
              </a:rPr>
              <a:t>open</a:t>
            </a:r>
            <a:r>
              <a:rPr lang="en-US" dirty="0">
                <a:latin typeface="Cambria" panose="02040503050406030204" pitchFamily="18" charset="0"/>
                <a:cs typeface="Times New Roman" pitchFamily="18" charset="0"/>
              </a:rPr>
              <a:t>('myfile.txt’, ‘a’) </a:t>
            </a:r>
            <a:r>
              <a:rPr lang="en-US" dirty="0" err="1">
                <a:latin typeface="Cambria" panose="02040503050406030204" pitchFamily="18" charset="0"/>
                <a:cs typeface="Times New Roman" pitchFamily="18" charset="0"/>
              </a:rPr>
              <a:t>mở</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tập</a:t>
            </a:r>
            <a:r>
              <a:rPr lang="en-US" dirty="0">
                <a:latin typeface="Cambria" panose="02040503050406030204" pitchFamily="18" charset="0"/>
                <a:cs typeface="Times New Roman" pitchFamily="18" charset="0"/>
              </a:rPr>
              <a:t> tin </a:t>
            </a:r>
            <a:r>
              <a:rPr lang="en-US" dirty="0" err="1">
                <a:latin typeface="Cambria" panose="02040503050406030204" pitchFamily="18" charset="0"/>
                <a:cs typeface="Times New Roman" pitchFamily="18" charset="0"/>
              </a:rPr>
              <a:t>để</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ghi</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nối</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đuôi</a:t>
            </a:r>
            <a:endParaRPr lang="en-US" dirty="0">
              <a:latin typeface="Cambria" panose="02040503050406030204" pitchFamily="18" charset="0"/>
              <a:cs typeface="Times New Roman" pitchFamily="18" charset="0"/>
            </a:endParaRPr>
          </a:p>
          <a:p>
            <a:pPr marL="0" indent="0" algn="just">
              <a:buNone/>
            </a:pPr>
            <a:endParaRPr lang="en-US" dirty="0">
              <a:latin typeface="Cambria" panose="02040503050406030204" pitchFamily="18" charset="0"/>
              <a:cs typeface="Times New Roman" pitchFamily="18" charset="0"/>
            </a:endParaRPr>
          </a:p>
          <a:p>
            <a:pPr marL="0" indent="0" algn="just">
              <a:buNone/>
            </a:pPr>
            <a:endParaRPr lang="en-US" dirty="0">
              <a:latin typeface="Cambria" panose="02040503050406030204" pitchFamily="18" charset="0"/>
              <a:cs typeface="Times New Roman" pitchFamily="18" charset="0"/>
            </a:endParaRPr>
          </a:p>
        </p:txBody>
      </p:sp>
    </p:spTree>
    <p:extLst>
      <p:ext uri="{BB962C8B-B14F-4D97-AF65-F5344CB8AC3E}">
        <p14:creationId xmlns:p14="http://schemas.microsoft.com/office/powerpoint/2010/main" val="901335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solidFill>
                    <a:prstClr val="black"/>
                  </a:solidFill>
                  <a:latin typeface="Cambria" panose="02040503050406030204" pitchFamily="18" charset="0"/>
                </a:rPr>
                <a:t>Ghi</a:t>
              </a:r>
              <a:r>
                <a:rPr lang="en-US" sz="4000" b="1" dirty="0" smtClean="0">
                  <a:solidFill>
                    <a:prstClr val="black"/>
                  </a:solidFill>
                  <a:latin typeface="Cambria" panose="02040503050406030204" pitchFamily="18" charset="0"/>
                </a:rPr>
                <a:t> </a:t>
              </a:r>
              <a:r>
                <a:rPr lang="en-US" sz="4000" b="1" dirty="0" err="1">
                  <a:solidFill>
                    <a:prstClr val="black"/>
                  </a:solidFill>
                  <a:latin typeface="Cambria" panose="02040503050406030204" pitchFamily="18" charset="0"/>
                </a:rPr>
                <a:t>chú</a:t>
              </a:r>
              <a:r>
                <a:rPr lang="en-US" sz="4000" b="1" dirty="0">
                  <a:solidFill>
                    <a:prstClr val="black"/>
                  </a:solidFill>
                  <a:latin typeface="Cambria" panose="02040503050406030204" pitchFamily="18" charset="0"/>
                </a:rPr>
                <a:t> </a:t>
              </a:r>
              <a:r>
                <a:rPr lang="en-US" sz="4000" b="1" dirty="0" err="1">
                  <a:solidFill>
                    <a:prstClr val="black"/>
                  </a:solidFill>
                  <a:latin typeface="Cambria" panose="02040503050406030204" pitchFamily="18" charset="0"/>
                </a:rPr>
                <a:t>nhiều</a:t>
              </a:r>
              <a:r>
                <a:rPr lang="en-US" sz="4000" b="1" dirty="0">
                  <a:solidFill>
                    <a:prstClr val="black"/>
                  </a:solidFill>
                  <a:latin typeface="Cambria" panose="02040503050406030204" pitchFamily="18" charset="0"/>
                </a:rPr>
                <a:t> </a:t>
              </a:r>
              <a:r>
                <a:rPr lang="en-US" sz="4000" b="1" dirty="0" err="1">
                  <a:solidFill>
                    <a:prstClr val="black"/>
                  </a:solidFill>
                  <a:latin typeface="Cambria" panose="02040503050406030204" pitchFamily="18" charset="0"/>
                </a:rPr>
                <a:t>dòng</a:t>
              </a:r>
              <a:endParaRPr lang="en-US" sz="40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Để ghi chú nhiều dòng lệnh, Ta d</a:t>
            </a:r>
            <a:r>
              <a:rPr lang="vi-VN" sz="2800">
                <a:solidFill>
                  <a:prstClr val="black"/>
                </a:solidFill>
                <a:latin typeface="Cambria" panose="02040503050406030204" pitchFamily="18" charset="0"/>
              </a:rPr>
              <a:t>ùng """ """ (3 cặp nháy đôi)  </a:t>
            </a: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vi-VN" sz="2800">
                <a:solidFill>
                  <a:prstClr val="black"/>
                </a:solidFill>
                <a:latin typeface="Cambria" panose="02040503050406030204" pitchFamily="18" charset="0"/>
              </a:rPr>
              <a:t>hoặc ''' '''(3 cập nháy đơn)</a:t>
            </a:r>
            <a:endParaRPr lang="en-US" sz="280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p:txBody>
      </p:sp>
      <p:pic>
        <p:nvPicPr>
          <p:cNvPr id="9" name="Picture 8">
            <a:extLst>
              <a:ext uri="{FF2B5EF4-FFF2-40B4-BE49-F238E27FC236}">
                <a16:creationId xmlns:a16="http://schemas.microsoft.com/office/drawing/2014/main" id="{8E55D5A9-3B88-4D22-A74D-2A448FCFC546}"/>
              </a:ext>
            </a:extLst>
          </p:cNvPr>
          <p:cNvPicPr>
            <a:picLocks noChangeAspect="1"/>
          </p:cNvPicPr>
          <p:nvPr/>
        </p:nvPicPr>
        <p:blipFill>
          <a:blip r:embed="rId3"/>
          <a:stretch>
            <a:fillRect/>
          </a:stretch>
        </p:blipFill>
        <p:spPr>
          <a:xfrm>
            <a:off x="3152775" y="2032000"/>
            <a:ext cx="7258050" cy="3200400"/>
          </a:xfrm>
          <a:prstGeom prst="rect">
            <a:avLst/>
          </a:prstGeom>
        </p:spPr>
      </p:pic>
    </p:spTree>
    <p:extLst>
      <p:ext uri="{BB962C8B-B14F-4D97-AF65-F5344CB8AC3E}">
        <p14:creationId xmlns:p14="http://schemas.microsoft.com/office/powerpoint/2010/main" val="233560492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140</a:t>
            </a:fld>
            <a:endParaRPr lang="en-US"/>
          </a:p>
        </p:txBody>
      </p:sp>
      <p:pic>
        <p:nvPicPr>
          <p:cNvPr id="8" name="Picture 7">
            <a:extLst>
              <a:ext uri="{FF2B5EF4-FFF2-40B4-BE49-F238E27FC236}">
                <a16:creationId xmlns:a16="http://schemas.microsoft.com/office/drawing/2014/main" id="{3FF31E53-2CCF-4881-8D75-F5CDF263C1FB}"/>
              </a:ext>
            </a:extLst>
          </p:cNvPr>
          <p:cNvPicPr>
            <a:picLocks noChangeAspect="1"/>
          </p:cNvPicPr>
          <p:nvPr/>
        </p:nvPicPr>
        <p:blipFill>
          <a:blip r:embed="rId3"/>
          <a:stretch>
            <a:fillRect/>
          </a:stretch>
        </p:blipFill>
        <p:spPr>
          <a:xfrm>
            <a:off x="-168696" y="2208626"/>
            <a:ext cx="8964799" cy="3020574"/>
          </a:xfrm>
          <a:prstGeom prst="rect">
            <a:avLst/>
          </a:prstGeom>
        </p:spPr>
      </p:pic>
      <p:pic>
        <p:nvPicPr>
          <p:cNvPr id="9" name="Picture 8">
            <a:extLst>
              <a:ext uri="{FF2B5EF4-FFF2-40B4-BE49-F238E27FC236}">
                <a16:creationId xmlns:a16="http://schemas.microsoft.com/office/drawing/2014/main" id="{7DD1316C-A719-45F8-9594-AEB69B0C5555}"/>
              </a:ext>
            </a:extLst>
          </p:cNvPr>
          <p:cNvPicPr>
            <a:picLocks noChangeAspect="1"/>
          </p:cNvPicPr>
          <p:nvPr/>
        </p:nvPicPr>
        <p:blipFill>
          <a:blip r:embed="rId4"/>
          <a:stretch>
            <a:fillRect/>
          </a:stretch>
        </p:blipFill>
        <p:spPr>
          <a:xfrm>
            <a:off x="8400256" y="4098925"/>
            <a:ext cx="3486944" cy="2290105"/>
          </a:xfrm>
          <a:prstGeom prst="rect">
            <a:avLst/>
          </a:prstGeom>
          <a:ln>
            <a:solidFill>
              <a:schemeClr val="accent1"/>
            </a:solidFill>
          </a:ln>
        </p:spPr>
      </p:pic>
      <p:grpSp>
        <p:nvGrpSpPr>
          <p:cNvPr id="20" name="Group 19">
            <a:extLst>
              <a:ext uri="{FF2B5EF4-FFF2-40B4-BE49-F238E27FC236}">
                <a16:creationId xmlns:a16="http://schemas.microsoft.com/office/drawing/2014/main" id="{51E230CE-56DB-49DF-95D8-622EF1A4370E}"/>
              </a:ext>
            </a:extLst>
          </p:cNvPr>
          <p:cNvGrpSpPr/>
          <p:nvPr/>
        </p:nvGrpSpPr>
        <p:grpSpPr>
          <a:xfrm>
            <a:off x="152400" y="256337"/>
            <a:ext cx="6778834" cy="1046459"/>
            <a:chOff x="789624" y="1295400"/>
            <a:chExt cx="6778834" cy="1046459"/>
          </a:xfrm>
        </p:grpSpPr>
        <p:sp>
          <p:nvSpPr>
            <p:cNvPr id="21" name="AutoShape 52">
              <a:extLst>
                <a:ext uri="{FF2B5EF4-FFF2-40B4-BE49-F238E27FC236}">
                  <a16:creationId xmlns:a16="http://schemas.microsoft.com/office/drawing/2014/main" id="{E342C3B3-05A5-4E65-8F86-F0D0A8EE1E9B}"/>
                </a:ext>
              </a:extLst>
            </p:cNvPr>
            <p:cNvSpPr>
              <a:spLocks noChangeArrowheads="1"/>
            </p:cNvSpPr>
            <p:nvPr/>
          </p:nvSpPr>
          <p:spPr bwMode="gray">
            <a:xfrm>
              <a:off x="1140034" y="1833859"/>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effectLst/>
                  <a:latin typeface="Cambria" panose="02040503050406030204" pitchFamily="18" charset="0"/>
                  <a:ea typeface="Cambria" panose="02040503050406030204" pitchFamily="18" charset="0"/>
                </a:rPr>
                <a:t>Xử</a:t>
              </a:r>
              <a:r>
                <a:rPr lang="en-US" sz="4800" b="1" dirty="0" smtClean="0">
                  <a:effectLst/>
                  <a:latin typeface="Cambria" panose="02040503050406030204" pitchFamily="18" charset="0"/>
                  <a:ea typeface="Cambria" panose="02040503050406030204" pitchFamily="18" charset="0"/>
                </a:rPr>
                <a:t> </a:t>
              </a:r>
              <a:r>
                <a:rPr lang="en-US" sz="4800" b="1" dirty="0" err="1">
                  <a:effectLst/>
                  <a:latin typeface="Cambria" panose="02040503050406030204" pitchFamily="18" charset="0"/>
                  <a:ea typeface="Cambria" panose="02040503050406030204" pitchFamily="18" charset="0"/>
                </a:rPr>
                <a:t>lý</a:t>
              </a:r>
              <a:r>
                <a:rPr lang="en-US" sz="4800" b="1" dirty="0">
                  <a:effectLst/>
                  <a:latin typeface="Cambria" panose="02040503050406030204" pitchFamily="18" charset="0"/>
                  <a:ea typeface="Cambria" panose="02040503050406030204" pitchFamily="18" charset="0"/>
                </a:rPr>
                <a:t> Text File </a:t>
              </a:r>
            </a:p>
          </p:txBody>
        </p:sp>
        <p:grpSp>
          <p:nvGrpSpPr>
            <p:cNvPr id="22" name="Group 17">
              <a:extLst>
                <a:ext uri="{FF2B5EF4-FFF2-40B4-BE49-F238E27FC236}">
                  <a16:creationId xmlns:a16="http://schemas.microsoft.com/office/drawing/2014/main" id="{E94B7F7A-5C88-42DA-B51A-B613D77F8C98}"/>
                </a:ext>
              </a:extLst>
            </p:cNvPr>
            <p:cNvGrpSpPr>
              <a:grpSpLocks/>
            </p:cNvGrpSpPr>
            <p:nvPr/>
          </p:nvGrpSpPr>
          <p:grpSpPr bwMode="auto">
            <a:xfrm>
              <a:off x="789624" y="1295400"/>
              <a:ext cx="353376" cy="272472"/>
              <a:chOff x="1110" y="2656"/>
              <a:chExt cx="1549" cy="1351"/>
            </a:xfrm>
          </p:grpSpPr>
          <p:sp>
            <p:nvSpPr>
              <p:cNvPr id="23" name="AutoShape 18">
                <a:extLst>
                  <a:ext uri="{FF2B5EF4-FFF2-40B4-BE49-F238E27FC236}">
                    <a16:creationId xmlns:a16="http://schemas.microsoft.com/office/drawing/2014/main" id="{C547CA05-19A6-4605-B4D4-9B5765FFC4D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4" name="AutoShape 19">
                <a:extLst>
                  <a:ext uri="{FF2B5EF4-FFF2-40B4-BE49-F238E27FC236}">
                    <a16:creationId xmlns:a16="http://schemas.microsoft.com/office/drawing/2014/main" id="{7A97EF62-47A0-41EE-A897-8C87AA53A86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5" name="AutoShape 20">
                <a:extLst>
                  <a:ext uri="{FF2B5EF4-FFF2-40B4-BE49-F238E27FC236}">
                    <a16:creationId xmlns:a16="http://schemas.microsoft.com/office/drawing/2014/main" id="{AA426F45-B01B-46F7-8D83-3009741F876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164479597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141</a:t>
            </a:fld>
            <a:endParaRPr lang="en-US"/>
          </a:p>
        </p:txBody>
      </p:sp>
      <p:sp>
        <p:nvSpPr>
          <p:cNvPr id="14" name="Content Placeholder 2"/>
          <p:cNvSpPr txBox="1">
            <a:spLocks/>
          </p:cNvSpPr>
          <p:nvPr/>
        </p:nvSpPr>
        <p:spPr>
          <a:xfrm>
            <a:off x="369200" y="206084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vi-VN" sz="4000" b="1" dirty="0">
                <a:effectLst/>
                <a:latin typeface="Cambria" panose="02040503050406030204" pitchFamily="18" charset="0"/>
                <a:ea typeface="Cambria" panose="02040503050406030204" pitchFamily="18" charset="0"/>
              </a:rPr>
              <a:t>Cách </a:t>
            </a:r>
            <a:r>
              <a:rPr lang="en-US" sz="4000" b="1" dirty="0" err="1">
                <a:latin typeface="Cambria" panose="02040503050406030204" pitchFamily="18" charset="0"/>
                <a:ea typeface="Cambria" panose="02040503050406030204" pitchFamily="18" charset="0"/>
              </a:rPr>
              <a:t>đọc</a:t>
            </a:r>
            <a:r>
              <a:rPr lang="en-US" sz="4000" b="1" dirty="0">
                <a:latin typeface="Cambria" panose="02040503050406030204" pitchFamily="18" charset="0"/>
                <a:ea typeface="Cambria" panose="02040503050406030204" pitchFamily="18" charset="0"/>
              </a:rPr>
              <a:t> </a:t>
            </a:r>
            <a:r>
              <a:rPr lang="vi-VN" sz="4000" b="1" dirty="0">
                <a:effectLst/>
                <a:latin typeface="Cambria" panose="02040503050406030204" pitchFamily="18" charset="0"/>
                <a:ea typeface="Cambria" panose="02040503050406030204" pitchFamily="18" charset="0"/>
              </a:rPr>
              <a:t>tập tin</a:t>
            </a:r>
            <a:endParaRPr lang="vi-VN" sz="3600" b="1" dirty="0">
              <a:effectLst/>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C5159FA2-05A1-4942-8DC2-ED9B049EE2E0}"/>
              </a:ext>
            </a:extLst>
          </p:cNvPr>
          <p:cNvPicPr>
            <a:picLocks noChangeAspect="1"/>
          </p:cNvPicPr>
          <p:nvPr/>
        </p:nvPicPr>
        <p:blipFill>
          <a:blip r:embed="rId3"/>
          <a:stretch>
            <a:fillRect/>
          </a:stretch>
        </p:blipFill>
        <p:spPr>
          <a:xfrm>
            <a:off x="827059" y="3273426"/>
            <a:ext cx="10623614" cy="2459830"/>
          </a:xfrm>
          <a:prstGeom prst="rect">
            <a:avLst/>
          </a:prstGeom>
        </p:spPr>
      </p:pic>
      <p:grpSp>
        <p:nvGrpSpPr>
          <p:cNvPr id="11" name="Group 10">
            <a:extLst>
              <a:ext uri="{FF2B5EF4-FFF2-40B4-BE49-F238E27FC236}">
                <a16:creationId xmlns:a16="http://schemas.microsoft.com/office/drawing/2014/main" id="{8A261A52-E303-4318-80B6-E6A3B1007FE3}"/>
              </a:ext>
            </a:extLst>
          </p:cNvPr>
          <p:cNvGrpSpPr/>
          <p:nvPr/>
        </p:nvGrpSpPr>
        <p:grpSpPr>
          <a:xfrm>
            <a:off x="357513" y="789248"/>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effectLst/>
                  <a:latin typeface="Cambria" panose="02040503050406030204" pitchFamily="18" charset="0"/>
                  <a:ea typeface="Cambria" panose="02040503050406030204" pitchFamily="18" charset="0"/>
                </a:rPr>
                <a:t>Xử</a:t>
              </a:r>
              <a:r>
                <a:rPr lang="en-US" sz="4400" b="1" dirty="0" smtClean="0">
                  <a:effectLst/>
                  <a:latin typeface="Cambria" panose="02040503050406030204" pitchFamily="18" charset="0"/>
                  <a:ea typeface="Cambria" panose="02040503050406030204" pitchFamily="18" charset="0"/>
                </a:rPr>
                <a:t> </a:t>
              </a:r>
              <a:r>
                <a:rPr lang="en-US" sz="4400" b="1" dirty="0" err="1">
                  <a:effectLst/>
                  <a:latin typeface="Cambria" panose="02040503050406030204" pitchFamily="18" charset="0"/>
                  <a:ea typeface="Cambria" panose="02040503050406030204" pitchFamily="18" charset="0"/>
                </a:rPr>
                <a:t>lý</a:t>
              </a:r>
              <a:r>
                <a:rPr lang="en-US" sz="4400" b="1" dirty="0">
                  <a:effectLst/>
                  <a:latin typeface="Cambria" panose="02040503050406030204" pitchFamily="18" charset="0"/>
                  <a:ea typeface="Cambria" panose="02040503050406030204" pitchFamily="18" charset="0"/>
                </a:rPr>
                <a:t> Text File </a:t>
              </a: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06538071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142</a:t>
            </a:fld>
            <a:endParaRPr lang="en-US"/>
          </a:p>
        </p:txBody>
      </p:sp>
      <p:sp>
        <p:nvSpPr>
          <p:cNvPr id="14" name="Content Placeholder 2"/>
          <p:cNvSpPr txBox="1">
            <a:spLocks/>
          </p:cNvSpPr>
          <p:nvPr/>
        </p:nvSpPr>
        <p:spPr>
          <a:xfrm>
            <a:off x="726613" y="90872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b="1" dirty="0">
                <a:effectLst/>
                <a:latin typeface="Cambria" panose="02040503050406030204" pitchFamily="18" charset="0"/>
                <a:ea typeface="Cambria" panose="02040503050406030204" pitchFamily="18" charset="0"/>
              </a:rPr>
              <a:t>XML </a:t>
            </a:r>
            <a:r>
              <a:rPr lang="en-US" sz="2400" b="1" dirty="0" err="1">
                <a:effectLst/>
                <a:latin typeface="Cambria" panose="02040503050406030204" pitchFamily="18" charset="0"/>
                <a:ea typeface="Cambria" panose="02040503050406030204" pitchFamily="18" charset="0"/>
              </a:rPr>
              <a:t>có</a:t>
            </a:r>
            <a:r>
              <a:rPr lang="en-US" sz="2400" b="1" dirty="0">
                <a:effectLst/>
                <a:latin typeface="Cambria" panose="02040503050406030204" pitchFamily="18" charset="0"/>
                <a:ea typeface="Cambria" panose="02040503050406030204" pitchFamily="18" charset="0"/>
              </a:rPr>
              <a:t> </a:t>
            </a:r>
            <a:r>
              <a:rPr lang="en-US" sz="2400" b="1" dirty="0" err="1">
                <a:effectLst/>
                <a:latin typeface="Cambria" panose="02040503050406030204" pitchFamily="18" charset="0"/>
                <a:ea typeface="Cambria" panose="02040503050406030204" pitchFamily="18" charset="0"/>
              </a:rPr>
              <a:t>thể</a:t>
            </a:r>
            <a:r>
              <a:rPr lang="en-US" sz="2400" b="1" dirty="0">
                <a:effectLst/>
                <a:latin typeface="Cambria" panose="02040503050406030204" pitchFamily="18" charset="0"/>
                <a:ea typeface="Cambria" panose="02040503050406030204" pitchFamily="18" charset="0"/>
              </a:rPr>
              <a:t> </a:t>
            </a:r>
            <a:r>
              <a:rPr lang="en-US" sz="2400" b="1" dirty="0" err="1">
                <a:effectLst/>
                <a:latin typeface="Cambria" panose="02040503050406030204" pitchFamily="18" charset="0"/>
                <a:ea typeface="Cambria" panose="02040503050406030204" pitchFamily="18" charset="0"/>
              </a:rPr>
              <a:t>dùng</a:t>
            </a:r>
            <a:r>
              <a:rPr lang="en-US" sz="2400" b="1" dirty="0">
                <a:effectLst/>
                <a:latin typeface="Cambria" panose="02040503050406030204" pitchFamily="18" charset="0"/>
                <a:ea typeface="Cambria" panose="02040503050406030204" pitchFamily="18" charset="0"/>
              </a:rPr>
              <a:t> DOM </a:t>
            </a:r>
            <a:r>
              <a:rPr lang="en-US" sz="2400" b="1" dirty="0" err="1">
                <a:effectLst/>
                <a:latin typeface="Cambria" panose="02040503050406030204" pitchFamily="18" charset="0"/>
                <a:ea typeface="Cambria" panose="02040503050406030204" pitchFamily="18" charset="0"/>
              </a:rPr>
              <a:t>hoặc</a:t>
            </a:r>
            <a:r>
              <a:rPr lang="en-US" sz="2400" b="1" dirty="0">
                <a:effectLst/>
                <a:latin typeface="Cambria" panose="02040503050406030204" pitchFamily="18" charset="0"/>
                <a:ea typeface="Cambria" panose="02040503050406030204" pitchFamily="18" charset="0"/>
              </a:rPr>
              <a:t> SAX </a:t>
            </a:r>
            <a:r>
              <a:rPr lang="en-US" sz="2400" b="1" dirty="0" err="1">
                <a:effectLst/>
                <a:latin typeface="Cambria" panose="02040503050406030204" pitchFamily="18" charset="0"/>
                <a:ea typeface="Cambria" panose="02040503050406030204" pitchFamily="18" charset="0"/>
              </a:rPr>
              <a:t>để</a:t>
            </a:r>
            <a:r>
              <a:rPr lang="en-US" sz="2400" b="1" dirty="0">
                <a:effectLst/>
                <a:latin typeface="Cambria" panose="02040503050406030204" pitchFamily="18" charset="0"/>
                <a:ea typeface="Cambria" panose="02040503050406030204" pitchFamily="18" charset="0"/>
              </a:rPr>
              <a:t> </a:t>
            </a:r>
            <a:r>
              <a:rPr lang="en-US" sz="2400" b="1" dirty="0" err="1">
                <a:effectLst/>
                <a:latin typeface="Cambria" panose="02040503050406030204" pitchFamily="18" charset="0"/>
                <a:ea typeface="Cambria" panose="02040503050406030204" pitchFamily="18" charset="0"/>
              </a:rPr>
              <a:t>đọc</a:t>
            </a:r>
            <a:r>
              <a:rPr lang="en-US" sz="2400" b="1" dirty="0">
                <a:effectLst/>
                <a:latin typeface="Cambria" panose="02040503050406030204" pitchFamily="18" charset="0"/>
                <a:ea typeface="Cambria" panose="02040503050406030204" pitchFamily="18" charset="0"/>
              </a:rPr>
              <a:t>. </a:t>
            </a:r>
            <a:r>
              <a:rPr lang="en-US" sz="2400" b="1" dirty="0" err="1">
                <a:effectLst/>
                <a:latin typeface="Cambria" panose="02040503050406030204" pitchFamily="18" charset="0"/>
                <a:ea typeface="Cambria" panose="02040503050406030204" pitchFamily="18" charset="0"/>
              </a:rPr>
              <a:t>Ví</a:t>
            </a:r>
            <a:r>
              <a:rPr lang="en-US" sz="2400" b="1" dirty="0">
                <a:effectLst/>
                <a:latin typeface="Cambria" panose="02040503050406030204" pitchFamily="18" charset="0"/>
                <a:ea typeface="Cambria" panose="02040503050406030204" pitchFamily="18" charset="0"/>
              </a:rPr>
              <a:t> </a:t>
            </a:r>
            <a:r>
              <a:rPr lang="en-US" sz="2400" b="1" dirty="0" err="1">
                <a:effectLst/>
                <a:latin typeface="Cambria" panose="02040503050406030204" pitchFamily="18" charset="0"/>
                <a:ea typeface="Cambria" panose="02040503050406030204" pitchFamily="18" charset="0"/>
              </a:rPr>
              <a:t>dụ</a:t>
            </a:r>
            <a:r>
              <a:rPr lang="en-US" sz="2400" b="1" dirty="0">
                <a:effectLst/>
                <a:latin typeface="Cambria" panose="02040503050406030204" pitchFamily="18" charset="0"/>
                <a:ea typeface="Cambria" panose="02040503050406030204" pitchFamily="18" charset="0"/>
              </a:rPr>
              <a:t> file </a:t>
            </a:r>
            <a:r>
              <a:rPr lang="en-US" sz="2400" b="1" dirty="0" err="1">
                <a:effectLst/>
                <a:latin typeface="Cambria" panose="02040503050406030204" pitchFamily="18" charset="0"/>
                <a:ea typeface="Cambria" panose="02040503050406030204" pitchFamily="18" charset="0"/>
              </a:rPr>
              <a:t>sau</a:t>
            </a:r>
            <a:r>
              <a:rPr lang="en-US" sz="2400" b="1" dirty="0">
                <a:effectLst/>
                <a:latin typeface="Cambria" panose="02040503050406030204" pitchFamily="18" charset="0"/>
                <a:ea typeface="Cambria" panose="02040503050406030204" pitchFamily="18" charset="0"/>
              </a:rPr>
              <a:t> </a:t>
            </a:r>
            <a:r>
              <a:rPr lang="en-US" sz="2400" b="1" dirty="0" err="1">
                <a:effectLst/>
                <a:latin typeface="Cambria" panose="02040503050406030204" pitchFamily="18" charset="0"/>
                <a:ea typeface="Cambria" panose="02040503050406030204" pitchFamily="18" charset="0"/>
              </a:rPr>
              <a:t>có</a:t>
            </a:r>
            <a:r>
              <a:rPr lang="en-US" sz="2400" b="1" dirty="0">
                <a:effectLst/>
                <a:latin typeface="Cambria" panose="02040503050406030204" pitchFamily="18" charset="0"/>
                <a:ea typeface="Cambria" panose="02040503050406030204" pitchFamily="18" charset="0"/>
              </a:rPr>
              <a:t> </a:t>
            </a:r>
            <a:r>
              <a:rPr lang="en-US" sz="2400" b="1" dirty="0" err="1">
                <a:effectLst/>
                <a:latin typeface="Cambria" panose="02040503050406030204" pitchFamily="18" charset="0"/>
                <a:ea typeface="Cambria" panose="02040503050406030204" pitchFamily="18" charset="0"/>
              </a:rPr>
              <a:t>tên</a:t>
            </a:r>
            <a:r>
              <a:rPr lang="en-US" sz="2400" b="1" dirty="0">
                <a:effectLst/>
                <a:latin typeface="Cambria" panose="02040503050406030204" pitchFamily="18" charset="0"/>
                <a:ea typeface="Cambria" panose="02040503050406030204" pitchFamily="18" charset="0"/>
              </a:rPr>
              <a:t> “employee.xml”</a:t>
            </a:r>
            <a:endParaRPr lang="vi-VN" sz="2400" b="1" dirty="0">
              <a:effectLst/>
              <a:latin typeface="Cambria" panose="02040503050406030204" pitchFamily="18" charset="0"/>
              <a:ea typeface="Cambria" panose="02040503050406030204" pitchFamily="18" charset="0"/>
            </a:endParaRPr>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effectLst/>
                  <a:latin typeface="Cambria" panose="02040503050406030204" pitchFamily="18" charset="0"/>
                  <a:ea typeface="Cambria" panose="02040503050406030204" pitchFamily="18" charset="0"/>
                </a:rPr>
                <a:t>Xử</a:t>
              </a:r>
              <a:r>
                <a:rPr lang="en-US" sz="4400" b="1" dirty="0" smtClean="0">
                  <a:effectLst/>
                  <a:latin typeface="Cambria" panose="02040503050406030204" pitchFamily="18" charset="0"/>
                  <a:ea typeface="Cambria" panose="02040503050406030204" pitchFamily="18" charset="0"/>
                </a:rPr>
                <a:t> </a:t>
              </a:r>
              <a:r>
                <a:rPr lang="en-US" sz="4400" b="1" dirty="0" err="1">
                  <a:effectLst/>
                  <a:latin typeface="Cambria" panose="02040503050406030204" pitchFamily="18" charset="0"/>
                  <a:ea typeface="Cambria" panose="02040503050406030204" pitchFamily="18" charset="0"/>
                </a:rPr>
                <a:t>lý</a:t>
              </a:r>
              <a:r>
                <a:rPr lang="en-US" sz="4400" b="1" dirty="0">
                  <a:effectLst/>
                  <a:latin typeface="Cambria" panose="02040503050406030204" pitchFamily="18" charset="0"/>
                  <a:ea typeface="Cambria" panose="02040503050406030204" pitchFamily="18" charset="0"/>
                </a:rPr>
                <a:t> XML file</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2" name="Rectangle 1">
            <a:extLst>
              <a:ext uri="{FF2B5EF4-FFF2-40B4-BE49-F238E27FC236}">
                <a16:creationId xmlns:a16="http://schemas.microsoft.com/office/drawing/2014/main" id="{01505EC1-FAE9-48E1-858C-1FECF440F4C5}"/>
              </a:ext>
            </a:extLst>
          </p:cNvPr>
          <p:cNvSpPr>
            <a:spLocks noChangeArrowheads="1"/>
          </p:cNvSpPr>
          <p:nvPr/>
        </p:nvSpPr>
        <p:spPr bwMode="auto">
          <a:xfrm>
            <a:off x="3287688" y="1968327"/>
            <a:ext cx="4995278"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80808"/>
                </a:solidFill>
                <a:effectLst/>
                <a:latin typeface="Arial Unicode MS"/>
                <a:ea typeface="JetBrains Mono"/>
              </a:rPr>
              <a:t>&lt;?</a:t>
            </a:r>
            <a:r>
              <a:rPr kumimoji="0" lang="en-US" altLang="en-US" sz="2000" b="0" i="0" u="none" strike="noStrike" cap="none" normalizeH="0" baseline="0" dirty="0">
                <a:ln>
                  <a:noFill/>
                </a:ln>
                <a:solidFill>
                  <a:srgbClr val="174AD4"/>
                </a:solidFill>
                <a:effectLst/>
                <a:latin typeface="Arial Unicode MS"/>
                <a:ea typeface="JetBrains Mono"/>
              </a:rPr>
              <a:t>xml version</a:t>
            </a:r>
            <a:r>
              <a:rPr kumimoji="0" lang="en-US" altLang="en-US" sz="2000" b="0" i="0" u="none" strike="noStrike" cap="none" normalizeH="0" baseline="0" dirty="0">
                <a:ln>
                  <a:noFill/>
                </a:ln>
                <a:solidFill>
                  <a:srgbClr val="067D17"/>
                </a:solidFill>
                <a:effectLst/>
                <a:latin typeface="Arial Unicode MS"/>
                <a:ea typeface="JetBrains Mono"/>
              </a:rPr>
              <a:t>="1.0" </a:t>
            </a:r>
            <a:r>
              <a:rPr kumimoji="0" lang="en-US" altLang="en-US" sz="2000" b="0" i="0" u="none" strike="noStrike" cap="none" normalizeH="0" baseline="0" dirty="0">
                <a:ln>
                  <a:noFill/>
                </a:ln>
                <a:solidFill>
                  <a:srgbClr val="174AD4"/>
                </a:solidFill>
                <a:effectLst/>
                <a:latin typeface="Arial Unicode MS"/>
                <a:ea typeface="JetBrains Mono"/>
              </a:rPr>
              <a:t>encoding</a:t>
            </a:r>
            <a:r>
              <a:rPr kumimoji="0" lang="en-US" altLang="en-US" sz="2000" b="0" i="0" u="none" strike="noStrike" cap="none" normalizeH="0" baseline="0" dirty="0">
                <a:ln>
                  <a:noFill/>
                </a:ln>
                <a:solidFill>
                  <a:srgbClr val="067D17"/>
                </a:solidFill>
                <a:effectLst/>
                <a:latin typeface="Arial Unicode MS"/>
                <a:ea typeface="JetBrains Mono"/>
              </a:rPr>
              <a:t>="UTF-8" </a:t>
            </a:r>
            <a:r>
              <a:rPr kumimoji="0" lang="en-US" altLang="en-US" sz="2000" b="0" i="1" u="none" strike="noStrike" cap="none" normalizeH="0" baseline="0" dirty="0">
                <a:ln>
                  <a:noFill/>
                </a:ln>
                <a:solidFill>
                  <a:srgbClr val="080808"/>
                </a:solidFill>
                <a:effectLst/>
                <a:latin typeface="Arial Unicode MS"/>
                <a:ea typeface="JetBrains Mono"/>
              </a:rPr>
              <a:t>?&gt;</a:t>
            </a:r>
            <a:br>
              <a:rPr kumimoji="0" lang="en-US" altLang="en-US" sz="2000" b="0" i="1"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&lt;</a:t>
            </a:r>
            <a:r>
              <a:rPr kumimoji="0" lang="en-US" altLang="en-US" sz="2000" b="0" i="0" u="none" strike="noStrike" cap="none" normalizeH="0" baseline="0" dirty="0">
                <a:ln>
                  <a:noFill/>
                </a:ln>
                <a:solidFill>
                  <a:srgbClr val="0033B3"/>
                </a:solidFill>
                <a:effectLst/>
                <a:latin typeface="Arial Unicode MS"/>
                <a:ea typeface="JetBrains Mono"/>
              </a:rPr>
              <a:t>employees</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employee</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id</a:t>
            </a:r>
            <a:r>
              <a:rPr kumimoji="0" lang="en-US" altLang="en-US" sz="2000" b="0" i="0" u="none" strike="noStrike" cap="none" normalizeH="0" baseline="0" dirty="0">
                <a:ln>
                  <a:noFill/>
                </a:ln>
                <a:solidFill>
                  <a:srgbClr val="080808"/>
                </a:solidFill>
                <a:effectLst/>
                <a:latin typeface="Arial Unicode MS"/>
                <a:ea typeface="JetBrains Mono"/>
              </a:rPr>
              <a:t>&gt;1&lt;/</a:t>
            </a:r>
            <a:r>
              <a:rPr kumimoji="0" lang="en-US" altLang="en-US" sz="2000" b="0" i="0" u="none" strike="noStrike" cap="none" normalizeH="0" baseline="0" dirty="0">
                <a:ln>
                  <a:noFill/>
                </a:ln>
                <a:solidFill>
                  <a:srgbClr val="0033B3"/>
                </a:solidFill>
                <a:effectLst/>
                <a:latin typeface="Arial Unicode MS"/>
                <a:ea typeface="JetBrains Mono"/>
              </a:rPr>
              <a:t>id</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name</a:t>
            </a:r>
            <a:r>
              <a:rPr kumimoji="0" lang="en-US" altLang="en-US" sz="2000" b="0" i="0" u="none" strike="noStrike" cap="none" normalizeH="0" baseline="0" dirty="0">
                <a:ln>
                  <a:noFill/>
                </a:ln>
                <a:solidFill>
                  <a:srgbClr val="080808"/>
                </a:solidFill>
                <a:effectLst/>
                <a:latin typeface="Arial Unicode MS"/>
                <a:ea typeface="JetBrains Mono"/>
              </a:rPr>
              <a:t>&gt;Tr</a:t>
            </a:r>
            <a:r>
              <a:rPr kumimoji="0" lang="en-US" altLang="en-US" sz="20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ầ</a:t>
            </a:r>
            <a:r>
              <a:rPr kumimoji="0" lang="en-US" altLang="en-US" sz="2000" b="0" i="0" u="none" strike="noStrike" cap="none" normalizeH="0" baseline="0" dirty="0">
                <a:ln>
                  <a:noFill/>
                </a:ln>
                <a:solidFill>
                  <a:srgbClr val="080808"/>
                </a:solidFill>
                <a:effectLst/>
                <a:latin typeface="Arial Unicode MS"/>
                <a:ea typeface="JetBrains Mono"/>
              </a:rPr>
              <a:t>n </a:t>
            </a:r>
            <a:r>
              <a:rPr kumimoji="0" lang="en-US" altLang="en-US" sz="2000" b="0" i="0" u="none" strike="noStrike" cap="none" normalizeH="0" baseline="0" dirty="0" err="1">
                <a:ln>
                  <a:noFill/>
                </a:ln>
                <a:solidFill>
                  <a:srgbClr val="080808"/>
                </a:solidFill>
                <a:effectLst/>
                <a:latin typeface="Arial Unicode MS"/>
                <a:ea typeface="JetBrains Mono"/>
              </a:rPr>
              <a:t>Duy</a:t>
            </a:r>
            <a:r>
              <a:rPr kumimoji="0" lang="en-US" altLang="en-US" sz="2000" b="0" i="0" u="none" strike="noStrike" cap="none" normalizeH="0" baseline="0" dirty="0">
                <a:ln>
                  <a:noFill/>
                </a:ln>
                <a:solidFill>
                  <a:srgbClr val="080808"/>
                </a:solidFill>
                <a:effectLst/>
                <a:latin typeface="Arial Unicode MS"/>
                <a:ea typeface="JetBrains Mono"/>
              </a:rPr>
              <a:t> </a:t>
            </a:r>
            <a:r>
              <a:rPr kumimoji="0" lang="en-US" altLang="en-US" sz="2000" b="0" i="0" u="none" strike="noStrike" cap="none" normalizeH="0" baseline="0" dirty="0" err="1">
                <a:ln>
                  <a:noFill/>
                </a:ln>
                <a:solidFill>
                  <a:srgbClr val="080808"/>
                </a:solidFill>
                <a:effectLst/>
                <a:latin typeface="Arial Unicode MS"/>
                <a:ea typeface="JetBrains Mono"/>
              </a:rPr>
              <a:t>Thanh</a:t>
            </a:r>
            <a:r>
              <a:rPr kumimoji="0" lang="en-US" altLang="en-US" sz="2000" b="0" i="0" u="none" strike="noStrike" cap="none" normalizeH="0" baseline="0" dirty="0">
                <a:ln>
                  <a:noFill/>
                </a:ln>
                <a:solidFill>
                  <a:srgbClr val="080808"/>
                </a:solidFill>
                <a:effectLst/>
                <a:latin typeface="Arial Unicode MS"/>
                <a:ea typeface="JetBrains Mono"/>
              </a:rPr>
              <a:t>&lt;/</a:t>
            </a:r>
            <a:r>
              <a:rPr kumimoji="0" lang="en-US" altLang="en-US" sz="2000" b="0" i="0" u="none" strike="noStrike" cap="none" normalizeH="0" baseline="0" dirty="0">
                <a:ln>
                  <a:noFill/>
                </a:ln>
                <a:solidFill>
                  <a:srgbClr val="0033B3"/>
                </a:solidFill>
                <a:effectLst/>
                <a:latin typeface="Arial Unicode MS"/>
                <a:ea typeface="JetBrains Mono"/>
              </a:rPr>
              <a:t>name</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employee</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employee</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id</a:t>
            </a:r>
            <a:r>
              <a:rPr kumimoji="0" lang="en-US" altLang="en-US" sz="2000" b="0" i="0" u="none" strike="noStrike" cap="none" normalizeH="0" baseline="0" dirty="0">
                <a:ln>
                  <a:noFill/>
                </a:ln>
                <a:solidFill>
                  <a:srgbClr val="080808"/>
                </a:solidFill>
                <a:effectLst/>
                <a:latin typeface="Arial Unicode MS"/>
                <a:ea typeface="JetBrains Mono"/>
              </a:rPr>
              <a:t>&gt;2&lt;/</a:t>
            </a:r>
            <a:r>
              <a:rPr kumimoji="0" lang="en-US" altLang="en-US" sz="2000" b="0" i="0" u="none" strike="noStrike" cap="none" normalizeH="0" baseline="0" dirty="0">
                <a:ln>
                  <a:noFill/>
                </a:ln>
                <a:solidFill>
                  <a:srgbClr val="0033B3"/>
                </a:solidFill>
                <a:effectLst/>
                <a:latin typeface="Arial Unicode MS"/>
                <a:ea typeface="JetBrains Mono"/>
              </a:rPr>
              <a:t>id</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name</a:t>
            </a:r>
            <a:r>
              <a:rPr kumimoji="0" lang="en-US" altLang="en-US" sz="2000" b="0" i="0" u="none" strike="noStrike" cap="none" normalizeH="0" baseline="0" dirty="0">
                <a:ln>
                  <a:noFill/>
                </a:ln>
                <a:solidFill>
                  <a:srgbClr val="080808"/>
                </a:solidFill>
                <a:effectLst/>
                <a:latin typeface="Arial Unicode MS"/>
                <a:ea typeface="JetBrains Mono"/>
              </a:rPr>
              <a:t>&gt;</a:t>
            </a:r>
            <a:r>
              <a:rPr kumimoji="0" lang="en-US" altLang="en-US" sz="2000" b="0" i="0" u="none" strike="noStrike" cap="none" normalizeH="0" baseline="0" dirty="0" err="1">
                <a:ln>
                  <a:noFill/>
                </a:ln>
                <a:solidFill>
                  <a:srgbClr val="080808"/>
                </a:solidFill>
                <a:effectLst/>
                <a:latin typeface="Arial Unicode MS"/>
                <a:ea typeface="JetBrains Mono"/>
              </a:rPr>
              <a:t>Lê</a:t>
            </a:r>
            <a:r>
              <a:rPr kumimoji="0" lang="en-US" altLang="en-US" sz="2000" b="0" i="0" u="none" strike="noStrike" cap="none" normalizeH="0" baseline="0" dirty="0">
                <a:ln>
                  <a:noFill/>
                </a:ln>
                <a:solidFill>
                  <a:srgbClr val="080808"/>
                </a:solidFill>
                <a:effectLst/>
                <a:latin typeface="Arial Unicode MS"/>
                <a:ea typeface="JetBrains Mono"/>
              </a:rPr>
              <a:t> </a:t>
            </a:r>
            <a:r>
              <a:rPr kumimoji="0" lang="en-US" altLang="en-US" sz="2000" b="0" i="0" u="none" strike="noStrike" cap="none" normalizeH="0" baseline="0" dirty="0" err="1">
                <a:ln>
                  <a:noFill/>
                </a:ln>
                <a:solidFill>
                  <a:srgbClr val="080808"/>
                </a:solidFill>
                <a:effectLst/>
                <a:latin typeface="Arial Unicode MS"/>
                <a:ea typeface="JetBrains Mono"/>
              </a:rPr>
              <a:t>Hoành</a:t>
            </a:r>
            <a:r>
              <a:rPr kumimoji="0" lang="en-US" altLang="en-US" sz="2000" b="0" i="0" u="none" strike="noStrike" cap="none" normalizeH="0" baseline="0" dirty="0">
                <a:ln>
                  <a:noFill/>
                </a:ln>
                <a:solidFill>
                  <a:srgbClr val="080808"/>
                </a:solidFill>
                <a:effectLst/>
                <a:latin typeface="Arial Unicode MS"/>
                <a:ea typeface="JetBrains Mono"/>
              </a:rPr>
              <a:t> </a:t>
            </a:r>
            <a:r>
              <a:rPr kumimoji="0" lang="en-US" altLang="en-US" sz="2000" b="0" i="0" u="none" strike="noStrike" cap="none" normalizeH="0" baseline="0" dirty="0" err="1">
                <a:ln>
                  <a:noFill/>
                </a:ln>
                <a:solidFill>
                  <a:srgbClr val="080808"/>
                </a:solidFill>
                <a:effectLst/>
                <a:latin typeface="Arial Unicode MS"/>
                <a:ea typeface="JetBrains Mono"/>
              </a:rPr>
              <a:t>S</a:t>
            </a:r>
            <a:r>
              <a:rPr kumimoji="0" lang="en-US" altLang="en-US" sz="2000" b="0" i="0" u="none" strike="noStrike" cap="none" normalizeH="0" baseline="0" dirty="0" err="1">
                <a:ln>
                  <a:noFill/>
                </a:ln>
                <a:solidFill>
                  <a:srgbClr val="080808"/>
                </a:solidFill>
                <a:effectLst/>
                <a:latin typeface="Courier New" panose="02070309020205020404" pitchFamily="49" charset="0"/>
                <a:ea typeface="JetBrains Mono"/>
                <a:cs typeface="Courier New" panose="02070309020205020404" pitchFamily="49" charset="0"/>
              </a:rPr>
              <a:t>ử</a:t>
            </a:r>
            <a:r>
              <a:rPr kumimoji="0" lang="en-US" altLang="en-US" sz="2000" b="0" i="0" u="none" strike="noStrike" cap="none" normalizeH="0" baseline="0" dirty="0">
                <a:ln>
                  <a:noFill/>
                </a:ln>
                <a:solidFill>
                  <a:srgbClr val="080808"/>
                </a:solidFill>
                <a:effectLst/>
                <a:latin typeface="Arial Unicode MS"/>
                <a:ea typeface="JetBrains Mono"/>
              </a:rPr>
              <a:t>&lt;/</a:t>
            </a:r>
            <a:r>
              <a:rPr kumimoji="0" lang="en-US" altLang="en-US" sz="2000" b="0" i="0" u="none" strike="noStrike" cap="none" normalizeH="0" baseline="0" dirty="0">
                <a:ln>
                  <a:noFill/>
                </a:ln>
                <a:solidFill>
                  <a:srgbClr val="0033B3"/>
                </a:solidFill>
                <a:effectLst/>
                <a:latin typeface="Arial Unicode MS"/>
                <a:ea typeface="JetBrains Mono"/>
              </a:rPr>
              <a:t>name</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employee</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employee</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id</a:t>
            </a:r>
            <a:r>
              <a:rPr kumimoji="0" lang="en-US" altLang="en-US" sz="2000" b="0" i="0" u="none" strike="noStrike" cap="none" normalizeH="0" baseline="0" dirty="0">
                <a:ln>
                  <a:noFill/>
                </a:ln>
                <a:solidFill>
                  <a:srgbClr val="080808"/>
                </a:solidFill>
                <a:effectLst/>
                <a:latin typeface="Arial Unicode MS"/>
                <a:ea typeface="JetBrains Mono"/>
              </a:rPr>
              <a:t>&gt;3&lt;/</a:t>
            </a:r>
            <a:r>
              <a:rPr kumimoji="0" lang="en-US" altLang="en-US" sz="2000" b="0" i="0" u="none" strike="noStrike" cap="none" normalizeH="0" baseline="0" dirty="0">
                <a:ln>
                  <a:noFill/>
                </a:ln>
                <a:solidFill>
                  <a:srgbClr val="0033B3"/>
                </a:solidFill>
                <a:effectLst/>
                <a:latin typeface="Arial Unicode MS"/>
                <a:ea typeface="JetBrains Mono"/>
              </a:rPr>
              <a:t>id</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name</a:t>
            </a:r>
            <a:r>
              <a:rPr kumimoji="0" lang="en-US" altLang="en-US" sz="2000" b="0" i="0" u="none" strike="noStrike" cap="none" normalizeH="0" baseline="0" dirty="0">
                <a:ln>
                  <a:noFill/>
                </a:ln>
                <a:solidFill>
                  <a:srgbClr val="080808"/>
                </a:solidFill>
                <a:effectLst/>
                <a:latin typeface="Arial Unicode MS"/>
                <a:ea typeface="JetBrains Mono"/>
              </a:rPr>
              <a:t>&gt;</a:t>
            </a:r>
            <a:r>
              <a:rPr kumimoji="0" lang="en-US" altLang="en-US" sz="2000" b="0" i="0" u="none" strike="noStrike" cap="none" normalizeH="0" baseline="0" dirty="0" err="1">
                <a:ln>
                  <a:noFill/>
                </a:ln>
                <a:solidFill>
                  <a:srgbClr val="080808"/>
                </a:solidFill>
                <a:effectLst/>
                <a:latin typeface="Arial Unicode MS"/>
                <a:ea typeface="JetBrains Mono"/>
              </a:rPr>
              <a:t>H</a:t>
            </a:r>
            <a:r>
              <a:rPr kumimoji="0" lang="en-US" altLang="en-US" sz="2000" b="0" i="0" u="none" strike="noStrike" cap="none" normalizeH="0" baseline="0" dirty="0" err="1">
                <a:ln>
                  <a:noFill/>
                </a:ln>
                <a:solidFill>
                  <a:srgbClr val="080808"/>
                </a:solidFill>
                <a:effectLst/>
                <a:latin typeface="Courier New" panose="02070309020205020404" pitchFamily="49" charset="0"/>
                <a:ea typeface="JetBrains Mono"/>
                <a:cs typeface="Courier New" panose="02070309020205020404" pitchFamily="49" charset="0"/>
              </a:rPr>
              <a:t>ồ</a:t>
            </a:r>
            <a:r>
              <a:rPr kumimoji="0" lang="en-US" altLang="en-US" sz="2000" b="0" i="0" u="none" strike="noStrike" cap="none" normalizeH="0" baseline="0" dirty="0">
                <a:ln>
                  <a:noFill/>
                </a:ln>
                <a:solidFill>
                  <a:srgbClr val="080808"/>
                </a:solidFill>
                <a:effectLst/>
                <a:latin typeface="Courier New" panose="02070309020205020404" pitchFamily="49" charset="0"/>
                <a:ea typeface="JetBrains Mono"/>
                <a:cs typeface="Courier New" panose="02070309020205020404" pitchFamily="49" charset="0"/>
              </a:rPr>
              <a:t> </a:t>
            </a:r>
            <a:r>
              <a:rPr kumimoji="0" lang="en-US" altLang="en-US" sz="2000" b="0" i="0" u="none" strike="noStrike" cap="none" normalizeH="0" baseline="0" dirty="0" err="1">
                <a:ln>
                  <a:noFill/>
                </a:ln>
                <a:solidFill>
                  <a:srgbClr val="080808"/>
                </a:solidFill>
                <a:effectLst/>
                <a:latin typeface="Arial Unicode MS"/>
                <a:ea typeface="JetBrains Mono"/>
              </a:rPr>
              <a:t>Trung</a:t>
            </a:r>
            <a:r>
              <a:rPr kumimoji="0" lang="en-US" altLang="en-US" sz="2000" b="0" i="0" u="none" strike="noStrike" cap="none" normalizeH="0" baseline="0" dirty="0">
                <a:ln>
                  <a:noFill/>
                </a:ln>
                <a:solidFill>
                  <a:srgbClr val="080808"/>
                </a:solidFill>
                <a:effectLst/>
                <a:latin typeface="Arial Unicode MS"/>
                <a:ea typeface="JetBrains Mono"/>
              </a:rPr>
              <a:t> </a:t>
            </a:r>
            <a:r>
              <a:rPr kumimoji="0" lang="en-US" altLang="en-US" sz="2000" b="0" i="0" u="none" strike="noStrike" cap="none" normalizeH="0" baseline="0" dirty="0" err="1">
                <a:ln>
                  <a:noFill/>
                </a:ln>
                <a:solidFill>
                  <a:srgbClr val="080808"/>
                </a:solidFill>
                <a:effectLst/>
                <a:latin typeface="Arial Unicode MS"/>
                <a:ea typeface="JetBrains Mono"/>
              </a:rPr>
              <a:t>Thành</a:t>
            </a:r>
            <a:r>
              <a:rPr kumimoji="0" lang="en-US" altLang="en-US" sz="2000" b="0" i="0" u="none" strike="noStrike" cap="none" normalizeH="0" baseline="0" dirty="0">
                <a:ln>
                  <a:noFill/>
                </a:ln>
                <a:solidFill>
                  <a:srgbClr val="080808"/>
                </a:solidFill>
                <a:effectLst/>
                <a:latin typeface="Arial Unicode MS"/>
                <a:ea typeface="JetBrains Mono"/>
              </a:rPr>
              <a:t>&lt;/</a:t>
            </a:r>
            <a:r>
              <a:rPr kumimoji="0" lang="en-US" altLang="en-US" sz="2000" b="0" i="0" u="none" strike="noStrike" cap="none" normalizeH="0" baseline="0" dirty="0">
                <a:ln>
                  <a:noFill/>
                </a:ln>
                <a:solidFill>
                  <a:srgbClr val="0033B3"/>
                </a:solidFill>
                <a:effectLst/>
                <a:latin typeface="Arial Unicode MS"/>
                <a:ea typeface="JetBrains Mono"/>
              </a:rPr>
              <a:t>name</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&lt;/</a:t>
            </a:r>
            <a:r>
              <a:rPr kumimoji="0" lang="en-US" altLang="en-US" sz="2000" b="0" i="0" u="none" strike="noStrike" cap="none" normalizeH="0" baseline="0" dirty="0">
                <a:ln>
                  <a:noFill/>
                </a:ln>
                <a:solidFill>
                  <a:srgbClr val="0033B3"/>
                </a:solidFill>
                <a:effectLst/>
                <a:latin typeface="Arial Unicode MS"/>
                <a:ea typeface="JetBrains Mono"/>
              </a:rPr>
              <a:t>employee</a:t>
            </a:r>
            <a:r>
              <a:rPr kumimoji="0" lang="en-US" altLang="en-US" sz="2000" b="0" i="0" u="none" strike="noStrike" cap="none" normalizeH="0" baseline="0" dirty="0">
                <a:ln>
                  <a:noFill/>
                </a:ln>
                <a:solidFill>
                  <a:srgbClr val="080808"/>
                </a:solidFill>
                <a:effectLst/>
                <a:latin typeface="Arial Unicode MS"/>
                <a:ea typeface="JetBrains Mono"/>
              </a:rPr>
              <a:t>&gt;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&lt;/</a:t>
            </a:r>
            <a:r>
              <a:rPr kumimoji="0" lang="en-US" altLang="en-US" sz="2000" b="0" i="0" u="none" strike="noStrike" cap="none" normalizeH="0" baseline="0" dirty="0">
                <a:ln>
                  <a:noFill/>
                </a:ln>
                <a:solidFill>
                  <a:srgbClr val="0033B3"/>
                </a:solidFill>
                <a:effectLst/>
                <a:latin typeface="Arial Unicode MS"/>
                <a:ea typeface="JetBrains Mono"/>
              </a:rPr>
              <a:t>employees</a:t>
            </a:r>
            <a:r>
              <a:rPr kumimoji="0" lang="en-US" altLang="en-US" sz="2000" b="0" i="0" u="none" strike="noStrike" cap="none" normalizeH="0" baseline="0" dirty="0">
                <a:ln>
                  <a:noFill/>
                </a:ln>
                <a:solidFill>
                  <a:srgbClr val="080808"/>
                </a:solidFill>
                <a:effectLst/>
                <a:latin typeface="Arial Unicode MS"/>
                <a:ea typeface="JetBrains Mono"/>
              </a:rPr>
              <a:t>&gt;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891630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143</a:t>
            </a:fld>
            <a:endParaRPr lang="en-US"/>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effectLst/>
                  <a:latin typeface="Cambria" panose="02040503050406030204" pitchFamily="18" charset="0"/>
                  <a:ea typeface="Cambria" panose="02040503050406030204" pitchFamily="18" charset="0"/>
                </a:rPr>
                <a:t>Xử</a:t>
              </a:r>
              <a:r>
                <a:rPr lang="en-US" sz="4400" b="1" dirty="0" smtClean="0">
                  <a:effectLst/>
                  <a:latin typeface="Cambria" panose="02040503050406030204" pitchFamily="18" charset="0"/>
                  <a:ea typeface="Cambria" panose="02040503050406030204" pitchFamily="18" charset="0"/>
                </a:rPr>
                <a:t> </a:t>
              </a:r>
              <a:r>
                <a:rPr lang="en-US" sz="4400" b="1" dirty="0" err="1">
                  <a:effectLst/>
                  <a:latin typeface="Cambria" panose="02040503050406030204" pitchFamily="18" charset="0"/>
                  <a:ea typeface="Cambria" panose="02040503050406030204" pitchFamily="18" charset="0"/>
                </a:rPr>
                <a:t>lý</a:t>
              </a:r>
              <a:r>
                <a:rPr lang="en-US" sz="4400" b="1" dirty="0">
                  <a:effectLst/>
                  <a:latin typeface="Cambria" panose="02040503050406030204" pitchFamily="18" charset="0"/>
                  <a:ea typeface="Cambria" panose="02040503050406030204" pitchFamily="18" charset="0"/>
                </a:rPr>
                <a:t> XML file</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5" name="Picture 4">
            <a:extLst>
              <a:ext uri="{FF2B5EF4-FFF2-40B4-BE49-F238E27FC236}">
                <a16:creationId xmlns:a16="http://schemas.microsoft.com/office/drawing/2014/main" id="{585A247B-2F3E-4CAD-A314-60D69617A880}"/>
              </a:ext>
            </a:extLst>
          </p:cNvPr>
          <p:cNvPicPr>
            <a:picLocks noChangeAspect="1"/>
          </p:cNvPicPr>
          <p:nvPr/>
        </p:nvPicPr>
        <p:blipFill>
          <a:blip r:embed="rId3"/>
          <a:stretch>
            <a:fillRect/>
          </a:stretch>
        </p:blipFill>
        <p:spPr>
          <a:xfrm>
            <a:off x="7010400" y="4419600"/>
            <a:ext cx="5105400" cy="1916091"/>
          </a:xfrm>
          <a:prstGeom prst="rect">
            <a:avLst/>
          </a:prstGeom>
        </p:spPr>
      </p:pic>
      <p:cxnSp>
        <p:nvCxnSpPr>
          <p:cNvPr id="7" name="Connector: Elbow 6">
            <a:extLst>
              <a:ext uri="{FF2B5EF4-FFF2-40B4-BE49-F238E27FC236}">
                <a16:creationId xmlns:a16="http://schemas.microsoft.com/office/drawing/2014/main" id="{AC4F0F8B-EFC9-44EA-ACD5-869BD07EF2A5}"/>
              </a:ext>
            </a:extLst>
          </p:cNvPr>
          <p:cNvCxnSpPr>
            <a:cxnSpLocks/>
          </p:cNvCxnSpPr>
          <p:nvPr/>
        </p:nvCxnSpPr>
        <p:spPr>
          <a:xfrm>
            <a:off x="4724400" y="4495800"/>
            <a:ext cx="2362200" cy="1600200"/>
          </a:xfrm>
          <a:prstGeom prst="bentConnector3">
            <a:avLst>
              <a:gd name="adj1" fmla="val 67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2">
            <a:extLst>
              <a:ext uri="{FF2B5EF4-FFF2-40B4-BE49-F238E27FC236}">
                <a16:creationId xmlns:a16="http://schemas.microsoft.com/office/drawing/2014/main" id="{505280D1-2CF3-4F9B-968A-724A97E6C37C}"/>
              </a:ext>
            </a:extLst>
          </p:cNvPr>
          <p:cNvSpPr>
            <a:spLocks noChangeArrowheads="1"/>
          </p:cNvSpPr>
          <p:nvPr/>
        </p:nvSpPr>
        <p:spPr bwMode="auto">
          <a:xfrm>
            <a:off x="326921" y="1196752"/>
            <a:ext cx="6564682"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Arial Unicode MS"/>
                <a:ea typeface="JetBrains Mono"/>
              </a:rPr>
              <a:t>from </a:t>
            </a:r>
            <a:r>
              <a:rPr kumimoji="0" lang="en-US" altLang="en-US" b="0" i="0" u="none" strike="noStrike" cap="none" normalizeH="0" baseline="0" dirty="0" err="1">
                <a:ln>
                  <a:noFill/>
                </a:ln>
                <a:solidFill>
                  <a:srgbClr val="080808"/>
                </a:solidFill>
                <a:effectLst/>
                <a:latin typeface="Arial Unicode MS"/>
                <a:ea typeface="JetBrains Mono"/>
              </a:rPr>
              <a:t>xml.dom.minidom</a:t>
            </a:r>
            <a:r>
              <a:rPr kumimoji="0" lang="en-US" altLang="en-US" b="0" i="0" u="none" strike="noStrike" cap="none" normalizeH="0" baseline="0" dirty="0">
                <a:ln>
                  <a:noFill/>
                </a:ln>
                <a:solidFill>
                  <a:srgbClr val="080808"/>
                </a:solidFill>
                <a:effectLst/>
                <a:latin typeface="Arial Unicode MS"/>
                <a:ea typeface="JetBrains Mono"/>
              </a:rPr>
              <a:t> </a:t>
            </a:r>
            <a:r>
              <a:rPr kumimoji="0" lang="en-US" altLang="en-US" b="0" i="0" u="none" strike="noStrike" cap="none" normalizeH="0" baseline="0" dirty="0">
                <a:ln>
                  <a:noFill/>
                </a:ln>
                <a:solidFill>
                  <a:srgbClr val="0033B3"/>
                </a:solidFill>
                <a:effectLst/>
                <a:latin typeface="Arial Unicode MS"/>
                <a:ea typeface="JetBrains Mono"/>
              </a:rPr>
              <a:t>import </a:t>
            </a:r>
            <a:r>
              <a:rPr kumimoji="0" lang="en-US" altLang="en-US" b="0" i="0" u="none" strike="noStrike" cap="none" normalizeH="0" baseline="0" dirty="0">
                <a:ln>
                  <a:noFill/>
                </a:ln>
                <a:solidFill>
                  <a:srgbClr val="080808"/>
                </a:solidFill>
                <a:effectLst/>
                <a:latin typeface="Arial Unicode MS"/>
                <a:ea typeface="JetBrains Mono"/>
              </a:rPr>
              <a:t>parse</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033B3"/>
                </a:solidFill>
                <a:effectLst/>
                <a:latin typeface="Arial Unicode MS"/>
                <a:ea typeface="JetBrains Mono"/>
              </a:rPr>
              <a:t>import </a:t>
            </a:r>
            <a:r>
              <a:rPr kumimoji="0" lang="en-US" altLang="en-US" b="0" i="0" u="none" strike="noStrike" cap="none" normalizeH="0" baseline="0" dirty="0" err="1">
                <a:ln>
                  <a:noFill/>
                </a:ln>
                <a:solidFill>
                  <a:srgbClr val="080808"/>
                </a:solidFill>
                <a:effectLst/>
                <a:latin typeface="Arial Unicode MS"/>
                <a:ea typeface="JetBrains Mono"/>
              </a:rPr>
              <a:t>xml.dom.minidom</a:t>
            </a:r>
            <a:r>
              <a:rPr kumimoji="0" lang="en-US" altLang="en-US" b="0" i="0" u="none" strike="noStrike" cap="none" normalizeH="0" baseline="0" dirty="0">
                <a:ln>
                  <a:noFill/>
                </a:ln>
                <a:solidFill>
                  <a:srgbClr val="080808"/>
                </a:solidFill>
                <a:effectLst/>
                <a:latin typeface="Arial Unicode MS"/>
                <a:ea typeface="JetBrains Mono"/>
              </a:rPr>
              <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80808"/>
                </a:solidFill>
                <a:effectLst/>
                <a:latin typeface="Arial Unicode MS"/>
                <a:ea typeface="JetBrains Mono"/>
              </a:rPr>
              <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M</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ở</a:t>
            </a:r>
            <a:r>
              <a:rPr kumimoji="0" lang="en-US" altLang="en-US" b="0" i="1" u="none" strike="noStrike" cap="none" normalizeH="0" baseline="0" dirty="0">
                <a:ln>
                  <a:noFill/>
                </a:ln>
                <a:solidFill>
                  <a:srgbClr val="8C8C8C"/>
                </a:solidFill>
                <a:effectLst/>
                <a:latin typeface="Arial Unicode MS"/>
                <a:ea typeface="JetBrains Mono"/>
              </a:rPr>
              <a:t> file xml </a:t>
            </a:r>
            <a:r>
              <a:rPr kumimoji="0" lang="en-US" altLang="en-US" b="0" i="1" u="none" strike="noStrike" cap="none" normalizeH="0" baseline="0" dirty="0" err="1">
                <a:ln>
                  <a:noFill/>
                </a:ln>
                <a:solidFill>
                  <a:srgbClr val="8C8C8C"/>
                </a:solidFill>
                <a:effectLst/>
                <a:latin typeface="Arial Unicode MS"/>
                <a:ea typeface="JetBrains Mono"/>
              </a:rPr>
              <a:t>b</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ằ</a:t>
            </a:r>
            <a:r>
              <a:rPr kumimoji="0" lang="en-US" altLang="en-US" b="0" i="1" u="none" strike="noStrike" cap="none" normalizeH="0" baseline="0" dirty="0" err="1">
                <a:ln>
                  <a:noFill/>
                </a:ln>
                <a:solidFill>
                  <a:srgbClr val="8C8C8C"/>
                </a:solidFill>
                <a:effectLst/>
                <a:latin typeface="Arial Unicode MS"/>
                <a:ea typeface="JetBrains Mono"/>
              </a:rPr>
              <a:t>ng</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minidom</a:t>
            </a:r>
            <a:r>
              <a:rPr kumimoji="0" lang="en-US" altLang="en-US" b="0" i="1" u="none" strike="noStrike" cap="none" normalizeH="0" baseline="0" dirty="0">
                <a:ln>
                  <a:noFill/>
                </a:ln>
                <a:solidFill>
                  <a:srgbClr val="8C8C8C"/>
                </a:solidFill>
                <a:effectLst/>
                <a:latin typeface="Arial Unicode MS"/>
                <a:ea typeface="JetBrains Mono"/>
              </a:rPr>
              <a:t> parser</a:t>
            </a:r>
            <a:br>
              <a:rPr kumimoji="0" lang="en-US" altLang="en-US" b="0" i="1" u="none" strike="noStrike" cap="none" normalizeH="0" baseline="0" dirty="0">
                <a:ln>
                  <a:noFill/>
                </a:ln>
                <a:solidFill>
                  <a:srgbClr val="8C8C8C"/>
                </a:solidFill>
                <a:effectLst/>
                <a:latin typeface="Arial Unicode MS"/>
                <a:ea typeface="JetBrains Mono"/>
              </a:rPr>
            </a:br>
            <a:r>
              <a:rPr kumimoji="0" lang="en-US" altLang="en-US" b="0" i="0" u="none" strike="noStrike" cap="none" normalizeH="0" baseline="0" dirty="0" err="1">
                <a:ln>
                  <a:noFill/>
                </a:ln>
                <a:solidFill>
                  <a:srgbClr val="080808"/>
                </a:solidFill>
                <a:effectLst/>
                <a:latin typeface="Arial Unicode MS"/>
                <a:ea typeface="JetBrains Mono"/>
              </a:rPr>
              <a:t>DOMTree</a:t>
            </a:r>
            <a:r>
              <a:rPr kumimoji="0" lang="en-US" altLang="en-US" b="0" i="0" u="none" strike="noStrike" cap="none" normalizeH="0" baseline="0" dirty="0">
                <a:ln>
                  <a:noFill/>
                </a:ln>
                <a:solidFill>
                  <a:srgbClr val="080808"/>
                </a:solidFill>
                <a:effectLst/>
                <a:latin typeface="Arial Unicode MS"/>
                <a:ea typeface="JetBrains Mono"/>
              </a:rPr>
              <a:t> = </a:t>
            </a:r>
            <a:r>
              <a:rPr kumimoji="0" lang="en-US" altLang="en-US" b="0" i="0" u="none" strike="noStrike" cap="none" normalizeH="0" baseline="0" dirty="0" err="1">
                <a:ln>
                  <a:noFill/>
                </a:ln>
                <a:solidFill>
                  <a:srgbClr val="080808"/>
                </a:solidFill>
                <a:effectLst/>
                <a:latin typeface="Arial Unicode MS"/>
                <a:ea typeface="JetBrains Mono"/>
              </a:rPr>
              <a:t>xml.dom.minidom.parse</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1" i="0" u="none" strike="noStrike" cap="none" normalizeH="0" baseline="0" dirty="0">
                <a:ln>
                  <a:noFill/>
                </a:ln>
                <a:solidFill>
                  <a:srgbClr val="008080"/>
                </a:solidFill>
                <a:effectLst/>
                <a:latin typeface="Arial Unicode MS"/>
                <a:ea typeface="JetBrains Mono"/>
              </a:rPr>
              <a:t>"employees.xml"</a:t>
            </a:r>
            <a:r>
              <a:rPr kumimoji="0" lang="en-US" altLang="en-US" b="0" i="0" u="none" strike="noStrike" cap="none" normalizeH="0" baseline="0" dirty="0">
                <a:ln>
                  <a:noFill/>
                </a:ln>
                <a:solidFill>
                  <a:srgbClr val="080808"/>
                </a:solidFill>
                <a:effectLst/>
                <a:latin typeface="Arial Unicode MS"/>
                <a:ea typeface="JetBrains Mono"/>
              </a:rPr>
              <a:t>)</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80808"/>
                </a:solidFill>
                <a:effectLst/>
                <a:latin typeface="Arial Unicode MS"/>
                <a:ea typeface="JetBrains Mono"/>
              </a:rPr>
              <a:t>collection = </a:t>
            </a:r>
            <a:r>
              <a:rPr kumimoji="0" lang="en-US" altLang="en-US" b="0" i="0" u="none" strike="noStrike" cap="none" normalizeH="0" baseline="0" dirty="0" err="1">
                <a:ln>
                  <a:noFill/>
                </a:ln>
                <a:solidFill>
                  <a:srgbClr val="080808"/>
                </a:solidFill>
                <a:effectLst/>
                <a:latin typeface="Arial Unicode MS"/>
                <a:ea typeface="JetBrains Mono"/>
              </a:rPr>
              <a:t>DOMTree.documentElement</a:t>
            </a:r>
            <a:r>
              <a:rPr kumimoji="0" lang="en-US" altLang="en-US" b="0" i="0" u="none" strike="noStrike" cap="none" normalizeH="0" baseline="0" dirty="0">
                <a:ln>
                  <a:noFill/>
                </a:ln>
                <a:solidFill>
                  <a:srgbClr val="080808"/>
                </a:solidFill>
                <a:effectLst/>
                <a:latin typeface="Arial Unicode MS"/>
                <a:ea typeface="JetBrains Mono"/>
              </a:rPr>
              <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L</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ấ</a:t>
            </a:r>
            <a:r>
              <a:rPr kumimoji="0" lang="en-US" altLang="en-US" b="0" i="1" u="none" strike="noStrike" cap="none" normalizeH="0" baseline="0" dirty="0" err="1">
                <a:ln>
                  <a:noFill/>
                </a:ln>
                <a:solidFill>
                  <a:srgbClr val="8C8C8C"/>
                </a:solidFill>
                <a:effectLst/>
                <a:latin typeface="Arial Unicode MS"/>
                <a:ea typeface="JetBrains Mono"/>
              </a:rPr>
              <a:t>y</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t</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ấ</a:t>
            </a:r>
            <a:r>
              <a:rPr kumimoji="0" lang="en-US" altLang="en-US" b="0" i="1" u="none" strike="noStrike" cap="none" normalizeH="0" baseline="0" dirty="0" err="1">
                <a:ln>
                  <a:noFill/>
                </a:ln>
                <a:solidFill>
                  <a:srgbClr val="8C8C8C"/>
                </a:solidFill>
                <a:effectLst/>
                <a:latin typeface="Arial Unicode MS"/>
                <a:ea typeface="JetBrains Mono"/>
              </a:rPr>
              <a:t>t</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c</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ả</a:t>
            </a:r>
            <a:r>
              <a:rPr kumimoji="0" lang="en-US" altLang="en-US" b="0" i="1" u="none" strike="noStrike" cap="none" normalizeH="0" baseline="0" dirty="0">
                <a:ln>
                  <a:noFill/>
                </a:ln>
                <a:solidFill>
                  <a:srgbClr val="8C8C8C"/>
                </a:solidFill>
                <a:effectLst/>
                <a:latin typeface="Arial Unicode MS"/>
                <a:ea typeface="JetBrains Mono"/>
              </a:rPr>
              <a:t> tag </a:t>
            </a:r>
            <a:r>
              <a:rPr kumimoji="0" lang="en-US" altLang="en-US" b="0" i="1" u="none" strike="noStrike" cap="none" normalizeH="0" baseline="0" dirty="0" err="1">
                <a:ln>
                  <a:noFill/>
                </a:ln>
                <a:solidFill>
                  <a:srgbClr val="8C8C8C"/>
                </a:solidFill>
                <a:effectLst/>
                <a:latin typeface="Arial Unicode MS"/>
                <a:ea typeface="JetBrains Mono"/>
              </a:rPr>
              <a:t>là</a:t>
            </a:r>
            <a:r>
              <a:rPr kumimoji="0" lang="en-US" altLang="en-US" b="0" i="1" u="none" strike="noStrike" cap="none" normalizeH="0" baseline="0" dirty="0">
                <a:ln>
                  <a:noFill/>
                </a:ln>
                <a:solidFill>
                  <a:srgbClr val="8C8C8C"/>
                </a:solidFill>
                <a:effectLst/>
                <a:latin typeface="Arial Unicode MS"/>
                <a:ea typeface="JetBrains Mono"/>
              </a:rPr>
              <a:t> employee</a:t>
            </a:r>
            <a:br>
              <a:rPr kumimoji="0" lang="en-US" altLang="en-US" b="0" i="1" u="none" strike="noStrike" cap="none" normalizeH="0" baseline="0" dirty="0">
                <a:ln>
                  <a:noFill/>
                </a:ln>
                <a:solidFill>
                  <a:srgbClr val="8C8C8C"/>
                </a:solidFill>
                <a:effectLst/>
                <a:latin typeface="Arial Unicode MS"/>
                <a:ea typeface="JetBrains Mono"/>
              </a:rPr>
            </a:br>
            <a:r>
              <a:rPr kumimoji="0" lang="en-US" altLang="en-US" b="0" i="0" u="none" strike="noStrike" cap="none" normalizeH="0" baseline="0" dirty="0">
                <a:ln>
                  <a:noFill/>
                </a:ln>
                <a:solidFill>
                  <a:srgbClr val="080808"/>
                </a:solidFill>
                <a:effectLst/>
                <a:latin typeface="Arial Unicode MS"/>
                <a:ea typeface="JetBrains Mono"/>
              </a:rPr>
              <a:t>employees = </a:t>
            </a:r>
            <a:r>
              <a:rPr kumimoji="0" lang="en-US" altLang="en-US" b="0" i="0" u="none" strike="noStrike" cap="none" normalizeH="0" baseline="0" dirty="0" err="1">
                <a:ln>
                  <a:noFill/>
                </a:ln>
                <a:solidFill>
                  <a:srgbClr val="080808"/>
                </a:solidFill>
                <a:effectLst/>
                <a:latin typeface="Arial Unicode MS"/>
                <a:ea typeface="JetBrains Mono"/>
              </a:rPr>
              <a:t>collection.getElementsByTagName</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1" i="0" u="none" strike="noStrike" cap="none" normalizeH="0" baseline="0" dirty="0">
                <a:ln>
                  <a:noFill/>
                </a:ln>
                <a:solidFill>
                  <a:srgbClr val="008080"/>
                </a:solidFill>
                <a:effectLst/>
                <a:latin typeface="Arial Unicode MS"/>
                <a:ea typeface="JetBrains Mono"/>
              </a:rPr>
              <a:t>"employee"</a:t>
            </a:r>
            <a:r>
              <a:rPr kumimoji="0" lang="en-US" altLang="en-US" b="0" i="0" u="none" strike="noStrike" cap="none" normalizeH="0" baseline="0" dirty="0">
                <a:ln>
                  <a:noFill/>
                </a:ln>
                <a:solidFill>
                  <a:srgbClr val="080808"/>
                </a:solidFill>
                <a:effectLst/>
                <a:latin typeface="Arial Unicode MS"/>
                <a:ea typeface="JetBrains Mono"/>
              </a:rPr>
              <a:t>)</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80808"/>
                </a:solidFill>
                <a:effectLst/>
                <a:latin typeface="Arial Unicode MS"/>
                <a:ea typeface="JetBrains Mono"/>
              </a:rPr>
              <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Duy</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ệ</a:t>
            </a:r>
            <a:r>
              <a:rPr kumimoji="0" lang="en-US" altLang="en-US" b="0" i="1" u="none" strike="noStrike" cap="none" normalizeH="0" baseline="0" dirty="0" err="1">
                <a:ln>
                  <a:noFill/>
                </a:ln>
                <a:solidFill>
                  <a:srgbClr val="8C8C8C"/>
                </a:solidFill>
                <a:effectLst/>
                <a:latin typeface="Arial Unicode MS"/>
                <a:ea typeface="JetBrains Mono"/>
              </a:rPr>
              <a:t>t</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vòng</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l</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ặ</a:t>
            </a:r>
            <a:r>
              <a:rPr kumimoji="0" lang="en-US" altLang="en-US" b="0" i="1" u="none" strike="noStrike" cap="none" normalizeH="0" baseline="0" dirty="0" err="1">
                <a:ln>
                  <a:noFill/>
                </a:ln>
                <a:solidFill>
                  <a:srgbClr val="8C8C8C"/>
                </a:solidFill>
                <a:effectLst/>
                <a:latin typeface="Arial Unicode MS"/>
                <a:ea typeface="JetBrains Mono"/>
              </a:rPr>
              <a:t>p</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đ</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ể</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l</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ấ</a:t>
            </a:r>
            <a:r>
              <a:rPr kumimoji="0" lang="en-US" altLang="en-US" b="0" i="1" u="none" strike="noStrike" cap="none" normalizeH="0" baseline="0" dirty="0" err="1">
                <a:ln>
                  <a:noFill/>
                </a:ln>
                <a:solidFill>
                  <a:srgbClr val="8C8C8C"/>
                </a:solidFill>
                <a:effectLst/>
                <a:latin typeface="Arial Unicode MS"/>
                <a:ea typeface="JetBrains Mono"/>
              </a:rPr>
              <a:t>y</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toàn</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b</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ộ</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d</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ữ</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li</a:t>
            </a:r>
            <a:r>
              <a:rPr kumimoji="0" lang="en-US" altLang="en-US" b="0" i="1" u="none" strike="noStrike" cap="none" normalizeH="0" baseline="0" dirty="0" err="1">
                <a:ln>
                  <a:noFill/>
                </a:ln>
                <a:solidFill>
                  <a:srgbClr val="8C8C8C"/>
                </a:solidFill>
                <a:effectLst/>
                <a:latin typeface="Courier New" panose="02070309020205020404" pitchFamily="49" charset="0"/>
                <a:ea typeface="JetBrains Mono"/>
                <a:cs typeface="Courier New" panose="02070309020205020404" pitchFamily="49" charset="0"/>
              </a:rPr>
              <a:t>ệ</a:t>
            </a:r>
            <a:r>
              <a:rPr kumimoji="0" lang="en-US" altLang="en-US" b="0" i="1" u="none" strike="noStrike" cap="none" normalizeH="0" baseline="0" dirty="0" err="1">
                <a:ln>
                  <a:noFill/>
                </a:ln>
                <a:solidFill>
                  <a:srgbClr val="8C8C8C"/>
                </a:solidFill>
                <a:effectLst/>
                <a:latin typeface="Arial Unicode MS"/>
                <a:ea typeface="JetBrains Mono"/>
              </a:rPr>
              <a:t>u</a:t>
            </a:r>
            <a:r>
              <a:rPr kumimoji="0" lang="en-US" altLang="en-US" b="0" i="1" u="none" strike="noStrike" cap="none" normalizeH="0" baseline="0" dirty="0">
                <a:ln>
                  <a:noFill/>
                </a:ln>
                <a:solidFill>
                  <a:srgbClr val="8C8C8C"/>
                </a:solidFill>
                <a:effectLst/>
                <a:latin typeface="Arial Unicode MS"/>
                <a:ea typeface="JetBrains Mono"/>
              </a:rPr>
              <a:t> </a:t>
            </a:r>
            <a:r>
              <a:rPr kumimoji="0" lang="en-US" altLang="en-US" b="0" i="1" u="none" strike="noStrike" cap="none" normalizeH="0" baseline="0" dirty="0" err="1">
                <a:ln>
                  <a:noFill/>
                </a:ln>
                <a:solidFill>
                  <a:srgbClr val="8C8C8C"/>
                </a:solidFill>
                <a:effectLst/>
                <a:latin typeface="Arial Unicode MS"/>
                <a:ea typeface="JetBrains Mono"/>
              </a:rPr>
              <a:t>ra</a:t>
            </a:r>
            <a:r>
              <a:rPr kumimoji="0" lang="en-US" altLang="en-US" b="0" i="1" u="none" strike="noStrike" cap="none" normalizeH="0" baseline="0" dirty="0">
                <a:ln>
                  <a:noFill/>
                </a:ln>
                <a:solidFill>
                  <a:srgbClr val="8C8C8C"/>
                </a:solidFill>
                <a:effectLst/>
                <a:latin typeface="Arial Unicode MS"/>
                <a:ea typeface="JetBrains Mono"/>
              </a:rPr>
              <a:t/>
            </a:r>
            <a:br>
              <a:rPr kumimoji="0" lang="en-US" altLang="en-US" b="0" i="1" u="none" strike="noStrike" cap="none" normalizeH="0" baseline="0" dirty="0">
                <a:ln>
                  <a:noFill/>
                </a:ln>
                <a:solidFill>
                  <a:srgbClr val="8C8C8C"/>
                </a:solidFill>
                <a:effectLst/>
                <a:latin typeface="Arial Unicode MS"/>
                <a:ea typeface="JetBrains Mono"/>
              </a:rPr>
            </a:br>
            <a:r>
              <a:rPr kumimoji="0" lang="en-US" altLang="en-US" b="0" i="0" u="none" strike="noStrike" cap="none" normalizeH="0" baseline="0" dirty="0">
                <a:ln>
                  <a:noFill/>
                </a:ln>
                <a:solidFill>
                  <a:srgbClr val="0033B3"/>
                </a:solidFill>
                <a:effectLst/>
                <a:latin typeface="Arial Unicode MS"/>
                <a:ea typeface="JetBrains Mono"/>
              </a:rPr>
              <a:t>for </a:t>
            </a:r>
            <a:r>
              <a:rPr kumimoji="0" lang="en-US" altLang="en-US" b="0" i="0" u="none" strike="noStrike" cap="none" normalizeH="0" baseline="0" dirty="0">
                <a:ln>
                  <a:noFill/>
                </a:ln>
                <a:solidFill>
                  <a:srgbClr val="080808"/>
                </a:solidFill>
                <a:effectLst/>
                <a:latin typeface="Arial Unicode MS"/>
                <a:ea typeface="JetBrains Mono"/>
              </a:rPr>
              <a:t>employee </a:t>
            </a:r>
            <a:r>
              <a:rPr kumimoji="0" lang="en-US" altLang="en-US" b="0" i="0" u="none" strike="noStrike" cap="none" normalizeH="0" baseline="0" dirty="0">
                <a:ln>
                  <a:noFill/>
                </a:ln>
                <a:solidFill>
                  <a:srgbClr val="0033B3"/>
                </a:solidFill>
                <a:effectLst/>
                <a:latin typeface="Arial Unicode MS"/>
                <a:ea typeface="JetBrains Mono"/>
              </a:rPr>
              <a:t>in </a:t>
            </a:r>
            <a:r>
              <a:rPr kumimoji="0" lang="en-US" altLang="en-US" b="0" i="0" u="none" strike="noStrike" cap="none" normalizeH="0" baseline="0" dirty="0">
                <a:ln>
                  <a:noFill/>
                </a:ln>
                <a:solidFill>
                  <a:srgbClr val="080808"/>
                </a:solidFill>
                <a:effectLst/>
                <a:latin typeface="Arial Unicode MS"/>
                <a:ea typeface="JetBrains Mono"/>
              </a:rPr>
              <a:t>employees:</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80808"/>
                </a:solidFill>
                <a:effectLst/>
                <a:latin typeface="Arial Unicode MS"/>
                <a:ea typeface="JetBrains Mono"/>
              </a:rPr>
              <a:t>   </a:t>
            </a:r>
            <a:r>
              <a:rPr kumimoji="0" lang="en-US" altLang="en-US" b="0" i="0" u="none" strike="noStrike" cap="none" normalizeH="0" baseline="0" dirty="0" err="1">
                <a:ln>
                  <a:noFill/>
                </a:ln>
                <a:solidFill>
                  <a:srgbClr val="080808"/>
                </a:solidFill>
                <a:effectLst/>
                <a:latin typeface="Arial Unicode MS"/>
                <a:ea typeface="JetBrains Mono"/>
              </a:rPr>
              <a:t>tag_id</a:t>
            </a:r>
            <a:r>
              <a:rPr kumimoji="0" lang="en-US" altLang="en-US" b="0" i="0" u="none" strike="noStrike" cap="none" normalizeH="0" baseline="0" dirty="0">
                <a:ln>
                  <a:noFill/>
                </a:ln>
                <a:solidFill>
                  <a:srgbClr val="080808"/>
                </a:solidFill>
                <a:effectLst/>
                <a:latin typeface="Arial Unicode MS"/>
                <a:ea typeface="JetBrains Mono"/>
              </a:rPr>
              <a:t> = </a:t>
            </a:r>
            <a:r>
              <a:rPr kumimoji="0" lang="en-US" altLang="en-US" b="0" i="0" u="none" strike="noStrike" cap="none" normalizeH="0" baseline="0" dirty="0" err="1">
                <a:ln>
                  <a:noFill/>
                </a:ln>
                <a:solidFill>
                  <a:srgbClr val="080808"/>
                </a:solidFill>
                <a:effectLst/>
                <a:latin typeface="Arial Unicode MS"/>
                <a:ea typeface="JetBrains Mono"/>
              </a:rPr>
              <a:t>employee.getElementsByTagName</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1" i="0" u="none" strike="noStrike" cap="none" normalizeH="0" baseline="0" dirty="0">
                <a:ln>
                  <a:noFill/>
                </a:ln>
                <a:solidFill>
                  <a:srgbClr val="008080"/>
                </a:solidFill>
                <a:effectLst/>
                <a:latin typeface="Arial Unicode MS"/>
                <a:ea typeface="JetBrains Mono"/>
              </a:rPr>
              <a:t>'id'</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0" i="0" u="none" strike="noStrike" cap="none" normalizeH="0" baseline="0" dirty="0">
                <a:ln>
                  <a:noFill/>
                </a:ln>
                <a:solidFill>
                  <a:srgbClr val="1750EB"/>
                </a:solidFill>
                <a:effectLst/>
                <a:latin typeface="Arial Unicode MS"/>
                <a:ea typeface="JetBrains Mono"/>
              </a:rPr>
              <a:t>0</a:t>
            </a:r>
            <a:r>
              <a:rPr kumimoji="0" lang="en-US" altLang="en-US" b="0" i="0" u="none" strike="noStrike" cap="none" normalizeH="0" baseline="0" dirty="0">
                <a:ln>
                  <a:noFill/>
                </a:ln>
                <a:solidFill>
                  <a:srgbClr val="080808"/>
                </a:solidFill>
                <a:effectLst/>
                <a:latin typeface="Arial Unicode MS"/>
                <a:ea typeface="JetBrains Mono"/>
              </a:rPr>
              <a:t>]</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80808"/>
                </a:solidFill>
                <a:effectLst/>
                <a:latin typeface="Arial Unicode MS"/>
                <a:ea typeface="JetBrains Mono"/>
              </a:rPr>
              <a:t>   id=</a:t>
            </a:r>
            <a:r>
              <a:rPr kumimoji="0" lang="en-US" altLang="en-US" b="0" i="0" u="none" strike="noStrike" cap="none" normalizeH="0" baseline="0" dirty="0" err="1">
                <a:ln>
                  <a:noFill/>
                </a:ln>
                <a:solidFill>
                  <a:srgbClr val="080808"/>
                </a:solidFill>
                <a:effectLst/>
                <a:latin typeface="Arial Unicode MS"/>
                <a:ea typeface="JetBrains Mono"/>
              </a:rPr>
              <a:t>tag_id.childNodes</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0" i="0" u="none" strike="noStrike" cap="none" normalizeH="0" baseline="0" dirty="0">
                <a:ln>
                  <a:noFill/>
                </a:ln>
                <a:solidFill>
                  <a:srgbClr val="1750EB"/>
                </a:solidFill>
                <a:effectLst/>
                <a:latin typeface="Arial Unicode MS"/>
                <a:ea typeface="JetBrains Mono"/>
              </a:rPr>
              <a:t>0</a:t>
            </a:r>
            <a:r>
              <a:rPr kumimoji="0" lang="en-US" altLang="en-US" b="0" i="0" u="none" strike="noStrike" cap="none" normalizeH="0" baseline="0" dirty="0">
                <a:ln>
                  <a:noFill/>
                </a:ln>
                <a:solidFill>
                  <a:srgbClr val="080808"/>
                </a:solidFill>
                <a:effectLst/>
                <a:latin typeface="Arial Unicode MS"/>
                <a:ea typeface="JetBrains Mono"/>
              </a:rPr>
              <a:t>].data</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80808"/>
                </a:solidFill>
                <a:effectLst/>
                <a:latin typeface="Arial Unicode MS"/>
                <a:ea typeface="JetBrains Mono"/>
              </a:rPr>
              <a:t>   </a:t>
            </a:r>
            <a:r>
              <a:rPr kumimoji="0" lang="en-US" altLang="en-US" b="0" i="0" u="none" strike="noStrike" cap="none" normalizeH="0" baseline="0" dirty="0" err="1">
                <a:ln>
                  <a:noFill/>
                </a:ln>
                <a:solidFill>
                  <a:srgbClr val="080808"/>
                </a:solidFill>
                <a:effectLst/>
                <a:latin typeface="Arial Unicode MS"/>
                <a:ea typeface="JetBrains Mono"/>
              </a:rPr>
              <a:t>tag_name</a:t>
            </a:r>
            <a:r>
              <a:rPr kumimoji="0" lang="en-US" altLang="en-US" b="0" i="0" u="none" strike="noStrike" cap="none" normalizeH="0" baseline="0" dirty="0">
                <a:ln>
                  <a:noFill/>
                </a:ln>
                <a:solidFill>
                  <a:srgbClr val="080808"/>
                </a:solidFill>
                <a:effectLst/>
                <a:latin typeface="Arial Unicode MS"/>
                <a:ea typeface="JetBrains Mono"/>
              </a:rPr>
              <a:t> = </a:t>
            </a:r>
            <a:r>
              <a:rPr kumimoji="0" lang="en-US" altLang="en-US" b="0" i="0" u="none" strike="noStrike" cap="none" normalizeH="0" baseline="0" dirty="0" err="1">
                <a:ln>
                  <a:noFill/>
                </a:ln>
                <a:solidFill>
                  <a:srgbClr val="080808"/>
                </a:solidFill>
                <a:effectLst/>
                <a:latin typeface="Arial Unicode MS"/>
                <a:ea typeface="JetBrains Mono"/>
              </a:rPr>
              <a:t>employee.getElementsByTagName</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1" i="0" u="none" strike="noStrike" cap="none" normalizeH="0" baseline="0" dirty="0">
                <a:ln>
                  <a:noFill/>
                </a:ln>
                <a:solidFill>
                  <a:srgbClr val="008080"/>
                </a:solidFill>
                <a:effectLst/>
                <a:latin typeface="Arial Unicode MS"/>
                <a:ea typeface="JetBrains Mono"/>
              </a:rPr>
              <a:t>'name'</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0" i="0" u="none" strike="noStrike" cap="none" normalizeH="0" baseline="0" dirty="0">
                <a:ln>
                  <a:noFill/>
                </a:ln>
                <a:solidFill>
                  <a:srgbClr val="1750EB"/>
                </a:solidFill>
                <a:effectLst/>
                <a:latin typeface="Arial Unicode MS"/>
                <a:ea typeface="JetBrains Mono"/>
              </a:rPr>
              <a:t>0</a:t>
            </a:r>
            <a:r>
              <a:rPr kumimoji="0" lang="en-US" altLang="en-US" b="0" i="0" u="none" strike="noStrike" cap="none" normalizeH="0" baseline="0" dirty="0">
                <a:ln>
                  <a:noFill/>
                </a:ln>
                <a:solidFill>
                  <a:srgbClr val="080808"/>
                </a:solidFill>
                <a:effectLst/>
                <a:latin typeface="Arial Unicode MS"/>
                <a:ea typeface="JetBrains Mono"/>
              </a:rPr>
              <a:t>]</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80808"/>
                </a:solidFill>
                <a:effectLst/>
                <a:latin typeface="Arial Unicode MS"/>
                <a:ea typeface="JetBrains Mono"/>
              </a:rPr>
              <a:t>   name=</a:t>
            </a:r>
            <a:r>
              <a:rPr kumimoji="0" lang="en-US" altLang="en-US" b="0" i="0" u="none" strike="noStrike" cap="none" normalizeH="0" baseline="0" dirty="0" err="1">
                <a:ln>
                  <a:noFill/>
                </a:ln>
                <a:solidFill>
                  <a:srgbClr val="080808"/>
                </a:solidFill>
                <a:effectLst/>
                <a:latin typeface="Arial Unicode MS"/>
                <a:ea typeface="JetBrains Mono"/>
              </a:rPr>
              <a:t>tag_name.childNodes</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0" i="0" u="none" strike="noStrike" cap="none" normalizeH="0" baseline="0" dirty="0">
                <a:ln>
                  <a:noFill/>
                </a:ln>
                <a:solidFill>
                  <a:srgbClr val="1750EB"/>
                </a:solidFill>
                <a:effectLst/>
                <a:latin typeface="Arial Unicode MS"/>
                <a:ea typeface="JetBrains Mono"/>
              </a:rPr>
              <a:t>0</a:t>
            </a:r>
            <a:r>
              <a:rPr kumimoji="0" lang="en-US" altLang="en-US" b="0" i="0" u="none" strike="noStrike" cap="none" normalizeH="0" baseline="0" dirty="0">
                <a:ln>
                  <a:noFill/>
                </a:ln>
                <a:solidFill>
                  <a:srgbClr val="080808"/>
                </a:solidFill>
                <a:effectLst/>
                <a:latin typeface="Arial Unicode MS"/>
                <a:ea typeface="JetBrains Mono"/>
              </a:rPr>
              <a:t>].data</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80808"/>
                </a:solidFill>
                <a:effectLst/>
                <a:latin typeface="Arial Unicode MS"/>
                <a:ea typeface="JetBrains Mono"/>
              </a:rPr>
              <a:t>   </a:t>
            </a:r>
            <a:r>
              <a:rPr kumimoji="0" lang="en-US" altLang="en-US" b="0" i="0" u="none" strike="noStrike" cap="none" normalizeH="0" baseline="0" dirty="0">
                <a:ln>
                  <a:noFill/>
                </a:ln>
                <a:solidFill>
                  <a:srgbClr val="000080"/>
                </a:solidFill>
                <a:effectLst/>
                <a:latin typeface="Arial Unicode MS"/>
                <a:ea typeface="JetBrains Mono"/>
              </a:rPr>
              <a:t>print</a:t>
            </a:r>
            <a:r>
              <a:rPr kumimoji="0" lang="en-US" altLang="en-US" b="0" i="0" u="none" strike="noStrike" cap="none" normalizeH="0" baseline="0" dirty="0">
                <a:ln>
                  <a:noFill/>
                </a:ln>
                <a:solidFill>
                  <a:srgbClr val="080808"/>
                </a:solidFill>
                <a:effectLst/>
                <a:latin typeface="Arial Unicode MS"/>
                <a:ea typeface="JetBrains Mono"/>
              </a:rPr>
              <a:t>(id,</a:t>
            </a:r>
            <a:r>
              <a:rPr kumimoji="0" lang="en-US" altLang="en-US" b="1" i="0" u="none" strike="noStrike" cap="none" normalizeH="0" baseline="0" dirty="0">
                <a:ln>
                  <a:noFill/>
                </a:ln>
                <a:solidFill>
                  <a:srgbClr val="008080"/>
                </a:solidFill>
                <a:effectLst/>
                <a:latin typeface="Arial Unicode MS"/>
                <a:ea typeface="JetBrains Mono"/>
              </a:rPr>
              <a:t>'</a:t>
            </a:r>
            <a:r>
              <a:rPr kumimoji="0" lang="en-US" altLang="en-US" b="0" i="0" u="none" strike="noStrike" cap="none" normalizeH="0" baseline="0" dirty="0">
                <a:ln>
                  <a:noFill/>
                </a:ln>
                <a:solidFill>
                  <a:srgbClr val="0037A6"/>
                </a:solidFill>
                <a:effectLst/>
                <a:latin typeface="Arial Unicode MS"/>
                <a:ea typeface="JetBrains Mono"/>
              </a:rPr>
              <a:t>\</a:t>
            </a:r>
            <a:r>
              <a:rPr kumimoji="0" lang="en-US" altLang="en-US" b="0" i="0" u="none" strike="noStrike" cap="none" normalizeH="0" baseline="0" dirty="0" err="1">
                <a:ln>
                  <a:noFill/>
                </a:ln>
                <a:solidFill>
                  <a:srgbClr val="0037A6"/>
                </a:solidFill>
                <a:effectLst/>
                <a:latin typeface="Arial Unicode MS"/>
                <a:ea typeface="JetBrains Mono"/>
              </a:rPr>
              <a:t>t</a:t>
            </a:r>
            <a:r>
              <a:rPr kumimoji="0" lang="en-US" altLang="en-US" b="1" i="0" u="none" strike="noStrike" cap="none" normalizeH="0" baseline="0" dirty="0" err="1">
                <a:ln>
                  <a:noFill/>
                </a:ln>
                <a:solidFill>
                  <a:srgbClr val="008080"/>
                </a:solidFill>
                <a:effectLst/>
                <a:latin typeface="Arial Unicode MS"/>
                <a:ea typeface="JetBrains Mono"/>
              </a:rPr>
              <a:t>'</a:t>
            </a:r>
            <a:r>
              <a:rPr kumimoji="0" lang="en-US" altLang="en-US" b="0" i="0" u="none" strike="noStrike" cap="none" normalizeH="0" baseline="0" dirty="0" err="1">
                <a:ln>
                  <a:noFill/>
                </a:ln>
                <a:solidFill>
                  <a:srgbClr val="080808"/>
                </a:solidFill>
                <a:effectLst/>
                <a:latin typeface="Arial Unicode MS"/>
                <a:ea typeface="JetBrains Mono"/>
              </a:rPr>
              <a:t>,name</a:t>
            </a:r>
            <a:r>
              <a:rPr kumimoji="0" lang="en-US" altLang="en-US" b="0" i="0" u="none" strike="noStrike" cap="none" normalizeH="0" baseline="0" dirty="0">
                <a:ln>
                  <a:noFill/>
                </a:ln>
                <a:solidFill>
                  <a:srgbClr val="080808"/>
                </a:solidFill>
                <a:effectLst/>
                <a:latin typeface="Arial Unicode MS"/>
                <a:ea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758887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144</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vi-VN" sz="2400" b="1">
              <a:effectLst/>
              <a:latin typeface="Cambria" panose="02040503050406030204" pitchFamily="18" charset="0"/>
              <a:ea typeface="Cambria" panose="02040503050406030204" pitchFamily="18" charset="0"/>
            </a:endParaRPr>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effectLst/>
                  <a:latin typeface="Cambria" panose="02040503050406030204" pitchFamily="18" charset="0"/>
                  <a:ea typeface="Cambria" panose="02040503050406030204" pitchFamily="18" charset="0"/>
                </a:rPr>
                <a:t>Xử</a:t>
              </a:r>
              <a:r>
                <a:rPr lang="en-US" sz="4400" b="1" dirty="0" smtClean="0">
                  <a:effectLst/>
                  <a:latin typeface="Cambria" panose="02040503050406030204" pitchFamily="18" charset="0"/>
                  <a:ea typeface="Cambria" panose="02040503050406030204" pitchFamily="18" charset="0"/>
                </a:rPr>
                <a:t> </a:t>
              </a:r>
              <a:r>
                <a:rPr lang="en-US" sz="4400" b="1" dirty="0" err="1">
                  <a:effectLst/>
                  <a:latin typeface="Cambria" panose="02040503050406030204" pitchFamily="18" charset="0"/>
                  <a:ea typeface="Cambria" panose="02040503050406030204" pitchFamily="18" charset="0"/>
                </a:rPr>
                <a:t>lý</a:t>
              </a:r>
              <a:r>
                <a:rPr lang="en-US" sz="4400" b="1" dirty="0">
                  <a:effectLst/>
                  <a:latin typeface="Cambria" panose="02040503050406030204" pitchFamily="18" charset="0"/>
                  <a:ea typeface="Cambria" panose="02040503050406030204" pitchFamily="18" charset="0"/>
                </a:rPr>
                <a:t> JSON file</a:t>
              </a: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2" name="Rectangle 1">
            <a:extLst>
              <a:ext uri="{FF2B5EF4-FFF2-40B4-BE49-F238E27FC236}">
                <a16:creationId xmlns:a16="http://schemas.microsoft.com/office/drawing/2014/main" id="{3B31C9BD-48CB-47D8-87C0-981DEF48F5A9}"/>
              </a:ext>
            </a:extLst>
          </p:cNvPr>
          <p:cNvSpPr>
            <a:spLocks noChangeArrowheads="1"/>
          </p:cNvSpPr>
          <p:nvPr/>
        </p:nvSpPr>
        <p:spPr bwMode="auto">
          <a:xfrm>
            <a:off x="609600" y="844441"/>
            <a:ext cx="6952609"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Arial Unicode MS"/>
                <a:ea typeface="JetBrains Mono"/>
              </a:rPr>
              <a:t>import </a:t>
            </a:r>
            <a:r>
              <a:rPr kumimoji="0" lang="en-US" altLang="en-US" b="0" i="0" u="none" strike="noStrike" cap="none" normalizeH="0" baseline="0" dirty="0" err="1">
                <a:ln>
                  <a:noFill/>
                </a:ln>
                <a:solidFill>
                  <a:srgbClr val="080808"/>
                </a:solidFill>
                <a:effectLst/>
                <a:latin typeface="Arial Unicode MS"/>
                <a:ea typeface="JetBrains Mono"/>
              </a:rPr>
              <a:t>json</a:t>
            </a:r>
            <a:r>
              <a:rPr kumimoji="0" lang="en-US" altLang="en-US" b="0" i="0" u="none" strike="noStrike" cap="none" normalizeH="0" baseline="0" dirty="0">
                <a:ln>
                  <a:noFill/>
                </a:ln>
                <a:solidFill>
                  <a:srgbClr val="080808"/>
                </a:solidFill>
                <a:effectLst/>
                <a:latin typeface="Arial Unicode MS"/>
                <a:ea typeface="JetBrains Mono"/>
              </a:rPr>
              <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err="1">
                <a:ln>
                  <a:noFill/>
                </a:ln>
                <a:solidFill>
                  <a:srgbClr val="080808"/>
                </a:solidFill>
                <a:effectLst/>
                <a:latin typeface="Arial Unicode MS"/>
                <a:ea typeface="JetBrains Mono"/>
              </a:rPr>
              <a:t>jsonString</a:t>
            </a:r>
            <a:r>
              <a:rPr kumimoji="0" lang="en-US" altLang="en-US" b="0" i="0" u="none" strike="noStrike" cap="none" normalizeH="0" baseline="0" dirty="0">
                <a:ln>
                  <a:noFill/>
                </a:ln>
                <a:solidFill>
                  <a:srgbClr val="080808"/>
                </a:solidFill>
                <a:effectLst/>
                <a:latin typeface="Arial Unicode MS"/>
                <a:ea typeface="JetBrains Mono"/>
              </a:rPr>
              <a:t> =  </a:t>
            </a:r>
            <a:r>
              <a:rPr kumimoji="0" lang="en-US" altLang="en-US" b="1" i="0" u="none" strike="noStrike" cap="none" normalizeH="0" baseline="0" dirty="0">
                <a:ln>
                  <a:noFill/>
                </a:ln>
                <a:solidFill>
                  <a:srgbClr val="008080"/>
                </a:solidFill>
                <a:effectLst/>
                <a:latin typeface="Arial Unicode MS"/>
                <a:ea typeface="JetBrains Mono"/>
              </a:rPr>
              <a:t>'{ "ma":"nv1", "age":50, "</a:t>
            </a:r>
            <a:r>
              <a:rPr kumimoji="0" lang="en-US" altLang="en-US" b="1" i="0" u="none" strike="noStrike" cap="none" normalizeH="0" baseline="0" dirty="0" err="1">
                <a:ln>
                  <a:noFill/>
                </a:ln>
                <a:solidFill>
                  <a:srgbClr val="008080"/>
                </a:solidFill>
                <a:effectLst/>
                <a:latin typeface="Arial Unicode MS"/>
                <a:ea typeface="JetBrains Mono"/>
              </a:rPr>
              <a:t>ten":"Tr</a:t>
            </a:r>
            <a:r>
              <a:rPr kumimoji="0" lang="en-US" altLang="en-US" b="1" i="0" u="none" strike="noStrike" cap="none" normalizeH="0" baseline="0" dirty="0" err="1">
                <a:ln>
                  <a:noFill/>
                </a:ln>
                <a:solidFill>
                  <a:srgbClr val="008080"/>
                </a:solidFill>
                <a:effectLst/>
                <a:latin typeface="Courier New" panose="02070309020205020404" pitchFamily="49" charset="0"/>
                <a:ea typeface="JetBrains Mono"/>
                <a:cs typeface="Courier New" panose="02070309020205020404" pitchFamily="49" charset="0"/>
              </a:rPr>
              <a:t>ầ</a:t>
            </a:r>
            <a:r>
              <a:rPr kumimoji="0" lang="en-US" altLang="en-US" b="1" i="0" u="none" strike="noStrike" cap="none" normalizeH="0" baseline="0" dirty="0" err="1">
                <a:ln>
                  <a:noFill/>
                </a:ln>
                <a:solidFill>
                  <a:srgbClr val="008080"/>
                </a:solidFill>
                <a:effectLst/>
                <a:latin typeface="Arial Unicode MS"/>
                <a:ea typeface="JetBrains Mono"/>
              </a:rPr>
              <a:t>n</a:t>
            </a:r>
            <a:r>
              <a:rPr kumimoji="0" lang="en-US" altLang="en-US" b="1" i="0" u="none" strike="noStrike" cap="none" normalizeH="0" baseline="0" dirty="0">
                <a:ln>
                  <a:noFill/>
                </a:ln>
                <a:solidFill>
                  <a:srgbClr val="008080"/>
                </a:solidFill>
                <a:effectLst/>
                <a:latin typeface="Arial Unicode MS"/>
                <a:ea typeface="JetBrains Mono"/>
              </a:rPr>
              <a:t> </a:t>
            </a:r>
            <a:r>
              <a:rPr kumimoji="0" lang="en-US" altLang="en-US" b="1" i="0" u="none" strike="noStrike" cap="none" normalizeH="0" baseline="0" dirty="0" err="1">
                <a:ln>
                  <a:noFill/>
                </a:ln>
                <a:solidFill>
                  <a:srgbClr val="008080"/>
                </a:solidFill>
                <a:effectLst/>
                <a:latin typeface="Arial Unicode MS"/>
                <a:ea typeface="JetBrains Mono"/>
              </a:rPr>
              <a:t>Duy</a:t>
            </a:r>
            <a:r>
              <a:rPr kumimoji="0" lang="en-US" altLang="en-US" b="1" i="0" u="none" strike="noStrike" cap="none" normalizeH="0" baseline="0" dirty="0">
                <a:ln>
                  <a:noFill/>
                </a:ln>
                <a:solidFill>
                  <a:srgbClr val="008080"/>
                </a:solidFill>
                <a:effectLst/>
                <a:latin typeface="Arial Unicode MS"/>
                <a:ea typeface="JetBrains Mono"/>
              </a:rPr>
              <a:t> </a:t>
            </a:r>
            <a:r>
              <a:rPr kumimoji="0" lang="en-US" altLang="en-US" b="1" i="0" u="none" strike="noStrike" cap="none" normalizeH="0" baseline="0" dirty="0" err="1">
                <a:ln>
                  <a:noFill/>
                </a:ln>
                <a:solidFill>
                  <a:srgbClr val="008080"/>
                </a:solidFill>
                <a:effectLst/>
                <a:latin typeface="Arial Unicode MS"/>
                <a:ea typeface="JetBrains Mono"/>
              </a:rPr>
              <a:t>Thanh</a:t>
            </a:r>
            <a:r>
              <a:rPr kumimoji="0" lang="en-US" altLang="en-US" b="1" i="0" u="none" strike="noStrike" cap="none" normalizeH="0" baseline="0" dirty="0">
                <a:ln>
                  <a:noFill/>
                </a:ln>
                <a:solidFill>
                  <a:srgbClr val="008080"/>
                </a:solidFill>
                <a:effectLst/>
                <a:latin typeface="Arial Unicode MS"/>
                <a:ea typeface="JetBrains Mono"/>
              </a:rPr>
              <a:t>"}'</a:t>
            </a:r>
            <a:br>
              <a:rPr kumimoji="0" lang="en-US" altLang="en-US" b="1" i="0" u="none" strike="noStrike" cap="none" normalizeH="0" baseline="0" dirty="0">
                <a:ln>
                  <a:noFill/>
                </a:ln>
                <a:solidFill>
                  <a:srgbClr val="008080"/>
                </a:solidFill>
                <a:effectLst/>
                <a:latin typeface="Arial Unicode MS"/>
                <a:ea typeface="JetBrains Mono"/>
              </a:rPr>
            </a:br>
            <a:r>
              <a:rPr kumimoji="0" lang="en-US" altLang="en-US" b="0" i="0" u="none" strike="noStrike" cap="none" normalizeH="0" baseline="0" dirty="0" err="1">
                <a:ln>
                  <a:noFill/>
                </a:ln>
                <a:solidFill>
                  <a:srgbClr val="080808"/>
                </a:solidFill>
                <a:effectLst/>
                <a:latin typeface="Arial Unicode MS"/>
                <a:ea typeface="JetBrains Mono"/>
              </a:rPr>
              <a:t>dataObject</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0" i="0" u="none" strike="noStrike" cap="none" normalizeH="0" baseline="0" dirty="0" err="1">
                <a:ln>
                  <a:noFill/>
                </a:ln>
                <a:solidFill>
                  <a:srgbClr val="080808"/>
                </a:solidFill>
                <a:effectLst/>
                <a:latin typeface="Arial Unicode MS"/>
                <a:ea typeface="JetBrains Mono"/>
              </a:rPr>
              <a:t>json.loads</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0" i="0" u="none" strike="noStrike" cap="none" normalizeH="0" baseline="0" dirty="0" err="1">
                <a:ln>
                  <a:noFill/>
                </a:ln>
                <a:solidFill>
                  <a:srgbClr val="080808"/>
                </a:solidFill>
                <a:effectLst/>
                <a:latin typeface="Arial Unicode MS"/>
                <a:ea typeface="JetBrains Mono"/>
              </a:rPr>
              <a:t>jsonString</a:t>
            </a:r>
            <a:r>
              <a:rPr kumimoji="0" lang="en-US" altLang="en-US" b="0" i="0" u="none" strike="noStrike" cap="none" normalizeH="0" baseline="0" dirty="0">
                <a:ln>
                  <a:noFill/>
                </a:ln>
                <a:solidFill>
                  <a:srgbClr val="080808"/>
                </a:solidFill>
                <a:effectLst/>
                <a:latin typeface="Arial Unicode MS"/>
                <a:ea typeface="JetBrains Mono"/>
              </a:rPr>
              <a:t>)</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00080"/>
                </a:solidFill>
                <a:effectLst/>
                <a:latin typeface="Arial Unicode MS"/>
                <a:ea typeface="JetBrains Mono"/>
              </a:rPr>
              <a:t>print</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0" i="0" u="none" strike="noStrike" cap="none" normalizeH="0" baseline="0" dirty="0" err="1">
                <a:ln>
                  <a:noFill/>
                </a:ln>
                <a:solidFill>
                  <a:srgbClr val="080808"/>
                </a:solidFill>
                <a:effectLst/>
                <a:latin typeface="Arial Unicode MS"/>
                <a:ea typeface="JetBrains Mono"/>
              </a:rPr>
              <a:t>dataObject</a:t>
            </a:r>
            <a:r>
              <a:rPr kumimoji="0" lang="en-US" altLang="en-US" b="0" i="0" u="none" strike="noStrike" cap="none" normalizeH="0" baseline="0" dirty="0">
                <a:ln>
                  <a:noFill/>
                </a:ln>
                <a:solidFill>
                  <a:srgbClr val="080808"/>
                </a:solidFill>
                <a:effectLst/>
                <a:latin typeface="Arial Unicode MS"/>
                <a:ea typeface="JetBrains Mono"/>
              </a:rPr>
              <a:t>)</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00080"/>
                </a:solidFill>
                <a:effectLst/>
                <a:latin typeface="Arial Unicode MS"/>
                <a:ea typeface="JetBrains Mono"/>
              </a:rPr>
              <a:t>print</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1" i="0" u="none" strike="noStrike" cap="none" normalizeH="0" baseline="0" dirty="0">
                <a:ln>
                  <a:noFill/>
                </a:ln>
                <a:solidFill>
                  <a:srgbClr val="008080"/>
                </a:solidFill>
                <a:effectLst/>
                <a:latin typeface="Arial Unicode MS"/>
                <a:ea typeface="JetBrains Mono"/>
              </a:rPr>
              <a:t>"</a:t>
            </a:r>
            <a:r>
              <a:rPr kumimoji="0" lang="en-US" altLang="en-US" b="1" i="0" u="none" strike="noStrike" cap="none" normalizeH="0" baseline="0" dirty="0" err="1">
                <a:ln>
                  <a:noFill/>
                </a:ln>
                <a:solidFill>
                  <a:srgbClr val="008080"/>
                </a:solidFill>
                <a:effectLst/>
                <a:latin typeface="Arial Unicode MS"/>
                <a:ea typeface="JetBrains Mono"/>
              </a:rPr>
              <a:t>Mã</a:t>
            </a:r>
            <a:r>
              <a:rPr kumimoji="0" lang="en-US" altLang="en-US" b="1" i="0" u="none" strike="noStrike" cap="none" normalizeH="0" baseline="0" dirty="0">
                <a:ln>
                  <a:noFill/>
                </a:ln>
                <a:solidFill>
                  <a:srgbClr val="008080"/>
                </a:solidFill>
                <a:effectLst/>
                <a:latin typeface="Arial Unicode MS"/>
                <a:ea typeface="JetBrains Mono"/>
              </a:rPr>
              <a:t>="</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0" i="0" u="none" strike="noStrike" cap="none" normalizeH="0" baseline="0" dirty="0" err="1">
                <a:ln>
                  <a:noFill/>
                </a:ln>
                <a:solidFill>
                  <a:srgbClr val="080808"/>
                </a:solidFill>
                <a:effectLst/>
                <a:latin typeface="Arial Unicode MS"/>
                <a:ea typeface="JetBrains Mono"/>
              </a:rPr>
              <a:t>dataObject</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1" i="0" u="none" strike="noStrike" cap="none" normalizeH="0" baseline="0" dirty="0">
                <a:ln>
                  <a:noFill/>
                </a:ln>
                <a:solidFill>
                  <a:srgbClr val="008080"/>
                </a:solidFill>
                <a:effectLst/>
                <a:latin typeface="Arial Unicode MS"/>
                <a:ea typeface="JetBrains Mono"/>
              </a:rPr>
              <a:t>"ma"</a:t>
            </a:r>
            <a:r>
              <a:rPr kumimoji="0" lang="en-US" altLang="en-US" b="0" i="0" u="none" strike="noStrike" cap="none" normalizeH="0" baseline="0" dirty="0">
                <a:ln>
                  <a:noFill/>
                </a:ln>
                <a:solidFill>
                  <a:srgbClr val="080808"/>
                </a:solidFill>
                <a:effectLst/>
                <a:latin typeface="Arial Unicode MS"/>
                <a:ea typeface="JetBrains Mono"/>
              </a:rPr>
              <a:t>])</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00080"/>
                </a:solidFill>
                <a:effectLst/>
                <a:latin typeface="Arial Unicode MS"/>
                <a:ea typeface="JetBrains Mono"/>
              </a:rPr>
              <a:t>print</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1" i="0" u="none" strike="noStrike" cap="none" normalizeH="0" baseline="0" dirty="0">
                <a:ln>
                  <a:noFill/>
                </a:ln>
                <a:solidFill>
                  <a:srgbClr val="008080"/>
                </a:solidFill>
                <a:effectLst/>
                <a:latin typeface="Arial Unicode MS"/>
                <a:ea typeface="JetBrains Mono"/>
              </a:rPr>
              <a:t>"</a:t>
            </a:r>
            <a:r>
              <a:rPr kumimoji="0" lang="en-US" altLang="en-US" b="1" i="0" u="none" strike="noStrike" cap="none" normalizeH="0" baseline="0" dirty="0" err="1">
                <a:ln>
                  <a:noFill/>
                </a:ln>
                <a:solidFill>
                  <a:srgbClr val="008080"/>
                </a:solidFill>
                <a:effectLst/>
                <a:latin typeface="Arial Unicode MS"/>
                <a:ea typeface="JetBrains Mono"/>
              </a:rPr>
              <a:t>Tên</a:t>
            </a:r>
            <a:r>
              <a:rPr kumimoji="0" lang="en-US" altLang="en-US" b="1" i="0" u="none" strike="noStrike" cap="none" normalizeH="0" baseline="0" dirty="0">
                <a:ln>
                  <a:noFill/>
                </a:ln>
                <a:solidFill>
                  <a:srgbClr val="008080"/>
                </a:solidFill>
                <a:effectLst/>
                <a:latin typeface="Arial Unicode MS"/>
                <a:ea typeface="JetBrains Mono"/>
              </a:rPr>
              <a:t>="</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0" i="0" u="none" strike="noStrike" cap="none" normalizeH="0" baseline="0" dirty="0" err="1">
                <a:ln>
                  <a:noFill/>
                </a:ln>
                <a:solidFill>
                  <a:srgbClr val="080808"/>
                </a:solidFill>
                <a:effectLst/>
                <a:latin typeface="Arial Unicode MS"/>
                <a:ea typeface="JetBrains Mono"/>
              </a:rPr>
              <a:t>dataObject</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1" i="0" u="none" strike="noStrike" cap="none" normalizeH="0" baseline="0" dirty="0">
                <a:ln>
                  <a:noFill/>
                </a:ln>
                <a:solidFill>
                  <a:srgbClr val="008080"/>
                </a:solidFill>
                <a:effectLst/>
                <a:latin typeface="Arial Unicode MS"/>
                <a:ea typeface="JetBrains Mono"/>
              </a:rPr>
              <a:t>"age"</a:t>
            </a:r>
            <a:r>
              <a:rPr kumimoji="0" lang="en-US" altLang="en-US" b="0" i="0" u="none" strike="noStrike" cap="none" normalizeH="0" baseline="0" dirty="0">
                <a:ln>
                  <a:noFill/>
                </a:ln>
                <a:solidFill>
                  <a:srgbClr val="080808"/>
                </a:solidFill>
                <a:effectLst/>
                <a:latin typeface="Arial Unicode MS"/>
                <a:ea typeface="JetBrains Mono"/>
              </a:rPr>
              <a:t>])</a:t>
            </a:r>
            <a:br>
              <a:rPr kumimoji="0" lang="en-US" altLang="en-US" b="0" i="0" u="none" strike="noStrike" cap="none" normalizeH="0" baseline="0" dirty="0">
                <a:ln>
                  <a:noFill/>
                </a:ln>
                <a:solidFill>
                  <a:srgbClr val="080808"/>
                </a:solidFill>
                <a:effectLst/>
                <a:latin typeface="Arial Unicode MS"/>
                <a:ea typeface="JetBrains Mono"/>
              </a:rPr>
            </a:br>
            <a:r>
              <a:rPr kumimoji="0" lang="en-US" altLang="en-US" b="0" i="0" u="none" strike="noStrike" cap="none" normalizeH="0" baseline="0" dirty="0">
                <a:ln>
                  <a:noFill/>
                </a:ln>
                <a:solidFill>
                  <a:srgbClr val="000080"/>
                </a:solidFill>
                <a:effectLst/>
                <a:latin typeface="Arial Unicode MS"/>
                <a:ea typeface="JetBrains Mono"/>
              </a:rPr>
              <a:t>print</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1" i="0" u="none" strike="noStrike" cap="none" normalizeH="0" baseline="0" dirty="0">
                <a:ln>
                  <a:noFill/>
                </a:ln>
                <a:solidFill>
                  <a:srgbClr val="008080"/>
                </a:solidFill>
                <a:effectLst/>
                <a:latin typeface="Arial Unicode MS"/>
                <a:ea typeface="JetBrains Mono"/>
              </a:rPr>
              <a:t>"</a:t>
            </a:r>
            <a:r>
              <a:rPr kumimoji="0" lang="en-US" altLang="en-US" b="1" i="0" u="none" strike="noStrike" cap="none" normalizeH="0" baseline="0" dirty="0" err="1">
                <a:ln>
                  <a:noFill/>
                </a:ln>
                <a:solidFill>
                  <a:srgbClr val="008080"/>
                </a:solidFill>
                <a:effectLst/>
                <a:latin typeface="Arial Unicode MS"/>
                <a:ea typeface="JetBrains Mono"/>
              </a:rPr>
              <a:t>Tu</a:t>
            </a:r>
            <a:r>
              <a:rPr kumimoji="0" lang="en-US" altLang="en-US" b="1" i="0" u="none" strike="noStrike" cap="none" normalizeH="0" baseline="0" dirty="0" err="1">
                <a:ln>
                  <a:noFill/>
                </a:ln>
                <a:solidFill>
                  <a:srgbClr val="008080"/>
                </a:solidFill>
                <a:effectLst/>
                <a:latin typeface="Courier New" panose="02070309020205020404" pitchFamily="49" charset="0"/>
                <a:ea typeface="JetBrains Mono"/>
                <a:cs typeface="Courier New" panose="02070309020205020404" pitchFamily="49" charset="0"/>
              </a:rPr>
              <a:t>ổ</a:t>
            </a:r>
            <a:r>
              <a:rPr kumimoji="0" lang="en-US" altLang="en-US" b="1" i="0" u="none" strike="noStrike" cap="none" normalizeH="0" baseline="0" dirty="0" err="1">
                <a:ln>
                  <a:noFill/>
                </a:ln>
                <a:solidFill>
                  <a:srgbClr val="008080"/>
                </a:solidFill>
                <a:effectLst/>
                <a:latin typeface="Arial Unicode MS"/>
                <a:ea typeface="JetBrains Mono"/>
              </a:rPr>
              <a:t>i</a:t>
            </a:r>
            <a:r>
              <a:rPr kumimoji="0" lang="en-US" altLang="en-US" b="1" i="0" u="none" strike="noStrike" cap="none" normalizeH="0" baseline="0" dirty="0">
                <a:ln>
                  <a:noFill/>
                </a:ln>
                <a:solidFill>
                  <a:srgbClr val="008080"/>
                </a:solidFill>
                <a:effectLst/>
                <a:latin typeface="Arial Unicode MS"/>
                <a:ea typeface="JetBrains Mono"/>
              </a:rPr>
              <a:t>="</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0" i="0" u="none" strike="noStrike" cap="none" normalizeH="0" baseline="0" dirty="0" err="1">
                <a:ln>
                  <a:noFill/>
                </a:ln>
                <a:solidFill>
                  <a:srgbClr val="080808"/>
                </a:solidFill>
                <a:effectLst/>
                <a:latin typeface="Arial Unicode MS"/>
                <a:ea typeface="JetBrains Mono"/>
              </a:rPr>
              <a:t>dataObject</a:t>
            </a:r>
            <a:r>
              <a:rPr kumimoji="0" lang="en-US" altLang="en-US" b="0" i="0" u="none" strike="noStrike" cap="none" normalizeH="0" baseline="0" dirty="0">
                <a:ln>
                  <a:noFill/>
                </a:ln>
                <a:solidFill>
                  <a:srgbClr val="080808"/>
                </a:solidFill>
                <a:effectLst/>
                <a:latin typeface="Arial Unicode MS"/>
                <a:ea typeface="JetBrains Mono"/>
              </a:rPr>
              <a:t>[</a:t>
            </a:r>
            <a:r>
              <a:rPr kumimoji="0" lang="en-US" altLang="en-US" b="1" i="0" u="none" strike="noStrike" cap="none" normalizeH="0" baseline="0" dirty="0">
                <a:ln>
                  <a:noFill/>
                </a:ln>
                <a:solidFill>
                  <a:srgbClr val="008080"/>
                </a:solidFill>
                <a:effectLst/>
                <a:latin typeface="Arial Unicode MS"/>
                <a:ea typeface="JetBrains Mono"/>
              </a:rPr>
              <a:t>"ten"</a:t>
            </a:r>
            <a:r>
              <a:rPr kumimoji="0" lang="en-US" altLang="en-US" b="0" i="0" u="none" strike="noStrike" cap="none" normalizeH="0" baseline="0" dirty="0">
                <a:ln>
                  <a:noFill/>
                </a:ln>
                <a:solidFill>
                  <a:srgbClr val="080808"/>
                </a:solidFill>
                <a:effectLst/>
                <a:latin typeface="Arial Unicode MS"/>
                <a:ea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6E6A768B-766F-4DF1-B80D-D114EE6720CA}"/>
              </a:ext>
            </a:extLst>
          </p:cNvPr>
          <p:cNvPicPr>
            <a:picLocks noChangeAspect="1"/>
          </p:cNvPicPr>
          <p:nvPr/>
        </p:nvPicPr>
        <p:blipFill>
          <a:blip r:embed="rId3"/>
          <a:stretch>
            <a:fillRect/>
          </a:stretch>
        </p:blipFill>
        <p:spPr>
          <a:xfrm>
            <a:off x="533400" y="3680440"/>
            <a:ext cx="9913806" cy="2431435"/>
          </a:xfrm>
          <a:prstGeom prst="rect">
            <a:avLst/>
          </a:prstGeom>
        </p:spPr>
      </p:pic>
      <p:cxnSp>
        <p:nvCxnSpPr>
          <p:cNvPr id="6" name="Connector: Elbow 5">
            <a:extLst>
              <a:ext uri="{FF2B5EF4-FFF2-40B4-BE49-F238E27FC236}">
                <a16:creationId xmlns:a16="http://schemas.microsoft.com/office/drawing/2014/main" id="{7C85CE19-62B4-4BFC-A9E5-B2F36001F31A}"/>
              </a:ext>
            </a:extLst>
          </p:cNvPr>
          <p:cNvCxnSpPr>
            <a:cxnSpLocks/>
          </p:cNvCxnSpPr>
          <p:nvPr/>
        </p:nvCxnSpPr>
        <p:spPr>
          <a:xfrm rot="16200000" flipH="1">
            <a:off x="2703990" y="2932589"/>
            <a:ext cx="764221" cy="68580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2CF42F1B-6B71-48E7-A75B-A4560482F3AE}"/>
              </a:ext>
            </a:extLst>
          </p:cNvPr>
          <p:cNvSpPr/>
          <p:nvPr/>
        </p:nvSpPr>
        <p:spPr>
          <a:xfrm>
            <a:off x="8382000" y="406400"/>
            <a:ext cx="2895600" cy="1422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FF0000"/>
                </a:solidFill>
              </a:rPr>
              <a:t>Chuyển đổi String Json qua Python Object</a:t>
            </a:r>
          </a:p>
        </p:txBody>
      </p:sp>
    </p:spTree>
    <p:extLst>
      <p:ext uri="{BB962C8B-B14F-4D97-AF65-F5344CB8AC3E}">
        <p14:creationId xmlns:p14="http://schemas.microsoft.com/office/powerpoint/2010/main" val="219646354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145</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vi-VN" sz="2400" b="1">
              <a:effectLst/>
              <a:latin typeface="Cambria" panose="02040503050406030204" pitchFamily="18" charset="0"/>
              <a:ea typeface="Cambria" panose="02040503050406030204" pitchFamily="18" charset="0"/>
            </a:endParaRPr>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911424" y="746125"/>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effectLst/>
                  <a:latin typeface="Cambria" panose="02040503050406030204" pitchFamily="18" charset="0"/>
                  <a:ea typeface="Cambria" panose="02040503050406030204" pitchFamily="18" charset="0"/>
                </a:rPr>
                <a:t>Xử</a:t>
              </a:r>
              <a:r>
                <a:rPr lang="en-US" sz="4400" b="1" dirty="0" smtClean="0">
                  <a:effectLst/>
                  <a:latin typeface="Cambria" panose="02040503050406030204" pitchFamily="18" charset="0"/>
                  <a:ea typeface="Cambria" panose="02040503050406030204" pitchFamily="18" charset="0"/>
                </a:rPr>
                <a:t> </a:t>
              </a:r>
              <a:r>
                <a:rPr lang="en-US" sz="4400" b="1" dirty="0" err="1">
                  <a:effectLst/>
                  <a:latin typeface="Cambria" panose="02040503050406030204" pitchFamily="18" charset="0"/>
                  <a:ea typeface="Cambria" panose="02040503050406030204" pitchFamily="18" charset="0"/>
                </a:rPr>
                <a:t>lý</a:t>
              </a:r>
              <a:r>
                <a:rPr lang="en-US" sz="4400" b="1" dirty="0">
                  <a:effectLst/>
                  <a:latin typeface="Cambria" panose="02040503050406030204" pitchFamily="18" charset="0"/>
                  <a:ea typeface="Cambria" panose="02040503050406030204" pitchFamily="18" charset="0"/>
                </a:rPr>
                <a:t> JSON file</a:t>
              </a: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Rounded Corners 7">
            <a:extLst>
              <a:ext uri="{FF2B5EF4-FFF2-40B4-BE49-F238E27FC236}">
                <a16:creationId xmlns:a16="http://schemas.microsoft.com/office/drawing/2014/main" id="{2CF42F1B-6B71-48E7-A75B-A4560482F3AE}"/>
              </a:ext>
            </a:extLst>
          </p:cNvPr>
          <p:cNvSpPr/>
          <p:nvPr/>
        </p:nvSpPr>
        <p:spPr>
          <a:xfrm>
            <a:off x="7871496" y="3135333"/>
            <a:ext cx="2895600" cy="1422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FF0000"/>
                </a:solidFill>
              </a:rPr>
              <a:t>Chuyển</a:t>
            </a:r>
            <a:r>
              <a:rPr lang="en-US" sz="2800" dirty="0">
                <a:solidFill>
                  <a:srgbClr val="FF0000"/>
                </a:solidFill>
              </a:rPr>
              <a:t> </a:t>
            </a:r>
            <a:r>
              <a:rPr lang="en-US" sz="2800" dirty="0" err="1">
                <a:solidFill>
                  <a:srgbClr val="FF0000"/>
                </a:solidFill>
              </a:rPr>
              <a:t>đổi</a:t>
            </a:r>
            <a:r>
              <a:rPr lang="en-US" sz="2800" dirty="0">
                <a:solidFill>
                  <a:srgbClr val="FF0000"/>
                </a:solidFill>
              </a:rPr>
              <a:t> Python Object qua </a:t>
            </a:r>
            <a:r>
              <a:rPr lang="en-US" sz="2800" dirty="0" err="1">
                <a:solidFill>
                  <a:srgbClr val="FF0000"/>
                </a:solidFill>
              </a:rPr>
              <a:t>Json</a:t>
            </a:r>
            <a:r>
              <a:rPr lang="en-US" sz="2800" dirty="0">
                <a:solidFill>
                  <a:srgbClr val="FF0000"/>
                </a:solidFill>
              </a:rPr>
              <a:t> String</a:t>
            </a:r>
          </a:p>
        </p:txBody>
      </p:sp>
      <p:sp>
        <p:nvSpPr>
          <p:cNvPr id="3" name="Rectangle 1">
            <a:extLst>
              <a:ext uri="{FF2B5EF4-FFF2-40B4-BE49-F238E27FC236}">
                <a16:creationId xmlns:a16="http://schemas.microsoft.com/office/drawing/2014/main" id="{39276655-B864-4692-9236-AAD6304F816E}"/>
              </a:ext>
            </a:extLst>
          </p:cNvPr>
          <p:cNvSpPr>
            <a:spLocks noChangeArrowheads="1"/>
          </p:cNvSpPr>
          <p:nvPr/>
        </p:nvSpPr>
        <p:spPr bwMode="auto">
          <a:xfrm>
            <a:off x="519360" y="1769041"/>
            <a:ext cx="5838056"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33B3"/>
                </a:solidFill>
                <a:effectLst/>
                <a:latin typeface="Arial Unicode MS"/>
                <a:ea typeface="JetBrains Mono"/>
              </a:rPr>
              <a:t>import </a:t>
            </a:r>
            <a:r>
              <a:rPr kumimoji="0" lang="en-US" altLang="en-US" sz="2400" b="0" i="0" u="none" strike="noStrike" cap="none" normalizeH="0" baseline="0" dirty="0" err="1">
                <a:ln>
                  <a:noFill/>
                </a:ln>
                <a:solidFill>
                  <a:srgbClr val="080808"/>
                </a:solidFill>
                <a:effectLst/>
                <a:latin typeface="Arial Unicode MS"/>
                <a:ea typeface="JetBrains Mono"/>
              </a:rPr>
              <a:t>json</a:t>
            </a:r>
            <a:r>
              <a:rPr kumimoji="0" lang="en-US" altLang="en-US" sz="2400" b="0" i="0" u="none" strike="noStrike" cap="none" normalizeH="0" baseline="0" dirty="0">
                <a:ln>
                  <a:noFill/>
                </a:ln>
                <a:solidFill>
                  <a:srgbClr val="080808"/>
                </a:solidFill>
                <a:effectLst/>
                <a:latin typeface="Arial Unicode MS"/>
                <a:ea typeface="JetBrains Mono"/>
              </a:rPr>
              <a:t/>
            </a:r>
            <a:br>
              <a:rPr kumimoji="0" lang="en-US" altLang="en-US" sz="2400" b="0" i="0" u="none" strike="noStrike" cap="none" normalizeH="0" baseline="0" dirty="0">
                <a:ln>
                  <a:noFill/>
                </a:ln>
                <a:solidFill>
                  <a:srgbClr val="080808"/>
                </a:solidFill>
                <a:effectLst/>
                <a:latin typeface="Arial Unicode MS"/>
                <a:ea typeface="JetBrains Mono"/>
              </a:rPr>
            </a:br>
            <a:r>
              <a:rPr kumimoji="0" lang="en-US" altLang="en-US" sz="2400" b="0" i="0" u="none" strike="noStrike" cap="none" normalizeH="0" baseline="0" dirty="0">
                <a:ln>
                  <a:noFill/>
                </a:ln>
                <a:solidFill>
                  <a:srgbClr val="080808"/>
                </a:solidFill>
                <a:effectLst/>
                <a:latin typeface="Arial Unicode MS"/>
                <a:ea typeface="JetBrains Mono"/>
              </a:rPr>
              <a:t/>
            </a:r>
            <a:br>
              <a:rPr kumimoji="0" lang="en-US" altLang="en-US" sz="2400" b="0" i="0" u="none" strike="noStrike" cap="none" normalizeH="0" baseline="0" dirty="0">
                <a:ln>
                  <a:noFill/>
                </a:ln>
                <a:solidFill>
                  <a:srgbClr val="080808"/>
                </a:solidFill>
                <a:effectLst/>
                <a:latin typeface="Arial Unicode MS"/>
                <a:ea typeface="JetBrains Mono"/>
              </a:rPr>
            </a:br>
            <a:r>
              <a:rPr kumimoji="0" lang="en-US" altLang="en-US" sz="2400" b="0" i="0" u="none" strike="noStrike" cap="none" normalizeH="0" baseline="0" dirty="0" err="1">
                <a:ln>
                  <a:noFill/>
                </a:ln>
                <a:solidFill>
                  <a:srgbClr val="080808"/>
                </a:solidFill>
                <a:effectLst/>
                <a:latin typeface="Arial Unicode MS"/>
                <a:ea typeface="JetBrains Mono"/>
              </a:rPr>
              <a:t>pythonObject</a:t>
            </a:r>
            <a:r>
              <a:rPr kumimoji="0" lang="en-US" altLang="en-US" sz="2400" b="0" i="0" u="none" strike="noStrike" cap="none" normalizeH="0" baseline="0" dirty="0">
                <a:ln>
                  <a:noFill/>
                </a:ln>
                <a:solidFill>
                  <a:srgbClr val="080808"/>
                </a:solidFill>
                <a:effectLst/>
                <a:latin typeface="Arial Unicode MS"/>
                <a:ea typeface="JetBrains Mono"/>
              </a:rPr>
              <a:t> = {</a:t>
            </a:r>
            <a:br>
              <a:rPr kumimoji="0" lang="en-US" altLang="en-US" sz="2400" b="0" i="0" u="none" strike="noStrike" cap="none" normalizeH="0" baseline="0" dirty="0">
                <a:ln>
                  <a:noFill/>
                </a:ln>
                <a:solidFill>
                  <a:srgbClr val="080808"/>
                </a:solidFill>
                <a:effectLst/>
                <a:latin typeface="Arial Unicode MS"/>
                <a:ea typeface="JetBrains Mono"/>
              </a:rPr>
            </a:br>
            <a:r>
              <a:rPr kumimoji="0" lang="en-US" altLang="en-US" sz="2400" b="0" i="0" u="none" strike="noStrike" cap="none" normalizeH="0" baseline="0" dirty="0">
                <a:ln>
                  <a:noFill/>
                </a:ln>
                <a:solidFill>
                  <a:srgbClr val="080808"/>
                </a:solidFill>
                <a:effectLst/>
                <a:latin typeface="Arial Unicode MS"/>
                <a:ea typeface="JetBrains Mono"/>
              </a:rPr>
              <a:t>  </a:t>
            </a:r>
            <a:r>
              <a:rPr kumimoji="0" lang="en-US" altLang="en-US" sz="2400" b="1" i="0" u="none" strike="noStrike" cap="none" normalizeH="0" baseline="0" dirty="0">
                <a:ln>
                  <a:noFill/>
                </a:ln>
                <a:solidFill>
                  <a:srgbClr val="008080"/>
                </a:solidFill>
                <a:effectLst/>
                <a:latin typeface="Arial Unicode MS"/>
                <a:ea typeface="JetBrains Mono"/>
              </a:rPr>
              <a:t>"ten"</a:t>
            </a:r>
            <a:r>
              <a:rPr kumimoji="0" lang="en-US" altLang="en-US" sz="2400" b="0" i="0" u="none" strike="noStrike" cap="none" normalizeH="0" baseline="0" dirty="0">
                <a:ln>
                  <a:noFill/>
                </a:ln>
                <a:solidFill>
                  <a:srgbClr val="080808"/>
                </a:solidFill>
                <a:effectLst/>
                <a:latin typeface="Arial Unicode MS"/>
                <a:ea typeface="JetBrains Mono"/>
              </a:rPr>
              <a:t>: </a:t>
            </a:r>
            <a:r>
              <a:rPr kumimoji="0" lang="en-US" altLang="en-US" sz="2400" b="1" i="0" u="none" strike="noStrike" cap="none" normalizeH="0" baseline="0" dirty="0">
                <a:ln>
                  <a:noFill/>
                </a:ln>
                <a:solidFill>
                  <a:srgbClr val="008080"/>
                </a:solidFill>
                <a:effectLst/>
                <a:latin typeface="Arial Unicode MS"/>
                <a:ea typeface="JetBrains Mono"/>
              </a:rPr>
              <a:t>"Tr</a:t>
            </a:r>
            <a:r>
              <a:rPr kumimoji="0" lang="en-US" altLang="en-US" sz="2400" b="1" i="0" u="none" strike="noStrike" cap="none" normalizeH="0" baseline="0" dirty="0">
                <a:ln>
                  <a:noFill/>
                </a:ln>
                <a:solidFill>
                  <a:srgbClr val="008080"/>
                </a:solidFill>
                <a:effectLst/>
                <a:latin typeface="Courier New" panose="02070309020205020404" pitchFamily="49" charset="0"/>
                <a:ea typeface="JetBrains Mono"/>
                <a:cs typeface="Courier New" panose="02070309020205020404" pitchFamily="49" charset="0"/>
              </a:rPr>
              <a:t>ầ</a:t>
            </a:r>
            <a:r>
              <a:rPr kumimoji="0" lang="en-US" altLang="en-US" sz="2400" b="1" i="0" u="none" strike="noStrike" cap="none" normalizeH="0" baseline="0" dirty="0">
                <a:ln>
                  <a:noFill/>
                </a:ln>
                <a:solidFill>
                  <a:srgbClr val="008080"/>
                </a:solidFill>
                <a:effectLst/>
                <a:latin typeface="Arial Unicode MS"/>
                <a:ea typeface="JetBrains Mono"/>
              </a:rPr>
              <a:t>n </a:t>
            </a:r>
            <a:r>
              <a:rPr kumimoji="0" lang="en-US" altLang="en-US" sz="2400" b="1" i="0" u="none" strike="noStrike" cap="none" normalizeH="0" baseline="0" dirty="0" err="1">
                <a:ln>
                  <a:noFill/>
                </a:ln>
                <a:solidFill>
                  <a:srgbClr val="008080"/>
                </a:solidFill>
                <a:effectLst/>
                <a:latin typeface="Arial Unicode MS"/>
                <a:ea typeface="JetBrains Mono"/>
              </a:rPr>
              <a:t>Duy</a:t>
            </a:r>
            <a:r>
              <a:rPr kumimoji="0" lang="en-US" altLang="en-US" sz="2400" b="1" i="0" u="none" strike="noStrike" cap="none" normalizeH="0" baseline="0" dirty="0">
                <a:ln>
                  <a:noFill/>
                </a:ln>
                <a:solidFill>
                  <a:srgbClr val="008080"/>
                </a:solidFill>
                <a:effectLst/>
                <a:latin typeface="Arial Unicode MS"/>
                <a:ea typeface="JetBrains Mono"/>
              </a:rPr>
              <a:t> </a:t>
            </a:r>
            <a:r>
              <a:rPr kumimoji="0" lang="en-US" altLang="en-US" sz="2400" b="1" i="0" u="none" strike="noStrike" cap="none" normalizeH="0" baseline="0" dirty="0" err="1">
                <a:ln>
                  <a:noFill/>
                </a:ln>
                <a:solidFill>
                  <a:srgbClr val="008080"/>
                </a:solidFill>
                <a:effectLst/>
                <a:latin typeface="Arial Unicode MS"/>
                <a:ea typeface="JetBrains Mono"/>
              </a:rPr>
              <a:t>Thanh</a:t>
            </a:r>
            <a:r>
              <a:rPr kumimoji="0" lang="en-US" altLang="en-US" sz="2400" b="1" i="0" u="none" strike="noStrike" cap="none" normalizeH="0" baseline="0" dirty="0">
                <a:ln>
                  <a:noFill/>
                </a:ln>
                <a:solidFill>
                  <a:srgbClr val="008080"/>
                </a:solidFill>
                <a:effectLst/>
                <a:latin typeface="Arial Unicode MS"/>
                <a:ea typeface="JetBrains Mono"/>
              </a:rPr>
              <a:t>"</a:t>
            </a:r>
            <a:r>
              <a:rPr kumimoji="0" lang="en-US" altLang="en-US" sz="2400" b="0" i="0" u="none" strike="noStrike" cap="none" normalizeH="0" baseline="0" dirty="0">
                <a:ln>
                  <a:noFill/>
                </a:ln>
                <a:solidFill>
                  <a:srgbClr val="080808"/>
                </a:solidFill>
                <a:effectLst/>
                <a:latin typeface="Arial Unicode MS"/>
                <a:ea typeface="JetBrains Mono"/>
              </a:rPr>
              <a:t>,</a:t>
            </a:r>
            <a:br>
              <a:rPr kumimoji="0" lang="en-US" altLang="en-US" sz="2400" b="0" i="0" u="none" strike="noStrike" cap="none" normalizeH="0" baseline="0" dirty="0">
                <a:ln>
                  <a:noFill/>
                </a:ln>
                <a:solidFill>
                  <a:srgbClr val="080808"/>
                </a:solidFill>
                <a:effectLst/>
                <a:latin typeface="Arial Unicode MS"/>
                <a:ea typeface="JetBrains Mono"/>
              </a:rPr>
            </a:br>
            <a:r>
              <a:rPr kumimoji="0" lang="en-US" altLang="en-US" sz="2400" b="0" i="0" u="none" strike="noStrike" cap="none" normalizeH="0" baseline="0" dirty="0">
                <a:ln>
                  <a:noFill/>
                </a:ln>
                <a:solidFill>
                  <a:srgbClr val="080808"/>
                </a:solidFill>
                <a:effectLst/>
                <a:latin typeface="Arial Unicode MS"/>
                <a:ea typeface="JetBrains Mono"/>
              </a:rPr>
              <a:t>  </a:t>
            </a:r>
            <a:r>
              <a:rPr kumimoji="0" lang="en-US" altLang="en-US" sz="2400" b="1" i="0" u="none" strike="noStrike" cap="none" normalizeH="0" baseline="0" dirty="0">
                <a:ln>
                  <a:noFill/>
                </a:ln>
                <a:solidFill>
                  <a:srgbClr val="008080"/>
                </a:solidFill>
                <a:effectLst/>
                <a:latin typeface="Arial Unicode MS"/>
                <a:ea typeface="JetBrains Mono"/>
              </a:rPr>
              <a:t>"</a:t>
            </a:r>
            <a:r>
              <a:rPr kumimoji="0" lang="en-US" altLang="en-US" sz="2400" b="1" i="0" u="none" strike="noStrike" cap="none" normalizeH="0" baseline="0" dirty="0" err="1">
                <a:ln>
                  <a:noFill/>
                </a:ln>
                <a:solidFill>
                  <a:srgbClr val="008080"/>
                </a:solidFill>
                <a:effectLst/>
                <a:latin typeface="Arial Unicode MS"/>
                <a:ea typeface="JetBrains Mono"/>
              </a:rPr>
              <a:t>tuoi</a:t>
            </a:r>
            <a:r>
              <a:rPr kumimoji="0" lang="en-US" altLang="en-US" sz="2400" b="1" i="0" u="none" strike="noStrike" cap="none" normalizeH="0" baseline="0" dirty="0">
                <a:ln>
                  <a:noFill/>
                </a:ln>
                <a:solidFill>
                  <a:srgbClr val="008080"/>
                </a:solidFill>
                <a:effectLst/>
                <a:latin typeface="Arial Unicode MS"/>
                <a:ea typeface="JetBrains Mono"/>
              </a:rPr>
              <a:t>"</a:t>
            </a:r>
            <a:r>
              <a:rPr kumimoji="0" lang="en-US" altLang="en-US" sz="2400" b="0" i="0" u="none" strike="noStrike" cap="none" normalizeH="0" baseline="0" dirty="0">
                <a:ln>
                  <a:noFill/>
                </a:ln>
                <a:solidFill>
                  <a:srgbClr val="080808"/>
                </a:solidFill>
                <a:effectLst/>
                <a:latin typeface="Arial Unicode MS"/>
                <a:ea typeface="JetBrains Mono"/>
              </a:rPr>
              <a:t>: </a:t>
            </a:r>
            <a:r>
              <a:rPr kumimoji="0" lang="en-US" altLang="en-US" sz="2400" b="0" i="0" u="none" strike="noStrike" cap="none" normalizeH="0" baseline="0" dirty="0">
                <a:ln>
                  <a:noFill/>
                </a:ln>
                <a:solidFill>
                  <a:srgbClr val="1750EB"/>
                </a:solidFill>
                <a:effectLst/>
                <a:latin typeface="Arial Unicode MS"/>
                <a:ea typeface="JetBrains Mono"/>
              </a:rPr>
              <a:t>50</a:t>
            </a:r>
            <a:r>
              <a:rPr kumimoji="0" lang="en-US" altLang="en-US" sz="2400" b="0" i="0" u="none" strike="noStrike" cap="none" normalizeH="0" baseline="0" dirty="0">
                <a:ln>
                  <a:noFill/>
                </a:ln>
                <a:solidFill>
                  <a:srgbClr val="080808"/>
                </a:solidFill>
                <a:effectLst/>
                <a:latin typeface="Arial Unicode MS"/>
                <a:ea typeface="JetBrains Mono"/>
              </a:rPr>
              <a:t>,</a:t>
            </a:r>
            <a:br>
              <a:rPr kumimoji="0" lang="en-US" altLang="en-US" sz="2400" b="0" i="0" u="none" strike="noStrike" cap="none" normalizeH="0" baseline="0" dirty="0">
                <a:ln>
                  <a:noFill/>
                </a:ln>
                <a:solidFill>
                  <a:srgbClr val="080808"/>
                </a:solidFill>
                <a:effectLst/>
                <a:latin typeface="Arial Unicode MS"/>
                <a:ea typeface="JetBrains Mono"/>
              </a:rPr>
            </a:br>
            <a:r>
              <a:rPr kumimoji="0" lang="en-US" altLang="en-US" sz="2400" b="0" i="0" u="none" strike="noStrike" cap="none" normalizeH="0" baseline="0" dirty="0">
                <a:ln>
                  <a:noFill/>
                </a:ln>
                <a:solidFill>
                  <a:srgbClr val="080808"/>
                </a:solidFill>
                <a:effectLst/>
                <a:latin typeface="Arial Unicode MS"/>
                <a:ea typeface="JetBrains Mono"/>
              </a:rPr>
              <a:t>  </a:t>
            </a:r>
            <a:r>
              <a:rPr kumimoji="0" lang="en-US" altLang="en-US" sz="2400" b="1" i="0" u="none" strike="noStrike" cap="none" normalizeH="0" baseline="0" dirty="0">
                <a:ln>
                  <a:noFill/>
                </a:ln>
                <a:solidFill>
                  <a:srgbClr val="008080"/>
                </a:solidFill>
                <a:effectLst/>
                <a:latin typeface="Arial Unicode MS"/>
                <a:ea typeface="JetBrains Mono"/>
              </a:rPr>
              <a:t>"ma"</a:t>
            </a:r>
            <a:r>
              <a:rPr kumimoji="0" lang="en-US" altLang="en-US" sz="2400" b="0" i="0" u="none" strike="noStrike" cap="none" normalizeH="0" baseline="0" dirty="0">
                <a:ln>
                  <a:noFill/>
                </a:ln>
                <a:solidFill>
                  <a:srgbClr val="080808"/>
                </a:solidFill>
                <a:effectLst/>
                <a:latin typeface="Arial Unicode MS"/>
                <a:ea typeface="JetBrains Mono"/>
              </a:rPr>
              <a:t>: </a:t>
            </a:r>
            <a:r>
              <a:rPr kumimoji="0" lang="en-US" altLang="en-US" sz="2400" b="1" i="0" u="none" strike="noStrike" cap="none" normalizeH="0" baseline="0" dirty="0">
                <a:ln>
                  <a:noFill/>
                </a:ln>
                <a:solidFill>
                  <a:srgbClr val="008080"/>
                </a:solidFill>
                <a:effectLst/>
                <a:latin typeface="Arial Unicode MS"/>
                <a:ea typeface="JetBrains Mono"/>
              </a:rPr>
              <a:t>"nv1"</a:t>
            </a:r>
            <a:br>
              <a:rPr kumimoji="0" lang="en-US" altLang="en-US" sz="2400" b="1" i="0" u="none" strike="noStrike" cap="none" normalizeH="0" baseline="0" dirty="0">
                <a:ln>
                  <a:noFill/>
                </a:ln>
                <a:solidFill>
                  <a:srgbClr val="008080"/>
                </a:solidFill>
                <a:effectLst/>
                <a:latin typeface="Arial Unicode MS"/>
                <a:ea typeface="JetBrains Mono"/>
              </a:rPr>
            </a:br>
            <a:r>
              <a:rPr kumimoji="0" lang="en-US" altLang="en-US" sz="2400" b="0" i="0" u="none" strike="noStrike" cap="none" normalizeH="0" baseline="0" dirty="0">
                <a:ln>
                  <a:noFill/>
                </a:ln>
                <a:solidFill>
                  <a:srgbClr val="080808"/>
                </a:solidFill>
                <a:effectLst/>
                <a:latin typeface="Arial Unicode MS"/>
                <a:ea typeface="JetBrains Mono"/>
              </a:rPr>
              <a:t>}</a:t>
            </a:r>
            <a:br>
              <a:rPr kumimoji="0" lang="en-US" altLang="en-US" sz="2400" b="0" i="0" u="none" strike="noStrike" cap="none" normalizeH="0" baseline="0" dirty="0">
                <a:ln>
                  <a:noFill/>
                </a:ln>
                <a:solidFill>
                  <a:srgbClr val="080808"/>
                </a:solidFill>
                <a:effectLst/>
                <a:latin typeface="Arial Unicode MS"/>
                <a:ea typeface="JetBrains Mono"/>
              </a:rPr>
            </a:br>
            <a:r>
              <a:rPr kumimoji="0" lang="en-US" altLang="en-US" sz="2400" b="0" i="0" u="none" strike="noStrike" cap="none" normalizeH="0" baseline="0" dirty="0">
                <a:ln>
                  <a:noFill/>
                </a:ln>
                <a:solidFill>
                  <a:srgbClr val="080808"/>
                </a:solidFill>
                <a:effectLst/>
                <a:latin typeface="Arial Unicode MS"/>
                <a:ea typeface="JetBrains Mono"/>
              </a:rPr>
              <a:t/>
            </a:r>
            <a:br>
              <a:rPr kumimoji="0" lang="en-US" altLang="en-US" sz="2400" b="0" i="0" u="none" strike="noStrike" cap="none" normalizeH="0" baseline="0" dirty="0">
                <a:ln>
                  <a:noFill/>
                </a:ln>
                <a:solidFill>
                  <a:srgbClr val="080808"/>
                </a:solidFill>
                <a:effectLst/>
                <a:latin typeface="Arial Unicode MS"/>
                <a:ea typeface="JetBrains Mono"/>
              </a:rPr>
            </a:br>
            <a:r>
              <a:rPr kumimoji="0" lang="en-US" altLang="en-US" sz="2400" b="0" i="0" u="none" strike="noStrike" cap="none" normalizeH="0" baseline="0" dirty="0" err="1">
                <a:ln>
                  <a:noFill/>
                </a:ln>
                <a:solidFill>
                  <a:srgbClr val="080808"/>
                </a:solidFill>
                <a:effectLst/>
                <a:latin typeface="Arial Unicode MS"/>
                <a:ea typeface="JetBrains Mono"/>
              </a:rPr>
              <a:t>jsonString</a:t>
            </a:r>
            <a:r>
              <a:rPr kumimoji="0" lang="en-US" altLang="en-US" sz="2400" b="0" i="0" u="none" strike="noStrike" cap="none" normalizeH="0" baseline="0" dirty="0">
                <a:ln>
                  <a:noFill/>
                </a:ln>
                <a:solidFill>
                  <a:srgbClr val="080808"/>
                </a:solidFill>
                <a:effectLst/>
                <a:latin typeface="Arial Unicode MS"/>
                <a:ea typeface="JetBrains Mono"/>
              </a:rPr>
              <a:t> = </a:t>
            </a:r>
            <a:r>
              <a:rPr kumimoji="0" lang="en-US" altLang="en-US" sz="2400" b="0" i="0" u="none" strike="noStrike" cap="none" normalizeH="0" baseline="0" dirty="0" err="1">
                <a:ln>
                  <a:noFill/>
                </a:ln>
                <a:solidFill>
                  <a:srgbClr val="080808"/>
                </a:solidFill>
                <a:effectLst/>
                <a:latin typeface="Arial Unicode MS"/>
                <a:ea typeface="JetBrains Mono"/>
              </a:rPr>
              <a:t>json.dumps</a:t>
            </a:r>
            <a:r>
              <a:rPr kumimoji="0" lang="en-US" altLang="en-US" sz="2400" b="0" i="0" u="none" strike="noStrike" cap="none" normalizeH="0" baseline="0" dirty="0">
                <a:ln>
                  <a:noFill/>
                </a:ln>
                <a:solidFill>
                  <a:srgbClr val="080808"/>
                </a:solidFill>
                <a:effectLst/>
                <a:latin typeface="Arial Unicode MS"/>
                <a:ea typeface="JetBrains Mono"/>
              </a:rPr>
              <a:t>(</a:t>
            </a:r>
            <a:r>
              <a:rPr kumimoji="0" lang="en-US" altLang="en-US" sz="2400" b="0" i="0" u="none" strike="noStrike" cap="none" normalizeH="0" baseline="0" dirty="0" err="1">
                <a:ln>
                  <a:noFill/>
                </a:ln>
                <a:solidFill>
                  <a:srgbClr val="080808"/>
                </a:solidFill>
                <a:effectLst/>
                <a:latin typeface="Arial Unicode MS"/>
                <a:ea typeface="JetBrains Mono"/>
              </a:rPr>
              <a:t>pythonObject</a:t>
            </a:r>
            <a:r>
              <a:rPr kumimoji="0" lang="en-US" altLang="en-US" sz="2400" b="0" i="0" u="none" strike="noStrike" cap="none" normalizeH="0" baseline="0" dirty="0">
                <a:ln>
                  <a:noFill/>
                </a:ln>
                <a:solidFill>
                  <a:srgbClr val="080808"/>
                </a:solidFill>
                <a:effectLst/>
                <a:latin typeface="Arial Unicode MS"/>
                <a:ea typeface="JetBrains Mono"/>
              </a:rPr>
              <a:t>)</a:t>
            </a:r>
            <a:br>
              <a:rPr kumimoji="0" lang="en-US" altLang="en-US" sz="2400" b="0" i="0" u="none" strike="noStrike" cap="none" normalizeH="0" baseline="0" dirty="0">
                <a:ln>
                  <a:noFill/>
                </a:ln>
                <a:solidFill>
                  <a:srgbClr val="080808"/>
                </a:solidFill>
                <a:effectLst/>
                <a:latin typeface="Arial Unicode MS"/>
                <a:ea typeface="JetBrains Mono"/>
              </a:rPr>
            </a:br>
            <a:r>
              <a:rPr kumimoji="0" lang="en-US" altLang="en-US" sz="2400" b="0" i="0" u="none" strike="noStrike" cap="none" normalizeH="0" baseline="0" dirty="0">
                <a:ln>
                  <a:noFill/>
                </a:ln>
                <a:solidFill>
                  <a:srgbClr val="080808"/>
                </a:solidFill>
                <a:effectLst/>
                <a:latin typeface="Arial Unicode MS"/>
                <a:ea typeface="JetBrains Mono"/>
              </a:rPr>
              <a:t/>
            </a:r>
            <a:br>
              <a:rPr kumimoji="0" lang="en-US" altLang="en-US" sz="2400" b="0" i="0" u="none" strike="noStrike" cap="none" normalizeH="0" baseline="0" dirty="0">
                <a:ln>
                  <a:noFill/>
                </a:ln>
                <a:solidFill>
                  <a:srgbClr val="080808"/>
                </a:solidFill>
                <a:effectLst/>
                <a:latin typeface="Arial Unicode MS"/>
                <a:ea typeface="JetBrains Mono"/>
              </a:rPr>
            </a:br>
            <a:r>
              <a:rPr kumimoji="0" lang="en-US" altLang="en-US" sz="2400" b="0" i="0" u="none" strike="noStrike" cap="none" normalizeH="0" baseline="0" dirty="0">
                <a:ln>
                  <a:noFill/>
                </a:ln>
                <a:solidFill>
                  <a:srgbClr val="000080"/>
                </a:solidFill>
                <a:effectLst/>
                <a:latin typeface="Arial Unicode MS"/>
                <a:ea typeface="JetBrains Mono"/>
              </a:rPr>
              <a:t>print</a:t>
            </a:r>
            <a:r>
              <a:rPr kumimoji="0" lang="en-US" altLang="en-US" sz="2400" b="0" i="0" u="none" strike="noStrike" cap="none" normalizeH="0" baseline="0" dirty="0">
                <a:ln>
                  <a:noFill/>
                </a:ln>
                <a:solidFill>
                  <a:srgbClr val="080808"/>
                </a:solidFill>
                <a:effectLst/>
                <a:latin typeface="Arial Unicode MS"/>
                <a:ea typeface="JetBrains Mono"/>
              </a:rPr>
              <a:t>(</a:t>
            </a:r>
            <a:r>
              <a:rPr kumimoji="0" lang="en-US" altLang="en-US" sz="2400" b="0" i="0" u="none" strike="noStrike" cap="none" normalizeH="0" baseline="0" dirty="0" err="1">
                <a:ln>
                  <a:noFill/>
                </a:ln>
                <a:solidFill>
                  <a:srgbClr val="080808"/>
                </a:solidFill>
                <a:effectLst/>
                <a:latin typeface="Arial Unicode MS"/>
                <a:ea typeface="JetBrains Mono"/>
              </a:rPr>
              <a:t>jsonString</a:t>
            </a:r>
            <a:r>
              <a:rPr kumimoji="0" lang="en-US" altLang="en-US" sz="2400" b="0" i="0" u="none" strike="noStrike" cap="none" normalizeH="0" baseline="0" dirty="0">
                <a:ln>
                  <a:noFill/>
                </a:ln>
                <a:solidFill>
                  <a:srgbClr val="080808"/>
                </a:solidFill>
                <a:effectLst/>
                <a:latin typeface="Arial Unicode MS"/>
                <a:ea typeface="JetBrains Mono"/>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089418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146</a:t>
            </a:fld>
            <a:endParaRPr lang="en-US"/>
          </a:p>
        </p:txBody>
      </p:sp>
      <p:sp>
        <p:nvSpPr>
          <p:cNvPr id="14" name="Content Placeholder 2"/>
          <p:cNvSpPr txBox="1">
            <a:spLocks/>
          </p:cNvSpPr>
          <p:nvPr/>
        </p:nvSpPr>
        <p:spPr>
          <a:xfrm>
            <a:off x="561168" y="1910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dirty="0" err="1">
                <a:latin typeface="Cambria" panose="02040503050406030204" pitchFamily="18" charset="0"/>
                <a:ea typeface="Cambria" panose="02040503050406030204" pitchFamily="18" charset="0"/>
              </a:rPr>
              <a:t>Giả</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sử</a:t>
            </a:r>
            <a:r>
              <a:rPr lang="en-US" sz="2800" b="1" dirty="0">
                <a:latin typeface="Cambria" panose="02040503050406030204" pitchFamily="18" charset="0"/>
                <a:ea typeface="Cambria" panose="02040503050406030204" pitchFamily="18" charset="0"/>
              </a:rPr>
              <a:t> ta </a:t>
            </a:r>
            <a:r>
              <a:rPr lang="en-US" sz="2800" b="1" dirty="0" err="1">
                <a:latin typeface="Cambria" panose="02040503050406030204" pitchFamily="18" charset="0"/>
                <a:ea typeface="Cambria" panose="02040503050406030204" pitchFamily="18" charset="0"/>
              </a:rPr>
              <a:t>có</a:t>
            </a:r>
            <a:r>
              <a:rPr lang="en-US" sz="2800" b="1" dirty="0">
                <a:latin typeface="Cambria" panose="02040503050406030204" pitchFamily="18" charset="0"/>
                <a:ea typeface="Cambria" panose="02040503050406030204" pitchFamily="18" charset="0"/>
              </a:rPr>
              <a:t> csv file </a:t>
            </a:r>
            <a:r>
              <a:rPr lang="en-US" sz="2800" b="1" dirty="0" err="1">
                <a:latin typeface="Cambria" panose="02040503050406030204" pitchFamily="18" charset="0"/>
                <a:ea typeface="Cambria" panose="02040503050406030204" pitchFamily="18" charset="0"/>
              </a:rPr>
              <a:t>có</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định</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dạng</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dưới</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đây</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mỗi</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dòng</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ngăn</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cách</a:t>
            </a:r>
            <a:r>
              <a:rPr lang="en-US" sz="2800" b="1" dirty="0">
                <a:latin typeface="Cambria" panose="02040503050406030204" pitchFamily="18" charset="0"/>
                <a:ea typeface="Cambria" panose="02040503050406030204" pitchFamily="18" charset="0"/>
              </a:rPr>
              <a:t> ;</a:t>
            </a:r>
            <a:endParaRPr lang="vi-VN" sz="2800" b="1" dirty="0">
              <a:effectLst/>
              <a:latin typeface="Cambria" panose="02040503050406030204" pitchFamily="18" charset="0"/>
              <a:ea typeface="Cambria" panose="02040503050406030204" pitchFamily="18" charset="0"/>
            </a:endParaRPr>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263352" y="705702"/>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effectLst/>
                  <a:latin typeface="Cambria" panose="02040503050406030204" pitchFamily="18" charset="0"/>
                  <a:ea typeface="Cambria" panose="02040503050406030204" pitchFamily="18" charset="0"/>
                </a:rPr>
                <a:t>Xử</a:t>
              </a:r>
              <a:r>
                <a:rPr lang="en-US" sz="4400" b="1" dirty="0" smtClean="0">
                  <a:effectLst/>
                  <a:latin typeface="Cambria" panose="02040503050406030204" pitchFamily="18" charset="0"/>
                  <a:ea typeface="Cambria" panose="02040503050406030204" pitchFamily="18" charset="0"/>
                </a:rPr>
                <a:t> </a:t>
              </a:r>
              <a:r>
                <a:rPr lang="en-US" sz="4400" b="1" dirty="0" err="1">
                  <a:effectLst/>
                  <a:latin typeface="Cambria" panose="02040503050406030204" pitchFamily="18" charset="0"/>
                  <a:ea typeface="Cambria" panose="02040503050406030204" pitchFamily="18" charset="0"/>
                </a:rPr>
                <a:t>lý</a:t>
              </a:r>
              <a:r>
                <a:rPr lang="en-US" sz="4400" b="1" dirty="0">
                  <a:effectLst/>
                  <a:latin typeface="Cambria" panose="02040503050406030204" pitchFamily="18" charset="0"/>
                  <a:ea typeface="Cambria" panose="02040503050406030204" pitchFamily="18" charset="0"/>
                </a:rPr>
                <a:t> CSV file</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grpSp>
      </p:grpSp>
      <p:pic>
        <p:nvPicPr>
          <p:cNvPr id="3" name="Picture 2">
            <a:extLst>
              <a:ext uri="{FF2B5EF4-FFF2-40B4-BE49-F238E27FC236}">
                <a16:creationId xmlns:a16="http://schemas.microsoft.com/office/drawing/2014/main" id="{FB620044-C005-4090-8194-E8D64D22AD70}"/>
              </a:ext>
            </a:extLst>
          </p:cNvPr>
          <p:cNvPicPr>
            <a:picLocks noChangeAspect="1"/>
          </p:cNvPicPr>
          <p:nvPr/>
        </p:nvPicPr>
        <p:blipFill>
          <a:blip r:embed="rId3"/>
          <a:stretch>
            <a:fillRect/>
          </a:stretch>
        </p:blipFill>
        <p:spPr>
          <a:xfrm>
            <a:off x="1487487" y="2602562"/>
            <a:ext cx="9577363" cy="3864914"/>
          </a:xfrm>
          <a:prstGeom prst="rect">
            <a:avLst/>
          </a:prstGeom>
        </p:spPr>
      </p:pic>
    </p:spTree>
    <p:extLst>
      <p:ext uri="{BB962C8B-B14F-4D97-AF65-F5344CB8AC3E}">
        <p14:creationId xmlns:p14="http://schemas.microsoft.com/office/powerpoint/2010/main" val="302824740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147</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vi-VN" sz="2400" b="1">
              <a:effectLst/>
              <a:latin typeface="Cambria" panose="02040503050406030204" pitchFamily="18" charset="0"/>
              <a:ea typeface="Cambria" panose="02040503050406030204" pitchFamily="18" charset="0"/>
            </a:endParaRPr>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effectLst/>
                  <a:latin typeface="Cambria" panose="02040503050406030204" pitchFamily="18" charset="0"/>
                  <a:ea typeface="Cambria" panose="02040503050406030204" pitchFamily="18" charset="0"/>
                </a:rPr>
                <a:t>Xử</a:t>
              </a:r>
              <a:r>
                <a:rPr lang="en-US" sz="4400" b="1" dirty="0" smtClean="0">
                  <a:effectLst/>
                  <a:latin typeface="Cambria" panose="02040503050406030204" pitchFamily="18" charset="0"/>
                  <a:ea typeface="Cambria" panose="02040503050406030204" pitchFamily="18" charset="0"/>
                </a:rPr>
                <a:t> </a:t>
              </a:r>
              <a:r>
                <a:rPr lang="en-US" sz="4400" b="1" dirty="0" err="1">
                  <a:effectLst/>
                  <a:latin typeface="Cambria" panose="02040503050406030204" pitchFamily="18" charset="0"/>
                  <a:ea typeface="Cambria" panose="02040503050406030204" pitchFamily="18" charset="0"/>
                </a:rPr>
                <a:t>lý</a:t>
              </a:r>
              <a:r>
                <a:rPr lang="en-US" sz="4400" b="1" dirty="0">
                  <a:effectLst/>
                  <a:latin typeface="Cambria" panose="02040503050406030204" pitchFamily="18" charset="0"/>
                  <a:ea typeface="Cambria" panose="02040503050406030204" pitchFamily="18" charset="0"/>
                </a:rPr>
                <a:t> CSV file</a:t>
              </a:r>
              <a:endParaRPr lang="vi-VN" sz="4400" b="1" dirty="0">
                <a:effectLst/>
                <a:latin typeface="Cambria" panose="02040503050406030204" pitchFamily="18" charset="0"/>
                <a:ea typeface="Cambria" panose="02040503050406030204" pitchFamily="18" charset="0"/>
              </a:endParaRP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2" name="Rectangle 1">
            <a:extLst>
              <a:ext uri="{FF2B5EF4-FFF2-40B4-BE49-F238E27FC236}">
                <a16:creationId xmlns:a16="http://schemas.microsoft.com/office/drawing/2014/main" id="{9AE07272-A77A-4647-8D5E-25387A486C29}"/>
              </a:ext>
            </a:extLst>
          </p:cNvPr>
          <p:cNvSpPr>
            <a:spLocks noChangeArrowheads="1"/>
          </p:cNvSpPr>
          <p:nvPr/>
        </p:nvSpPr>
        <p:spPr bwMode="auto">
          <a:xfrm>
            <a:off x="502810" y="1431591"/>
            <a:ext cx="7746416" cy="1631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Arial Unicode MS"/>
                <a:ea typeface="JetBrains Mono"/>
              </a:rPr>
              <a:t>import </a:t>
            </a:r>
            <a:r>
              <a:rPr kumimoji="0" lang="en-US" altLang="en-US" sz="2000" b="0" i="0" u="none" strike="noStrike" cap="none" normalizeH="0" baseline="0" dirty="0">
                <a:ln>
                  <a:noFill/>
                </a:ln>
                <a:solidFill>
                  <a:srgbClr val="080808"/>
                </a:solidFill>
                <a:effectLst/>
                <a:latin typeface="Arial Unicode MS"/>
                <a:ea typeface="JetBrains Mono"/>
              </a:rPr>
              <a:t>csv</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033B3"/>
                </a:solidFill>
                <a:effectLst/>
                <a:latin typeface="Arial Unicode MS"/>
                <a:ea typeface="JetBrains Mono"/>
              </a:rPr>
              <a:t>with </a:t>
            </a:r>
            <a:r>
              <a:rPr kumimoji="0" lang="en-US" altLang="en-US" sz="2000" b="0" i="0" u="none" strike="noStrike" cap="none" normalizeH="0" baseline="0" dirty="0">
                <a:ln>
                  <a:noFill/>
                </a:ln>
                <a:solidFill>
                  <a:srgbClr val="000080"/>
                </a:solidFill>
                <a:effectLst/>
                <a:latin typeface="Arial Unicode MS"/>
                <a:ea typeface="JetBrains Mono"/>
              </a:rPr>
              <a:t>open</a:t>
            </a:r>
            <a:r>
              <a:rPr kumimoji="0" lang="en-US" altLang="en-US" sz="2000" b="0" i="0" u="none" strike="noStrike" cap="none" normalizeH="0" baseline="0" dirty="0">
                <a:ln>
                  <a:noFill/>
                </a:ln>
                <a:solidFill>
                  <a:srgbClr val="080808"/>
                </a:solidFill>
                <a:effectLst/>
                <a:latin typeface="Arial Unicode MS"/>
                <a:ea typeface="JetBrains Mono"/>
              </a:rPr>
              <a:t>(</a:t>
            </a:r>
            <a:r>
              <a:rPr kumimoji="0" lang="en-US" altLang="en-US" sz="2000" b="1" i="0" u="none" strike="noStrike" cap="none" normalizeH="0" baseline="0" dirty="0">
                <a:ln>
                  <a:noFill/>
                </a:ln>
                <a:solidFill>
                  <a:srgbClr val="008080"/>
                </a:solidFill>
                <a:effectLst/>
                <a:latin typeface="Arial Unicode MS"/>
                <a:ea typeface="JetBrains Mono"/>
              </a:rPr>
              <a:t>'datacsv.csv'</a:t>
            </a:r>
            <a:r>
              <a:rPr kumimoji="0" lang="en-US" altLang="en-US" sz="2000" b="0" i="0" u="none" strike="noStrike" cap="none" normalizeH="0" baseline="0" dirty="0">
                <a:ln>
                  <a:noFill/>
                </a:ln>
                <a:solidFill>
                  <a:srgbClr val="080808"/>
                </a:solidFill>
                <a:effectLst/>
                <a:latin typeface="Arial Unicode MS"/>
                <a:ea typeface="JetBrains Mono"/>
              </a:rPr>
              <a:t>, </a:t>
            </a:r>
            <a:r>
              <a:rPr kumimoji="0" lang="en-US" altLang="en-US" sz="2000" b="0" i="0" u="none" strike="noStrike" cap="none" normalizeH="0" baseline="0" dirty="0">
                <a:ln>
                  <a:noFill/>
                </a:ln>
                <a:solidFill>
                  <a:srgbClr val="660099"/>
                </a:solidFill>
                <a:effectLst/>
                <a:latin typeface="Arial Unicode MS"/>
                <a:ea typeface="JetBrains Mono"/>
              </a:rPr>
              <a:t>newline</a:t>
            </a:r>
            <a:r>
              <a:rPr kumimoji="0" lang="en-US" altLang="en-US" sz="2000" b="0" i="0" u="none" strike="noStrike" cap="none" normalizeH="0" baseline="0" dirty="0">
                <a:ln>
                  <a:noFill/>
                </a:ln>
                <a:solidFill>
                  <a:srgbClr val="080808"/>
                </a:solidFill>
                <a:effectLst/>
                <a:latin typeface="Arial Unicode MS"/>
                <a:ea typeface="JetBrains Mono"/>
              </a:rPr>
              <a:t>=</a:t>
            </a:r>
            <a:r>
              <a:rPr kumimoji="0" lang="en-US" altLang="en-US" sz="2000" b="1" i="0" u="none" strike="noStrike" cap="none" normalizeH="0" baseline="0" dirty="0">
                <a:ln>
                  <a:noFill/>
                </a:ln>
                <a:solidFill>
                  <a:srgbClr val="008080"/>
                </a:solidFill>
                <a:effectLst/>
                <a:latin typeface="Arial Unicode MS"/>
                <a:ea typeface="JetBrains Mono"/>
              </a:rPr>
              <a:t>''</a:t>
            </a:r>
            <a:r>
              <a:rPr kumimoji="0" lang="en-US" altLang="en-US" sz="2000" b="0" i="0" u="none" strike="noStrike" cap="none" normalizeH="0" baseline="0" dirty="0">
                <a:ln>
                  <a:noFill/>
                </a:ln>
                <a:solidFill>
                  <a:srgbClr val="080808"/>
                </a:solidFill>
                <a:effectLst/>
                <a:latin typeface="Arial Unicode MS"/>
                <a:ea typeface="JetBrains Mono"/>
              </a:rPr>
              <a:t>) </a:t>
            </a:r>
            <a:r>
              <a:rPr kumimoji="0" lang="en-US" altLang="en-US" sz="2000" b="0" i="0" u="none" strike="noStrike" cap="none" normalizeH="0" baseline="0" dirty="0">
                <a:ln>
                  <a:noFill/>
                </a:ln>
                <a:solidFill>
                  <a:srgbClr val="0033B3"/>
                </a:solidFill>
                <a:effectLst/>
                <a:latin typeface="Arial Unicode MS"/>
                <a:ea typeface="JetBrains Mono"/>
              </a:rPr>
              <a:t>as </a:t>
            </a:r>
            <a:r>
              <a:rPr kumimoji="0" lang="en-US" altLang="en-US" sz="2000" b="0" i="0" u="none" strike="noStrike" cap="none" normalizeH="0" baseline="0" dirty="0">
                <a:ln>
                  <a:noFill/>
                </a:ln>
                <a:solidFill>
                  <a:srgbClr val="080808"/>
                </a:solidFill>
                <a:effectLst/>
                <a:latin typeface="Arial Unicode MS"/>
                <a:ea typeface="JetBrains Mono"/>
              </a:rPr>
              <a:t>f:</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reader = </a:t>
            </a:r>
            <a:r>
              <a:rPr kumimoji="0" lang="en-US" altLang="en-US" sz="2000" b="0" i="0" u="none" strike="noStrike" cap="none" normalizeH="0" baseline="0" dirty="0" err="1">
                <a:ln>
                  <a:noFill/>
                </a:ln>
                <a:solidFill>
                  <a:srgbClr val="080808"/>
                </a:solidFill>
                <a:effectLst/>
                <a:latin typeface="Arial Unicode MS"/>
                <a:ea typeface="JetBrains Mono"/>
              </a:rPr>
              <a:t>csv.reader</a:t>
            </a:r>
            <a:r>
              <a:rPr kumimoji="0" lang="en-US" altLang="en-US" sz="2000" b="0" i="0" u="none" strike="noStrike" cap="none" normalizeH="0" baseline="0" dirty="0">
                <a:ln>
                  <a:noFill/>
                </a:ln>
                <a:solidFill>
                  <a:srgbClr val="080808"/>
                </a:solidFill>
                <a:effectLst/>
                <a:latin typeface="Arial Unicode MS"/>
                <a:ea typeface="JetBrains Mono"/>
              </a:rPr>
              <a:t>(f, </a:t>
            </a:r>
            <a:r>
              <a:rPr kumimoji="0" lang="en-US" altLang="en-US" sz="2000" b="0" i="0" u="none" strike="noStrike" cap="none" normalizeH="0" baseline="0" dirty="0">
                <a:ln>
                  <a:noFill/>
                </a:ln>
                <a:solidFill>
                  <a:srgbClr val="660099"/>
                </a:solidFill>
                <a:effectLst/>
                <a:latin typeface="Arial Unicode MS"/>
                <a:ea typeface="JetBrains Mono"/>
              </a:rPr>
              <a:t>delimiter</a:t>
            </a:r>
            <a:r>
              <a:rPr kumimoji="0" lang="en-US" altLang="en-US" sz="2000" b="0" i="0" u="none" strike="noStrike" cap="none" normalizeH="0" baseline="0" dirty="0">
                <a:ln>
                  <a:noFill/>
                </a:ln>
                <a:solidFill>
                  <a:srgbClr val="080808"/>
                </a:solidFill>
                <a:effectLst/>
                <a:latin typeface="Arial Unicode MS"/>
                <a:ea typeface="JetBrains Mono"/>
              </a:rPr>
              <a:t>=</a:t>
            </a:r>
            <a:r>
              <a:rPr kumimoji="0" lang="en-US" altLang="en-US" sz="2000" b="1" i="0" u="none" strike="noStrike" cap="none" normalizeH="0" baseline="0" dirty="0">
                <a:ln>
                  <a:noFill/>
                </a:ln>
                <a:solidFill>
                  <a:srgbClr val="008080"/>
                </a:solidFill>
                <a:effectLst/>
                <a:latin typeface="Arial Unicode MS"/>
                <a:ea typeface="JetBrains Mono"/>
              </a:rPr>
              <a:t>';'</a:t>
            </a:r>
            <a:r>
              <a:rPr kumimoji="0" lang="en-US" altLang="en-US" sz="2000" b="0" i="0" u="none" strike="noStrike" cap="none" normalizeH="0" baseline="0" dirty="0">
                <a:ln>
                  <a:noFill/>
                </a:ln>
                <a:solidFill>
                  <a:srgbClr val="080808"/>
                </a:solidFill>
                <a:effectLst/>
                <a:latin typeface="Arial Unicode MS"/>
                <a:ea typeface="JetBrains Mono"/>
              </a:rPr>
              <a:t>, </a:t>
            </a:r>
            <a:r>
              <a:rPr kumimoji="0" lang="en-US" altLang="en-US" sz="2000" b="0" i="0" u="none" strike="noStrike" cap="none" normalizeH="0" baseline="0" dirty="0">
                <a:ln>
                  <a:noFill/>
                </a:ln>
                <a:solidFill>
                  <a:srgbClr val="660099"/>
                </a:solidFill>
                <a:effectLst/>
                <a:latin typeface="Arial Unicode MS"/>
                <a:ea typeface="JetBrains Mono"/>
              </a:rPr>
              <a:t>quoting</a:t>
            </a:r>
            <a:r>
              <a:rPr kumimoji="0" lang="en-US" altLang="en-US" sz="2000" b="0" i="0" u="none" strike="noStrike" cap="none" normalizeH="0" baseline="0" dirty="0">
                <a:ln>
                  <a:noFill/>
                </a:ln>
                <a:solidFill>
                  <a:srgbClr val="080808"/>
                </a:solidFill>
                <a:effectLst/>
                <a:latin typeface="Arial Unicode MS"/>
                <a:ea typeface="JetBrains Mono"/>
              </a:rPr>
              <a:t>=</a:t>
            </a:r>
            <a:r>
              <a:rPr kumimoji="0" lang="en-US" altLang="en-US" sz="2000" b="0" i="0" u="none" strike="noStrike" cap="none" normalizeH="0" baseline="0" dirty="0" err="1">
                <a:ln>
                  <a:noFill/>
                </a:ln>
                <a:solidFill>
                  <a:srgbClr val="080808"/>
                </a:solidFill>
                <a:effectLst/>
                <a:latin typeface="Arial Unicode MS"/>
                <a:ea typeface="JetBrains Mono"/>
              </a:rPr>
              <a:t>csv.QUOTE_NONE</a:t>
            </a:r>
            <a:r>
              <a:rPr kumimoji="0" lang="en-US" altLang="en-US" sz="2000" b="0" i="0" u="none" strike="noStrike" cap="none" normalizeH="0" baseline="0" dirty="0">
                <a:ln>
                  <a:noFill/>
                </a:ln>
                <a:solidFill>
                  <a:srgbClr val="080808"/>
                </a:solidFill>
                <a:effectLst/>
                <a:latin typeface="Arial Unicode MS"/>
                <a:ea typeface="JetBrains Mono"/>
              </a:rPr>
              <a:t>)</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a:t>
            </a:r>
            <a:r>
              <a:rPr kumimoji="0" lang="en-US" altLang="en-US" sz="2000" b="0" i="0" u="none" strike="noStrike" cap="none" normalizeH="0" baseline="0" dirty="0">
                <a:ln>
                  <a:noFill/>
                </a:ln>
                <a:solidFill>
                  <a:srgbClr val="0033B3"/>
                </a:solidFill>
                <a:effectLst/>
                <a:latin typeface="Arial Unicode MS"/>
                <a:ea typeface="JetBrains Mono"/>
              </a:rPr>
              <a:t>for </a:t>
            </a:r>
            <a:r>
              <a:rPr kumimoji="0" lang="en-US" altLang="en-US" sz="2000" b="0" i="0" u="none" strike="noStrike" cap="none" normalizeH="0" baseline="0" dirty="0">
                <a:ln>
                  <a:noFill/>
                </a:ln>
                <a:solidFill>
                  <a:srgbClr val="080808"/>
                </a:solidFill>
                <a:effectLst/>
                <a:latin typeface="Arial Unicode MS"/>
                <a:ea typeface="JetBrains Mono"/>
              </a:rPr>
              <a:t>row </a:t>
            </a:r>
            <a:r>
              <a:rPr kumimoji="0" lang="en-US" altLang="en-US" sz="2000" b="0" i="0" u="none" strike="noStrike" cap="none" normalizeH="0" baseline="0" dirty="0">
                <a:ln>
                  <a:noFill/>
                </a:ln>
                <a:solidFill>
                  <a:srgbClr val="0033B3"/>
                </a:solidFill>
                <a:effectLst/>
                <a:latin typeface="Arial Unicode MS"/>
                <a:ea typeface="JetBrains Mono"/>
              </a:rPr>
              <a:t>in </a:t>
            </a:r>
            <a:r>
              <a:rPr kumimoji="0" lang="en-US" altLang="en-US" sz="2000" b="0" i="0" u="none" strike="noStrike" cap="none" normalizeH="0" baseline="0" dirty="0">
                <a:ln>
                  <a:noFill/>
                </a:ln>
                <a:solidFill>
                  <a:srgbClr val="080808"/>
                </a:solidFill>
                <a:effectLst/>
                <a:latin typeface="Arial Unicode MS"/>
                <a:ea typeface="JetBrains Mono"/>
              </a:rPr>
              <a:t>reader:</a:t>
            </a:r>
            <a:br>
              <a:rPr kumimoji="0" lang="en-US" altLang="en-US" sz="2000" b="0" i="0" u="none" strike="noStrike" cap="none" normalizeH="0" baseline="0" dirty="0">
                <a:ln>
                  <a:noFill/>
                </a:ln>
                <a:solidFill>
                  <a:srgbClr val="080808"/>
                </a:solidFill>
                <a:effectLst/>
                <a:latin typeface="Arial Unicode MS"/>
                <a:ea typeface="JetBrains Mono"/>
              </a:rPr>
            </a:br>
            <a:r>
              <a:rPr kumimoji="0" lang="en-US" altLang="en-US" sz="2000" b="0" i="0" u="none" strike="noStrike" cap="none" normalizeH="0" baseline="0" dirty="0">
                <a:ln>
                  <a:noFill/>
                </a:ln>
                <a:solidFill>
                  <a:srgbClr val="080808"/>
                </a:solidFill>
                <a:effectLst/>
                <a:latin typeface="Arial Unicode MS"/>
                <a:ea typeface="JetBrains Mono"/>
              </a:rPr>
              <a:t>        </a:t>
            </a:r>
            <a:r>
              <a:rPr kumimoji="0" lang="en-US" altLang="en-US" sz="2000" b="0" i="0" u="none" strike="noStrike" cap="none" normalizeH="0" baseline="0" dirty="0">
                <a:ln>
                  <a:noFill/>
                </a:ln>
                <a:solidFill>
                  <a:srgbClr val="000080"/>
                </a:solidFill>
                <a:effectLst/>
                <a:latin typeface="Arial Unicode MS"/>
                <a:ea typeface="JetBrains Mono"/>
              </a:rPr>
              <a:t>print</a:t>
            </a:r>
            <a:r>
              <a:rPr kumimoji="0" lang="en-US" altLang="en-US" sz="2000" b="0" i="0" u="none" strike="noStrike" cap="none" normalizeH="0" baseline="0" dirty="0">
                <a:ln>
                  <a:noFill/>
                </a:ln>
                <a:solidFill>
                  <a:srgbClr val="080808"/>
                </a:solidFill>
                <a:effectLst/>
                <a:latin typeface="Arial Unicode MS"/>
                <a:ea typeface="JetBrains Mono"/>
              </a:rPr>
              <a:t>(row[</a:t>
            </a:r>
            <a:r>
              <a:rPr kumimoji="0" lang="en-US" altLang="en-US" sz="2000" b="0" i="0" u="none" strike="noStrike" cap="none" normalizeH="0" baseline="0" dirty="0">
                <a:ln>
                  <a:noFill/>
                </a:ln>
                <a:solidFill>
                  <a:srgbClr val="1750EB"/>
                </a:solidFill>
                <a:effectLst/>
                <a:latin typeface="Arial Unicode MS"/>
                <a:ea typeface="JetBrains Mono"/>
              </a:rPr>
              <a:t>0</a:t>
            </a:r>
            <a:r>
              <a:rPr kumimoji="0" lang="en-US" altLang="en-US" sz="2000" b="0" i="0" u="none" strike="noStrike" cap="none" normalizeH="0" baseline="0" dirty="0">
                <a:ln>
                  <a:noFill/>
                </a:ln>
                <a:solidFill>
                  <a:srgbClr val="080808"/>
                </a:solidFill>
                <a:effectLst/>
                <a:latin typeface="Arial Unicode MS"/>
                <a:ea typeface="JetBrains Mono"/>
              </a:rPr>
              <a:t>],</a:t>
            </a:r>
            <a:r>
              <a:rPr kumimoji="0" lang="en-US" altLang="en-US" sz="2000" b="1" i="0" u="none" strike="noStrike" cap="none" normalizeH="0" baseline="0" dirty="0">
                <a:ln>
                  <a:noFill/>
                </a:ln>
                <a:solidFill>
                  <a:srgbClr val="008080"/>
                </a:solidFill>
                <a:effectLst/>
                <a:latin typeface="Arial Unicode MS"/>
                <a:ea typeface="JetBrains Mono"/>
              </a:rPr>
              <a:t>"</a:t>
            </a:r>
            <a:r>
              <a:rPr kumimoji="0" lang="en-US" altLang="en-US" sz="2000" b="0" i="0" u="none" strike="noStrike" cap="none" normalizeH="0" baseline="0" dirty="0">
                <a:ln>
                  <a:noFill/>
                </a:ln>
                <a:solidFill>
                  <a:srgbClr val="0037A6"/>
                </a:solidFill>
                <a:effectLst/>
                <a:latin typeface="Arial Unicode MS"/>
                <a:ea typeface="JetBrains Mono"/>
              </a:rPr>
              <a:t>\</a:t>
            </a:r>
            <a:r>
              <a:rPr kumimoji="0" lang="en-US" altLang="en-US" sz="2000" b="0" i="0" u="none" strike="noStrike" cap="none" normalizeH="0" baseline="0" dirty="0" err="1">
                <a:ln>
                  <a:noFill/>
                </a:ln>
                <a:solidFill>
                  <a:srgbClr val="0037A6"/>
                </a:solidFill>
                <a:effectLst/>
                <a:latin typeface="Arial Unicode MS"/>
                <a:ea typeface="JetBrains Mono"/>
              </a:rPr>
              <a:t>t</a:t>
            </a:r>
            <a:r>
              <a:rPr kumimoji="0" lang="en-US" altLang="en-US" sz="2000" b="1" i="0" u="none" strike="noStrike" cap="none" normalizeH="0" baseline="0" dirty="0" err="1">
                <a:ln>
                  <a:noFill/>
                </a:ln>
                <a:solidFill>
                  <a:srgbClr val="008080"/>
                </a:solidFill>
                <a:effectLst/>
                <a:latin typeface="Arial Unicode MS"/>
                <a:ea typeface="JetBrains Mono"/>
              </a:rPr>
              <a:t>"</a:t>
            </a:r>
            <a:r>
              <a:rPr kumimoji="0" lang="en-US" altLang="en-US" sz="2000" b="0" i="0" u="none" strike="noStrike" cap="none" normalizeH="0" baseline="0" dirty="0" err="1">
                <a:ln>
                  <a:noFill/>
                </a:ln>
                <a:solidFill>
                  <a:srgbClr val="080808"/>
                </a:solidFill>
                <a:effectLst/>
                <a:latin typeface="Arial Unicode MS"/>
                <a:ea typeface="JetBrains Mono"/>
              </a:rPr>
              <a:t>,row</a:t>
            </a:r>
            <a:r>
              <a:rPr kumimoji="0" lang="en-US" altLang="en-US" sz="2000" b="0" i="0" u="none" strike="noStrike" cap="none" normalizeH="0" baseline="0" dirty="0">
                <a:ln>
                  <a:noFill/>
                </a:ln>
                <a:solidFill>
                  <a:srgbClr val="080808"/>
                </a:solidFill>
                <a:effectLst/>
                <a:latin typeface="Arial Unicode MS"/>
                <a:ea typeface="JetBrains Mono"/>
              </a:rPr>
              <a:t>[</a:t>
            </a:r>
            <a:r>
              <a:rPr kumimoji="0" lang="en-US" altLang="en-US" sz="2000" b="0" i="0" u="none" strike="noStrike" cap="none" normalizeH="0" baseline="0" dirty="0">
                <a:ln>
                  <a:noFill/>
                </a:ln>
                <a:solidFill>
                  <a:srgbClr val="1750EB"/>
                </a:solidFill>
                <a:effectLst/>
                <a:latin typeface="Arial Unicode MS"/>
                <a:ea typeface="JetBrains Mono"/>
              </a:rPr>
              <a:t>1</a:t>
            </a:r>
            <a:r>
              <a:rPr kumimoji="0" lang="en-US" altLang="en-US" sz="2000" b="0" i="0" u="none" strike="noStrike" cap="none" normalizeH="0" baseline="0" dirty="0">
                <a:ln>
                  <a:noFill/>
                </a:ln>
                <a:solidFill>
                  <a:srgbClr val="080808"/>
                </a:solidFill>
                <a:effectLst/>
                <a:latin typeface="Arial Unicode MS"/>
                <a:ea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5AD00B04-9242-4C5B-AF05-DF55F7255DCE}"/>
              </a:ext>
            </a:extLst>
          </p:cNvPr>
          <p:cNvPicPr>
            <a:picLocks noChangeAspect="1"/>
          </p:cNvPicPr>
          <p:nvPr/>
        </p:nvPicPr>
        <p:blipFill>
          <a:blip r:embed="rId3"/>
          <a:stretch>
            <a:fillRect/>
          </a:stretch>
        </p:blipFill>
        <p:spPr>
          <a:xfrm>
            <a:off x="1221343" y="3921277"/>
            <a:ext cx="9400401" cy="2728761"/>
          </a:xfrm>
          <a:prstGeom prst="rect">
            <a:avLst/>
          </a:prstGeom>
        </p:spPr>
      </p:pic>
      <p:cxnSp>
        <p:nvCxnSpPr>
          <p:cNvPr id="19" name="Connector: Elbow 18">
            <a:extLst>
              <a:ext uri="{FF2B5EF4-FFF2-40B4-BE49-F238E27FC236}">
                <a16:creationId xmlns:a16="http://schemas.microsoft.com/office/drawing/2014/main" id="{B3007C70-36B3-455C-AC27-7E2C3609C281}"/>
              </a:ext>
            </a:extLst>
          </p:cNvPr>
          <p:cNvCxnSpPr>
            <a:cxnSpLocks/>
          </p:cNvCxnSpPr>
          <p:nvPr/>
        </p:nvCxnSpPr>
        <p:spPr>
          <a:xfrm rot="16200000" flipH="1">
            <a:off x="3445876" y="2836278"/>
            <a:ext cx="1096256" cy="698791"/>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33737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148</a:t>
            </a:fld>
            <a:endParaRPr lang="en-US"/>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effectLst/>
                  <a:latin typeface="Cambria" panose="02040503050406030204" pitchFamily="18" charset="0"/>
                  <a:ea typeface="Cambria" panose="02040503050406030204" pitchFamily="18" charset="0"/>
                </a:rPr>
                <a:t>Xử</a:t>
              </a:r>
              <a:r>
                <a:rPr lang="en-US" sz="4000" b="1" dirty="0" smtClean="0">
                  <a:effectLst/>
                  <a:latin typeface="Cambria" panose="02040503050406030204" pitchFamily="18" charset="0"/>
                  <a:ea typeface="Cambria" panose="02040503050406030204" pitchFamily="18" charset="0"/>
                </a:rPr>
                <a:t> </a:t>
              </a:r>
              <a:r>
                <a:rPr lang="en-US" sz="4000" b="1" dirty="0" err="1">
                  <a:effectLst/>
                  <a:latin typeface="Cambria" panose="02040503050406030204" pitchFamily="18" charset="0"/>
                  <a:ea typeface="Cambria" panose="02040503050406030204" pitchFamily="18" charset="0"/>
                </a:rPr>
                <a:t>lý</a:t>
              </a:r>
              <a:r>
                <a:rPr lang="en-US" sz="4000" b="1" dirty="0">
                  <a:effectLst/>
                  <a:latin typeface="Cambria" panose="02040503050406030204" pitchFamily="18" charset="0"/>
                  <a:ea typeface="Cambria" panose="02040503050406030204" pitchFamily="18" charset="0"/>
                </a:rPr>
                <a:t> Excel file</a:t>
              </a: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3" name="Picture 2">
            <a:extLst>
              <a:ext uri="{FF2B5EF4-FFF2-40B4-BE49-F238E27FC236}">
                <a16:creationId xmlns:a16="http://schemas.microsoft.com/office/drawing/2014/main" id="{A5C74EB4-89F5-47D9-98C9-A476A9069118}"/>
              </a:ext>
            </a:extLst>
          </p:cNvPr>
          <p:cNvPicPr>
            <a:picLocks noChangeAspect="1"/>
          </p:cNvPicPr>
          <p:nvPr/>
        </p:nvPicPr>
        <p:blipFill>
          <a:blip r:embed="rId3"/>
          <a:stretch>
            <a:fillRect/>
          </a:stretch>
        </p:blipFill>
        <p:spPr>
          <a:xfrm>
            <a:off x="1752600" y="1295400"/>
            <a:ext cx="7835396" cy="5122907"/>
          </a:xfrm>
          <a:prstGeom prst="rect">
            <a:avLst/>
          </a:prstGeom>
        </p:spPr>
      </p:pic>
      <p:sp>
        <p:nvSpPr>
          <p:cNvPr id="19" name="Content Placeholder 2">
            <a:extLst>
              <a:ext uri="{FF2B5EF4-FFF2-40B4-BE49-F238E27FC236}">
                <a16:creationId xmlns:a16="http://schemas.microsoft.com/office/drawing/2014/main" id="{175A7D9B-5103-478A-A448-1E5EB1E82514}"/>
              </a:ext>
            </a:extLst>
          </p:cNvPr>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b="1">
                <a:latin typeface="Cambria" panose="02040503050406030204" pitchFamily="18" charset="0"/>
                <a:ea typeface="Cambria" panose="02040503050406030204" pitchFamily="18" charset="0"/>
              </a:rPr>
              <a:t>Dùng Python để tạo ra file Excel có định dạng dưới đây</a:t>
            </a:r>
            <a:endParaRPr lang="vi-VN" sz="2400" b="1">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5568654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149</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2400" b="1">
                <a:effectLst/>
                <a:latin typeface="Cambria" panose="02040503050406030204" pitchFamily="18" charset="0"/>
                <a:ea typeface="Cambria" panose="02040503050406030204" pitchFamily="18" charset="0"/>
                <a:hlinkClick r:id="rId3"/>
              </a:rPr>
              <a:t>https://xlsxwriter.readthedocs.io/</a:t>
            </a:r>
            <a:r>
              <a:rPr lang="en-US" sz="2400" b="1">
                <a:effectLst/>
                <a:latin typeface="Cambria" panose="02040503050406030204" pitchFamily="18" charset="0"/>
                <a:ea typeface="Cambria" panose="02040503050406030204" pitchFamily="18" charset="0"/>
              </a:rPr>
              <a:t> dùng thư viện nay để tạo file Excel</a:t>
            </a:r>
            <a:endParaRPr lang="en-US" sz="2400" b="1">
              <a:latin typeface="Cambria" panose="02040503050406030204" pitchFamily="18" charset="0"/>
              <a:ea typeface="Cambria" panose="02040503050406030204" pitchFamily="18" charset="0"/>
            </a:endParaRPr>
          </a:p>
          <a:p>
            <a:pPr marL="0" indent="0" algn="just">
              <a:buNone/>
            </a:pPr>
            <a:endParaRPr lang="vi-VN" sz="2400" b="1">
              <a:effectLst/>
              <a:latin typeface="Cambria" panose="02040503050406030204" pitchFamily="18" charset="0"/>
              <a:ea typeface="Cambria" panose="02040503050406030204" pitchFamily="18" charset="0"/>
            </a:endParaRPr>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effectLst/>
                  <a:latin typeface="Cambria" panose="02040503050406030204" pitchFamily="18" charset="0"/>
                  <a:ea typeface="Cambria" panose="02040503050406030204" pitchFamily="18" charset="0"/>
                </a:rPr>
                <a:t>Xử</a:t>
              </a:r>
              <a:r>
                <a:rPr lang="en-US" sz="4000" b="1" dirty="0" smtClean="0">
                  <a:effectLst/>
                  <a:latin typeface="Cambria" panose="02040503050406030204" pitchFamily="18" charset="0"/>
                  <a:ea typeface="Cambria" panose="02040503050406030204" pitchFamily="18" charset="0"/>
                </a:rPr>
                <a:t> </a:t>
              </a:r>
              <a:r>
                <a:rPr lang="en-US" sz="4000" b="1" dirty="0" err="1">
                  <a:effectLst/>
                  <a:latin typeface="Cambria" panose="02040503050406030204" pitchFamily="18" charset="0"/>
                  <a:ea typeface="Cambria" panose="02040503050406030204" pitchFamily="18" charset="0"/>
                </a:rPr>
                <a:t>lý</a:t>
              </a:r>
              <a:r>
                <a:rPr lang="en-US" sz="4000" b="1" dirty="0">
                  <a:effectLst/>
                  <a:latin typeface="Cambria" panose="02040503050406030204" pitchFamily="18" charset="0"/>
                  <a:ea typeface="Cambria" panose="02040503050406030204" pitchFamily="18" charset="0"/>
                </a:rPr>
                <a:t> Excel file</a:t>
              </a: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2" name="Rectangle 1">
            <a:extLst>
              <a:ext uri="{FF2B5EF4-FFF2-40B4-BE49-F238E27FC236}">
                <a16:creationId xmlns:a16="http://schemas.microsoft.com/office/drawing/2014/main" id="{55E7E462-6664-4A6F-B76C-0C785446D133}"/>
              </a:ext>
            </a:extLst>
          </p:cNvPr>
          <p:cNvSpPr>
            <a:spLocks noChangeArrowheads="1"/>
          </p:cNvSpPr>
          <p:nvPr/>
        </p:nvSpPr>
        <p:spPr bwMode="auto">
          <a:xfrm>
            <a:off x="990600" y="1447800"/>
            <a:ext cx="2511906" cy="43343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7020"/>
                </a:solidFill>
                <a:effectLst/>
                <a:latin typeface="Arial Unicode MS"/>
                <a:ea typeface="Monaco"/>
              </a:rPr>
              <a:t>import</a:t>
            </a:r>
            <a:r>
              <a:rPr kumimoji="0" lang="en-US" altLang="en-US" sz="2400" b="0" i="0" u="none" strike="noStrike" cap="none" normalizeH="0" baseline="0">
                <a:ln>
                  <a:noFill/>
                </a:ln>
                <a:solidFill>
                  <a:srgbClr val="333333"/>
                </a:solidFill>
                <a:effectLst/>
                <a:latin typeface="Arial Unicode MS"/>
                <a:ea typeface="Monaco"/>
              </a:rPr>
              <a:t> </a:t>
            </a:r>
            <a:r>
              <a:rPr kumimoji="0" lang="en-US" altLang="en-US" sz="2400" b="1" i="0" u="none" strike="noStrike" cap="none" normalizeH="0" baseline="0">
                <a:ln>
                  <a:noFill/>
                </a:ln>
                <a:solidFill>
                  <a:srgbClr val="0E84B5"/>
                </a:solidFill>
                <a:effectLst/>
                <a:latin typeface="Arial Unicode MS"/>
                <a:ea typeface="Monaco"/>
              </a:rPr>
              <a:t>xlsxwriter</a:t>
            </a:r>
            <a:r>
              <a:rPr kumimoji="0" lang="en-US" altLang="en-US" sz="1200" b="0" i="0" u="none" strike="noStrike" cap="none" normalizeH="0" baseline="0">
                <a:ln>
                  <a:noFill/>
                </a:ln>
                <a:solidFill>
                  <a:schemeClr val="tx1"/>
                </a:solidFill>
                <a:effectLst/>
              </a:rPr>
              <a:t> </a:t>
            </a:r>
            <a:endParaRPr kumimoji="0" lang="en-US" altLang="en-US" sz="54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F9E8AA6D-1216-4842-9F3A-D1F913CF6B5D}"/>
              </a:ext>
            </a:extLst>
          </p:cNvPr>
          <p:cNvPicPr>
            <a:picLocks noChangeAspect="1"/>
          </p:cNvPicPr>
          <p:nvPr/>
        </p:nvPicPr>
        <p:blipFill>
          <a:blip r:embed="rId4"/>
          <a:stretch>
            <a:fillRect/>
          </a:stretch>
        </p:blipFill>
        <p:spPr>
          <a:xfrm>
            <a:off x="647700" y="2147606"/>
            <a:ext cx="10325100" cy="3091479"/>
          </a:xfrm>
          <a:prstGeom prst="rect">
            <a:avLst/>
          </a:prstGeom>
        </p:spPr>
      </p:pic>
      <p:sp>
        <p:nvSpPr>
          <p:cNvPr id="5" name="Speech Bubble: Rectangle 4">
            <a:extLst>
              <a:ext uri="{FF2B5EF4-FFF2-40B4-BE49-F238E27FC236}">
                <a16:creationId xmlns:a16="http://schemas.microsoft.com/office/drawing/2014/main" id="{2B7320E4-8DC3-40F5-88AD-9D4792C94B7D}"/>
              </a:ext>
            </a:extLst>
          </p:cNvPr>
          <p:cNvSpPr/>
          <p:nvPr/>
        </p:nvSpPr>
        <p:spPr>
          <a:xfrm>
            <a:off x="5562600" y="4648200"/>
            <a:ext cx="3962400" cy="1346200"/>
          </a:xfrm>
          <a:prstGeom prst="wedgeRectCallout">
            <a:avLst>
              <a:gd name="adj1" fmla="val -18459"/>
              <a:gd name="adj2" fmla="val -10595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Import thư viện xlsxwriter</a:t>
            </a:r>
          </a:p>
          <a:p>
            <a:pPr algn="ctr"/>
            <a:r>
              <a:rPr lang="en-US">
                <a:solidFill>
                  <a:srgbClr val="002060"/>
                </a:solidFill>
              </a:rPr>
              <a:t>Di chuyển chuột tới dòng lệnh import </a:t>
            </a:r>
            <a:r>
              <a:rPr lang="en-US">
                <a:solidFill>
                  <a:srgbClr val="002060"/>
                </a:solidFill>
                <a:sym typeface="Wingdings" panose="05000000000000000000" pitchFamily="2" charset="2"/>
              </a:rPr>
              <a:t></a:t>
            </a:r>
            <a:r>
              <a:rPr lang="en-US">
                <a:solidFill>
                  <a:srgbClr val="002060"/>
                </a:solidFill>
              </a:rPr>
              <a:t>chọn Install package xlsxwriter</a:t>
            </a:r>
          </a:p>
        </p:txBody>
      </p:sp>
    </p:spTree>
    <p:extLst>
      <p:ext uri="{BB962C8B-B14F-4D97-AF65-F5344CB8AC3E}">
        <p14:creationId xmlns:p14="http://schemas.microsoft.com/office/powerpoint/2010/main" val="16760704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9680840" cy="1088375"/>
            <a:chOff x="789624" y="1295400"/>
            <a:chExt cx="9680840" cy="1088375"/>
          </a:xfrm>
        </p:grpSpPr>
        <p:sp>
          <p:nvSpPr>
            <p:cNvPr id="3" name="AutoShape 52"/>
            <p:cNvSpPr>
              <a:spLocks noChangeArrowheads="1"/>
            </p:cNvSpPr>
            <p:nvPr/>
          </p:nvSpPr>
          <p:spPr bwMode="gray">
            <a:xfrm>
              <a:off x="1476640" y="1875775"/>
              <a:ext cx="899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400" b="1" dirty="0" smtClean="0">
                  <a:effectLst/>
                  <a:latin typeface="Cambria" panose="02040503050406030204" pitchFamily="18" charset="0"/>
                  <a:ea typeface="Cambria" panose="02040503050406030204" pitchFamily="18" charset="0"/>
                </a:rPr>
                <a:t>Các </a:t>
              </a:r>
              <a:r>
                <a:rPr lang="vi-VN" sz="4400" b="1" dirty="0">
                  <a:effectLst/>
                  <a:latin typeface="Cambria" panose="02040503050406030204" pitchFamily="18" charset="0"/>
                  <a:ea typeface="Cambria" panose="02040503050406030204" pitchFamily="18" charset="0"/>
                </a:rPr>
                <a:t>toán tử thường dùng trong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a:t>
            </a:fld>
            <a:endParaRPr lang="en-US"/>
          </a:p>
        </p:txBody>
      </p:sp>
      <p:sp>
        <p:nvSpPr>
          <p:cNvPr id="14" name="Content Placeholder 2"/>
          <p:cNvSpPr txBox="1">
            <a:spLocks/>
          </p:cNvSpPr>
          <p:nvPr/>
        </p:nvSpPr>
        <p:spPr>
          <a:xfrm>
            <a:off x="983432" y="227687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gn="just">
              <a:lnSpc>
                <a:spcPct val="90000"/>
              </a:lnSpc>
              <a:spcBef>
                <a:spcPts val="1000"/>
              </a:spcBef>
              <a:buClr>
                <a:srgbClr val="215D9F"/>
              </a:buClr>
              <a:buFont typeface="+mj-lt"/>
              <a:buAutoNum type="arabicPeriod"/>
            </a:pPr>
            <a:r>
              <a:rPr lang="vi-VN" sz="2800" dirty="0" smtClean="0">
                <a:solidFill>
                  <a:prstClr val="black"/>
                </a:solidFill>
                <a:latin typeface="Cambria" panose="02040503050406030204" pitchFamily="18" charset="0"/>
              </a:rPr>
              <a:t>Toán </a:t>
            </a:r>
            <a:r>
              <a:rPr lang="vi-VN" sz="2800" dirty="0">
                <a:solidFill>
                  <a:prstClr val="black"/>
                </a:solidFill>
                <a:latin typeface="Cambria" panose="02040503050406030204" pitchFamily="18" charset="0"/>
              </a:rPr>
              <a:t>tử số học cơ bản</a:t>
            </a:r>
          </a:p>
          <a:p>
            <a:pPr marL="514350" lvl="0" indent="-514350" algn="just">
              <a:lnSpc>
                <a:spcPct val="90000"/>
              </a:lnSpc>
              <a:spcBef>
                <a:spcPts val="1000"/>
              </a:spcBef>
              <a:buClr>
                <a:srgbClr val="215D9F"/>
              </a:buClr>
              <a:buFont typeface="+mj-lt"/>
              <a:buAutoNum type="arabicPeriod"/>
            </a:pPr>
            <a:r>
              <a:rPr lang="vi-VN" sz="2800" dirty="0" smtClean="0">
                <a:solidFill>
                  <a:prstClr val="black"/>
                </a:solidFill>
                <a:latin typeface="Cambria" panose="02040503050406030204" pitchFamily="18" charset="0"/>
              </a:rPr>
              <a:t>Toán </a:t>
            </a:r>
            <a:r>
              <a:rPr lang="vi-VN" sz="2800" dirty="0">
                <a:solidFill>
                  <a:prstClr val="black"/>
                </a:solidFill>
                <a:latin typeface="Cambria" panose="02040503050406030204" pitchFamily="18" charset="0"/>
              </a:rPr>
              <a:t>tử gán</a:t>
            </a:r>
          </a:p>
          <a:p>
            <a:pPr marL="514350" lvl="0" indent="-514350" algn="just">
              <a:lnSpc>
                <a:spcPct val="90000"/>
              </a:lnSpc>
              <a:spcBef>
                <a:spcPts val="1000"/>
              </a:spcBef>
              <a:buClr>
                <a:srgbClr val="215D9F"/>
              </a:buClr>
              <a:buFont typeface="+mj-lt"/>
              <a:buAutoNum type="arabicPeriod"/>
            </a:pPr>
            <a:r>
              <a:rPr lang="vi-VN" sz="2800" dirty="0" smtClean="0">
                <a:solidFill>
                  <a:prstClr val="black"/>
                </a:solidFill>
                <a:latin typeface="Cambria" panose="02040503050406030204" pitchFamily="18" charset="0"/>
              </a:rPr>
              <a:t>Toán </a:t>
            </a:r>
            <a:r>
              <a:rPr lang="vi-VN" sz="2800" dirty="0">
                <a:solidFill>
                  <a:prstClr val="black"/>
                </a:solidFill>
                <a:latin typeface="Cambria" panose="02040503050406030204" pitchFamily="18" charset="0"/>
              </a:rPr>
              <a:t>tử So sánh</a:t>
            </a:r>
          </a:p>
          <a:p>
            <a:pPr marL="514350" lvl="0" indent="-514350" algn="just">
              <a:lnSpc>
                <a:spcPct val="90000"/>
              </a:lnSpc>
              <a:spcBef>
                <a:spcPts val="1000"/>
              </a:spcBef>
              <a:buClr>
                <a:srgbClr val="215D9F"/>
              </a:buClr>
              <a:buFont typeface="+mj-lt"/>
              <a:buAutoNum type="arabicPeriod"/>
            </a:pPr>
            <a:r>
              <a:rPr lang="vi-VN" sz="2800" dirty="0" smtClean="0">
                <a:solidFill>
                  <a:prstClr val="black"/>
                </a:solidFill>
                <a:latin typeface="Cambria" panose="02040503050406030204" pitchFamily="18" charset="0"/>
              </a:rPr>
              <a:t>Toán </a:t>
            </a:r>
            <a:r>
              <a:rPr lang="vi-VN" sz="2800" dirty="0">
                <a:solidFill>
                  <a:prstClr val="black"/>
                </a:solidFill>
                <a:latin typeface="Cambria" panose="02040503050406030204" pitchFamily="18" charset="0"/>
              </a:rPr>
              <a:t>tử Logic</a:t>
            </a:r>
          </a:p>
          <a:p>
            <a:pPr marL="514350" lvl="0" indent="-514350" algn="just">
              <a:lnSpc>
                <a:spcPct val="90000"/>
              </a:lnSpc>
              <a:spcBef>
                <a:spcPts val="1000"/>
              </a:spcBef>
              <a:buClr>
                <a:srgbClr val="215D9F"/>
              </a:buClr>
              <a:buFont typeface="+mj-lt"/>
              <a:buAutoNum type="arabicPeriod"/>
            </a:pPr>
            <a:r>
              <a:rPr lang="vi-VN" sz="2800" dirty="0" smtClean="0">
                <a:solidFill>
                  <a:prstClr val="black"/>
                </a:solidFill>
                <a:latin typeface="Cambria" panose="02040503050406030204" pitchFamily="18" charset="0"/>
              </a:rPr>
              <a:t>Độ </a:t>
            </a:r>
            <a:r>
              <a:rPr lang="vi-VN" sz="2800" dirty="0">
                <a:solidFill>
                  <a:prstClr val="black"/>
                </a:solidFill>
                <a:latin typeface="Cambria" panose="02040503050406030204" pitchFamily="18" charset="0"/>
              </a:rPr>
              <a:t>ưu tiên toán tử</a:t>
            </a:r>
            <a:endParaRPr lang="en-US" sz="2800" dirty="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dirty="0">
              <a:solidFill>
                <a:prstClr val="black"/>
              </a:solidFill>
              <a:latin typeface="Cambria" panose="02040503050406030204" pitchFamily="18" charset="0"/>
            </a:endParaRPr>
          </a:p>
        </p:txBody>
      </p:sp>
    </p:spTree>
    <p:extLst>
      <p:ext uri="{BB962C8B-B14F-4D97-AF65-F5344CB8AC3E}">
        <p14:creationId xmlns:p14="http://schemas.microsoft.com/office/powerpoint/2010/main" val="42954812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150</a:t>
            </a:fld>
            <a:endParaRPr lang="en-US"/>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effectLst/>
                  <a:latin typeface="Cambria" panose="02040503050406030204" pitchFamily="18" charset="0"/>
                  <a:ea typeface="Cambria" panose="02040503050406030204" pitchFamily="18" charset="0"/>
                </a:rPr>
                <a:t>Xử</a:t>
              </a:r>
              <a:r>
                <a:rPr lang="en-US" sz="4000" b="1" dirty="0" smtClean="0">
                  <a:effectLst/>
                  <a:latin typeface="Cambria" panose="02040503050406030204" pitchFamily="18" charset="0"/>
                  <a:ea typeface="Cambria" panose="02040503050406030204" pitchFamily="18" charset="0"/>
                </a:rPr>
                <a:t> </a:t>
              </a:r>
              <a:r>
                <a:rPr lang="en-US" sz="4000" b="1" dirty="0" err="1">
                  <a:effectLst/>
                  <a:latin typeface="Cambria" panose="02040503050406030204" pitchFamily="18" charset="0"/>
                  <a:ea typeface="Cambria" panose="02040503050406030204" pitchFamily="18" charset="0"/>
                </a:rPr>
                <a:t>lý</a:t>
              </a:r>
              <a:r>
                <a:rPr lang="en-US" sz="4000" b="1" dirty="0">
                  <a:effectLst/>
                  <a:latin typeface="Cambria" panose="02040503050406030204" pitchFamily="18" charset="0"/>
                  <a:ea typeface="Cambria" panose="02040503050406030204" pitchFamily="18" charset="0"/>
                </a:rPr>
                <a:t> Excel file</a:t>
              </a: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9" name="Picture 18">
            <a:extLst>
              <a:ext uri="{FF2B5EF4-FFF2-40B4-BE49-F238E27FC236}">
                <a16:creationId xmlns:a16="http://schemas.microsoft.com/office/drawing/2014/main" id="{8685F8FF-5E26-4820-9C0F-A6DC2AF74B1F}"/>
              </a:ext>
            </a:extLst>
          </p:cNvPr>
          <p:cNvPicPr>
            <a:picLocks noChangeAspect="1"/>
          </p:cNvPicPr>
          <p:nvPr/>
        </p:nvPicPr>
        <p:blipFill>
          <a:blip r:embed="rId3"/>
          <a:stretch>
            <a:fillRect/>
          </a:stretch>
        </p:blipFill>
        <p:spPr>
          <a:xfrm>
            <a:off x="838200" y="990600"/>
            <a:ext cx="9347200" cy="5257800"/>
          </a:xfrm>
          <a:prstGeom prst="rect">
            <a:avLst/>
          </a:prstGeom>
        </p:spPr>
      </p:pic>
      <p:sp>
        <p:nvSpPr>
          <p:cNvPr id="20" name="Speech Bubble: Rectangle 19">
            <a:extLst>
              <a:ext uri="{FF2B5EF4-FFF2-40B4-BE49-F238E27FC236}">
                <a16:creationId xmlns:a16="http://schemas.microsoft.com/office/drawing/2014/main" id="{4C6B7799-4F27-4ED6-8680-25D419B3C276}"/>
              </a:ext>
            </a:extLst>
          </p:cNvPr>
          <p:cNvSpPr/>
          <p:nvPr/>
        </p:nvSpPr>
        <p:spPr>
          <a:xfrm>
            <a:off x="5181600" y="3276600"/>
            <a:ext cx="3962400" cy="1346200"/>
          </a:xfrm>
          <a:prstGeom prst="wedgeRectCallout">
            <a:avLst>
              <a:gd name="adj1" fmla="val 23475"/>
              <a:gd name="adj2" fmla="val 8345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Chờ báo thành công</a:t>
            </a:r>
          </a:p>
        </p:txBody>
      </p:sp>
    </p:spTree>
    <p:extLst>
      <p:ext uri="{BB962C8B-B14F-4D97-AF65-F5344CB8AC3E}">
        <p14:creationId xmlns:p14="http://schemas.microsoft.com/office/powerpoint/2010/main" val="186130659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151</a:t>
            </a:fld>
            <a:endParaRPr lang="en-US"/>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effectLst/>
                  <a:latin typeface="Cambria" panose="02040503050406030204" pitchFamily="18" charset="0"/>
                  <a:ea typeface="Cambria" panose="02040503050406030204" pitchFamily="18" charset="0"/>
                </a:rPr>
                <a:t>Xử</a:t>
              </a:r>
              <a:r>
                <a:rPr lang="en-US" sz="4000" b="1" dirty="0" smtClean="0">
                  <a:effectLst/>
                  <a:latin typeface="Cambria" panose="02040503050406030204" pitchFamily="18" charset="0"/>
                  <a:ea typeface="Cambria" panose="02040503050406030204" pitchFamily="18" charset="0"/>
                </a:rPr>
                <a:t> </a:t>
              </a:r>
              <a:r>
                <a:rPr lang="en-US" sz="4000" b="1" dirty="0" err="1">
                  <a:effectLst/>
                  <a:latin typeface="Cambria" panose="02040503050406030204" pitchFamily="18" charset="0"/>
                  <a:ea typeface="Cambria" panose="02040503050406030204" pitchFamily="18" charset="0"/>
                </a:rPr>
                <a:t>lý</a:t>
              </a:r>
              <a:r>
                <a:rPr lang="en-US" sz="4000" b="1" dirty="0">
                  <a:effectLst/>
                  <a:latin typeface="Cambria" panose="02040503050406030204" pitchFamily="18" charset="0"/>
                  <a:ea typeface="Cambria" panose="02040503050406030204" pitchFamily="18" charset="0"/>
                </a:rPr>
                <a:t> Excel file</a:t>
              </a: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2" name="Rectangle 1">
            <a:extLst>
              <a:ext uri="{FF2B5EF4-FFF2-40B4-BE49-F238E27FC236}">
                <a16:creationId xmlns:a16="http://schemas.microsoft.com/office/drawing/2014/main" id="{CC52BD0F-BF3D-4C8F-9A65-4C1E4480BDF2}"/>
              </a:ext>
            </a:extLst>
          </p:cNvPr>
          <p:cNvSpPr>
            <a:spLocks noChangeArrowheads="1"/>
          </p:cNvSpPr>
          <p:nvPr/>
        </p:nvSpPr>
        <p:spPr bwMode="auto">
          <a:xfrm>
            <a:off x="326921" y="838200"/>
            <a:ext cx="4355038" cy="5509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33B3"/>
                </a:solidFill>
                <a:effectLst/>
                <a:latin typeface="Arial Unicode MS"/>
                <a:ea typeface="JetBrains Mono"/>
              </a:rPr>
              <a:t>import </a:t>
            </a:r>
            <a:r>
              <a:rPr kumimoji="0" lang="en-US" altLang="en-US" sz="1600" b="0" i="0" u="none" strike="noStrike" cap="none" normalizeH="0" baseline="0">
                <a:ln>
                  <a:noFill/>
                </a:ln>
                <a:solidFill>
                  <a:srgbClr val="080808"/>
                </a:solidFill>
                <a:effectLst/>
                <a:latin typeface="Arial Unicode MS"/>
                <a:ea typeface="JetBrains Mono"/>
              </a:rPr>
              <a:t>xlsxwriter</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1" u="none" strike="noStrike" cap="none" normalizeH="0" baseline="0">
                <a:ln>
                  <a:noFill/>
                </a:ln>
                <a:solidFill>
                  <a:srgbClr val="8C8C8C"/>
                </a:solidFill>
                <a:effectLst/>
                <a:latin typeface="Arial Unicode MS"/>
                <a:ea typeface="JetBrains Mono"/>
              </a:rPr>
              <a:t># T</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ạ</a:t>
            </a:r>
            <a:r>
              <a:rPr kumimoji="0" lang="en-US" altLang="en-US" sz="1600" b="0" i="1" u="none" strike="noStrike" cap="none" normalizeH="0" baseline="0">
                <a:ln>
                  <a:noFill/>
                </a:ln>
                <a:solidFill>
                  <a:srgbClr val="8C8C8C"/>
                </a:solidFill>
                <a:effectLst/>
                <a:latin typeface="Arial Unicode MS"/>
                <a:ea typeface="JetBrains Mono"/>
              </a:rPr>
              <a:t>o m</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ộ</a:t>
            </a:r>
            <a:r>
              <a:rPr kumimoji="0" lang="en-US" altLang="en-US" sz="1600" b="0" i="1" u="none" strike="noStrike" cap="none" normalizeH="0" baseline="0">
                <a:ln>
                  <a:noFill/>
                </a:ln>
                <a:solidFill>
                  <a:srgbClr val="8C8C8C"/>
                </a:solidFill>
                <a:effectLst/>
                <a:latin typeface="Arial Unicode MS"/>
                <a:ea typeface="JetBrains Mono"/>
              </a:rPr>
              <a:t>t file excel cùng 1 sheet</a:t>
            </a:r>
            <a:br>
              <a:rPr kumimoji="0" lang="en-US" altLang="en-US" sz="1600" b="0" i="1" u="none" strike="noStrike" cap="none" normalizeH="0" baseline="0">
                <a:ln>
                  <a:noFill/>
                </a:ln>
                <a:solidFill>
                  <a:srgbClr val="8C8C8C"/>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workbook = xlsxwriter.Workbook(</a:t>
            </a:r>
            <a:r>
              <a:rPr kumimoji="0" lang="en-US" altLang="en-US" sz="1600" b="1" i="0" u="none" strike="noStrike" cap="none" normalizeH="0" baseline="0">
                <a:ln>
                  <a:noFill/>
                </a:ln>
                <a:solidFill>
                  <a:srgbClr val="008080"/>
                </a:solidFill>
                <a:effectLst/>
                <a:latin typeface="Arial Unicode MS"/>
                <a:ea typeface="JetBrains Mono"/>
              </a:rPr>
              <a:t>'demo.xlsx'</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 = workbook.add_worksheet()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1" u="none" strike="noStrike" cap="none" normalizeH="0" baseline="0">
                <a:ln>
                  <a:noFill/>
                </a:ln>
                <a:solidFill>
                  <a:srgbClr val="8C8C8C"/>
                </a:solidFill>
                <a:effectLst/>
                <a:latin typeface="Arial Unicode MS"/>
                <a:ea typeface="JetBrains Mono"/>
              </a:rPr>
              <a:t># thi</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ế</a:t>
            </a:r>
            <a:r>
              <a:rPr kumimoji="0" lang="en-US" altLang="en-US" sz="1600" b="0" i="1" u="none" strike="noStrike" cap="none" normalizeH="0" baseline="0">
                <a:ln>
                  <a:noFill/>
                </a:ln>
                <a:solidFill>
                  <a:srgbClr val="8C8C8C"/>
                </a:solidFill>
                <a:effectLst/>
                <a:latin typeface="Arial Unicode MS"/>
                <a:ea typeface="JetBrains Mono"/>
              </a:rPr>
              <a:t>t l</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ậ</a:t>
            </a:r>
            <a:r>
              <a:rPr kumimoji="0" lang="en-US" altLang="en-US" sz="1600" b="0" i="1" u="none" strike="noStrike" cap="none" normalizeH="0" baseline="0">
                <a:ln>
                  <a:noFill/>
                </a:ln>
                <a:solidFill>
                  <a:srgbClr val="8C8C8C"/>
                </a:solidFill>
                <a:effectLst/>
                <a:latin typeface="Arial Unicode MS"/>
                <a:ea typeface="JetBrains Mono"/>
              </a:rPr>
              <a:t>p các c</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ộ</a:t>
            </a:r>
            <a:r>
              <a:rPr kumimoji="0" lang="en-US" altLang="en-US" sz="1600" b="0" i="1" u="none" strike="noStrike" cap="none" normalizeH="0" baseline="0">
                <a:ln>
                  <a:noFill/>
                </a:ln>
                <a:solidFill>
                  <a:srgbClr val="8C8C8C"/>
                </a:solidFill>
                <a:effectLst/>
                <a:latin typeface="Arial Unicode MS"/>
                <a:ea typeface="JetBrains Mono"/>
              </a:rPr>
              <a:t>t cho file</a:t>
            </a:r>
            <a:br>
              <a:rPr kumimoji="0" lang="en-US" altLang="en-US" sz="1600" b="0" i="1" u="none" strike="noStrike" cap="none" normalizeH="0" baseline="0">
                <a:ln>
                  <a:noFill/>
                </a:ln>
                <a:solidFill>
                  <a:srgbClr val="8C8C8C"/>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worksheet.set_column(</a:t>
            </a:r>
            <a:r>
              <a:rPr kumimoji="0" lang="en-US" altLang="en-US" sz="1600" b="1" i="0" u="none" strike="noStrike" cap="none" normalizeH="0" baseline="0">
                <a:ln>
                  <a:noFill/>
                </a:ln>
                <a:solidFill>
                  <a:srgbClr val="008080"/>
                </a:solidFill>
                <a:effectLst/>
                <a:latin typeface="Arial Unicode MS"/>
                <a:ea typeface="JetBrains Mono"/>
              </a:rPr>
              <a:t>'A:A'</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0" i="0" u="none" strike="noStrike" cap="none" normalizeH="0" baseline="0">
                <a:ln>
                  <a:noFill/>
                </a:ln>
                <a:solidFill>
                  <a:srgbClr val="1750EB"/>
                </a:solidFill>
                <a:effectLst/>
                <a:latin typeface="Arial Unicode MS"/>
                <a:ea typeface="JetBrains Mono"/>
              </a:rPr>
              <a:t>5</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worksheet.set_column(</a:t>
            </a:r>
            <a:r>
              <a:rPr kumimoji="0" lang="en-US" altLang="en-US" sz="1600" b="1" i="0" u="none" strike="noStrike" cap="none" normalizeH="0" baseline="0">
                <a:ln>
                  <a:noFill/>
                </a:ln>
                <a:solidFill>
                  <a:srgbClr val="008080"/>
                </a:solidFill>
                <a:effectLst/>
                <a:latin typeface="Arial Unicode MS"/>
                <a:ea typeface="JetBrains Mono"/>
              </a:rPr>
              <a:t>'B:B'</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0" i="0" u="none" strike="noStrike" cap="none" normalizeH="0" baseline="0">
                <a:ln>
                  <a:noFill/>
                </a:ln>
                <a:solidFill>
                  <a:srgbClr val="1750EB"/>
                </a:solidFill>
                <a:effectLst/>
                <a:latin typeface="Arial Unicode MS"/>
                <a:ea typeface="JetBrains Mono"/>
              </a:rPr>
              <a:t>15</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worksheet.set_column(</a:t>
            </a:r>
            <a:r>
              <a:rPr kumimoji="0" lang="en-US" altLang="en-US" sz="1600" b="1" i="0" u="none" strike="noStrike" cap="none" normalizeH="0" baseline="0">
                <a:ln>
                  <a:noFill/>
                </a:ln>
                <a:solidFill>
                  <a:srgbClr val="008080"/>
                </a:solidFill>
                <a:effectLst/>
                <a:latin typeface="Arial Unicode MS"/>
                <a:ea typeface="JetBrains Mono"/>
              </a:rPr>
              <a:t>'C:C'</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0" i="0" u="none" strike="noStrike" cap="none" normalizeH="0" baseline="0">
                <a:ln>
                  <a:noFill/>
                </a:ln>
                <a:solidFill>
                  <a:srgbClr val="1750EB"/>
                </a:solidFill>
                <a:effectLst/>
                <a:latin typeface="Arial Unicode MS"/>
                <a:ea typeface="JetBrains Mono"/>
              </a:rPr>
              <a:t>20</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worksheet.set_column(</a:t>
            </a:r>
            <a:r>
              <a:rPr kumimoji="0" lang="en-US" altLang="en-US" sz="1600" b="1" i="0" u="none" strike="noStrike" cap="none" normalizeH="0" baseline="0">
                <a:ln>
                  <a:noFill/>
                </a:ln>
                <a:solidFill>
                  <a:srgbClr val="008080"/>
                </a:solidFill>
                <a:effectLst/>
                <a:latin typeface="Arial Unicode MS"/>
                <a:ea typeface="JetBrains Mono"/>
              </a:rPr>
              <a:t>'D:D'</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0" i="0" u="none" strike="noStrike" cap="none" normalizeH="0" baseline="0">
                <a:ln>
                  <a:noFill/>
                </a:ln>
                <a:solidFill>
                  <a:srgbClr val="1750EB"/>
                </a:solidFill>
                <a:effectLst/>
                <a:latin typeface="Arial Unicode MS"/>
                <a:ea typeface="JetBrains Mono"/>
              </a:rPr>
              <a:t>15</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worksheet.set_column(</a:t>
            </a:r>
            <a:r>
              <a:rPr kumimoji="0" lang="en-US" altLang="en-US" sz="1600" b="1" i="0" u="none" strike="noStrike" cap="none" normalizeH="0" baseline="0">
                <a:ln>
                  <a:noFill/>
                </a:ln>
                <a:solidFill>
                  <a:srgbClr val="008080"/>
                </a:solidFill>
                <a:effectLst/>
                <a:latin typeface="Arial Unicode MS"/>
                <a:ea typeface="JetBrains Mono"/>
              </a:rPr>
              <a:t>'E:E'</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0" i="0" u="none" strike="noStrike" cap="none" normalizeH="0" baseline="0">
                <a:ln>
                  <a:noFill/>
                </a:ln>
                <a:solidFill>
                  <a:srgbClr val="1750EB"/>
                </a:solidFill>
                <a:effectLst/>
                <a:latin typeface="Arial Unicode MS"/>
                <a:ea typeface="JetBrains Mono"/>
              </a:rPr>
              <a:t>15</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1" u="none" strike="noStrike" cap="none" normalizeH="0" baseline="0">
                <a:ln>
                  <a:noFill/>
                </a:ln>
                <a:solidFill>
                  <a:srgbClr val="8C8C8C"/>
                </a:solidFill>
                <a:effectLst/>
                <a:latin typeface="Arial Unicode MS"/>
                <a:ea typeface="JetBrains Mono"/>
              </a:rPr>
              <a:t># đ</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ị</a:t>
            </a:r>
            <a:r>
              <a:rPr kumimoji="0" lang="en-US" altLang="en-US" sz="1600" b="0" i="1" u="none" strike="noStrike" cap="none" normalizeH="0" baseline="0">
                <a:ln>
                  <a:noFill/>
                </a:ln>
                <a:solidFill>
                  <a:srgbClr val="8C8C8C"/>
                </a:solidFill>
                <a:effectLst/>
                <a:latin typeface="Arial Unicode MS"/>
                <a:ea typeface="JetBrains Mono"/>
              </a:rPr>
              <a:t>nh d</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ạ</a:t>
            </a:r>
            <a:r>
              <a:rPr kumimoji="0" lang="en-US" altLang="en-US" sz="1600" b="0" i="1" u="none" strike="noStrike" cap="none" normalizeH="0" baseline="0">
                <a:ln>
                  <a:noFill/>
                </a:ln>
                <a:solidFill>
                  <a:srgbClr val="8C8C8C"/>
                </a:solidFill>
                <a:effectLst/>
                <a:latin typeface="Arial Unicode MS"/>
                <a:ea typeface="JetBrains Mono"/>
              </a:rPr>
              <a:t>ng tiêu đ</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ề</a:t>
            </a:r>
            <a:r>
              <a:rPr kumimoji="0" lang="en-US" altLang="en-US" sz="1600" b="0" i="1" u="none" strike="noStrike" cap="none" normalizeH="0" baseline="0">
                <a:ln>
                  <a:noFill/>
                </a:ln>
                <a:solidFill>
                  <a:srgbClr val="8C8C8C"/>
                </a:solidFill>
                <a:effectLst/>
                <a:latin typeface="Arial Unicode MS"/>
                <a:ea typeface="JetBrains Mono"/>
              </a:rPr>
              <a:t> c</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ộ</a:t>
            </a:r>
            <a:r>
              <a:rPr kumimoji="0" lang="en-US" altLang="en-US" sz="1600" b="0" i="1" u="none" strike="noStrike" cap="none" normalizeH="0" baseline="0">
                <a:ln>
                  <a:noFill/>
                </a:ln>
                <a:solidFill>
                  <a:srgbClr val="8C8C8C"/>
                </a:solidFill>
                <a:effectLst/>
                <a:latin typeface="Arial Unicode MS"/>
                <a:ea typeface="JetBrains Mono"/>
              </a:rPr>
              <a:t>t in đ</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ậ</a:t>
            </a:r>
            <a:r>
              <a:rPr kumimoji="0" lang="en-US" altLang="en-US" sz="1600" b="0" i="1" u="none" strike="noStrike" cap="none" normalizeH="0" baseline="0">
                <a:ln>
                  <a:noFill/>
                </a:ln>
                <a:solidFill>
                  <a:srgbClr val="8C8C8C"/>
                </a:solidFill>
                <a:effectLst/>
                <a:latin typeface="Arial Unicode MS"/>
                <a:ea typeface="JetBrains Mono"/>
              </a:rPr>
              <a:t>m</a:t>
            </a:r>
            <a:br>
              <a:rPr kumimoji="0" lang="en-US" altLang="en-US" sz="1600" b="0" i="1" u="none" strike="noStrike" cap="none" normalizeH="0" baseline="0">
                <a:ln>
                  <a:noFill/>
                </a:ln>
                <a:solidFill>
                  <a:srgbClr val="8C8C8C"/>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bold = workbook.add_format({</a:t>
            </a:r>
            <a:r>
              <a:rPr kumimoji="0" lang="en-US" altLang="en-US" sz="1600" b="1" i="0" u="none" strike="noStrike" cap="none" normalizeH="0" baseline="0">
                <a:ln>
                  <a:noFill/>
                </a:ln>
                <a:solidFill>
                  <a:srgbClr val="008080"/>
                </a:solidFill>
                <a:effectLst/>
                <a:latin typeface="Arial Unicode MS"/>
                <a:ea typeface="JetBrains Mono"/>
              </a:rPr>
              <a:t>'bold'</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0" i="0" u="none" strike="noStrike" cap="none" normalizeH="0" baseline="0">
                <a:ln>
                  <a:noFill/>
                </a:ln>
                <a:solidFill>
                  <a:srgbClr val="0033B3"/>
                </a:solidFill>
                <a:effectLst/>
                <a:latin typeface="Arial Unicode MS"/>
                <a:ea typeface="JetBrains Mono"/>
              </a:rPr>
              <a:t>True</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1" u="none" strike="noStrike" cap="none" normalizeH="0" baseline="0">
                <a:ln>
                  <a:noFill/>
                </a:ln>
                <a:solidFill>
                  <a:srgbClr val="8C8C8C"/>
                </a:solidFill>
                <a:effectLst/>
                <a:latin typeface="Arial Unicode MS"/>
                <a:ea typeface="JetBrains Mono"/>
              </a:rPr>
              <a:t># thêm dòng tiêu đ</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ề</a:t>
            </a:r>
            <a:r>
              <a:rPr kumimoji="0" lang="en-US" altLang="en-US" sz="1600" b="0" i="1" u="none" strike="noStrike" cap="none" normalizeH="0" baseline="0">
                <a:ln>
                  <a:noFill/>
                </a:ln>
                <a:solidFill>
                  <a:srgbClr val="8C8C8C"/>
                </a:solidFill>
                <a:effectLst/>
                <a:latin typeface="Arial Unicode MS"/>
                <a:ea typeface="JetBrains Mono"/>
              </a:rPr>
              <a:t> và đ</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ị</a:t>
            </a:r>
            <a:r>
              <a:rPr kumimoji="0" lang="en-US" altLang="en-US" sz="1600" b="0" i="1" u="none" strike="noStrike" cap="none" normalizeH="0" baseline="0">
                <a:ln>
                  <a:noFill/>
                </a:ln>
                <a:solidFill>
                  <a:srgbClr val="8C8C8C"/>
                </a:solidFill>
                <a:effectLst/>
                <a:latin typeface="Arial Unicode MS"/>
                <a:ea typeface="JetBrains Mono"/>
              </a:rPr>
              <a:t>nh d</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ạ</a:t>
            </a:r>
            <a:r>
              <a:rPr kumimoji="0" lang="en-US" altLang="en-US" sz="1600" b="0" i="1" u="none" strike="noStrike" cap="none" normalizeH="0" baseline="0">
                <a:ln>
                  <a:noFill/>
                </a:ln>
                <a:solidFill>
                  <a:srgbClr val="8C8C8C"/>
                </a:solidFill>
                <a:effectLst/>
                <a:latin typeface="Arial Unicode MS"/>
                <a:ea typeface="JetBrains Mono"/>
              </a:rPr>
              <a:t>ng in đ</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ậ</a:t>
            </a:r>
            <a:r>
              <a:rPr kumimoji="0" lang="en-US" altLang="en-US" sz="1600" b="0" i="1" u="none" strike="noStrike" cap="none" normalizeH="0" baseline="0">
                <a:ln>
                  <a:noFill/>
                </a:ln>
                <a:solidFill>
                  <a:srgbClr val="8C8C8C"/>
                </a:solidFill>
                <a:effectLst/>
                <a:latin typeface="Arial Unicode MS"/>
                <a:ea typeface="JetBrains Mono"/>
              </a:rPr>
              <a:t>m</a:t>
            </a:r>
            <a:br>
              <a:rPr kumimoji="0" lang="en-US" altLang="en-US" sz="1600" b="0" i="1" u="none" strike="noStrike" cap="none" normalizeH="0" baseline="0">
                <a:ln>
                  <a:noFill/>
                </a:ln>
                <a:solidFill>
                  <a:srgbClr val="8C8C8C"/>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'A1'</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'STT'</a:t>
            </a:r>
            <a:r>
              <a:rPr kumimoji="0" lang="en-US" altLang="en-US" sz="1600" b="0" i="0" u="none" strike="noStrike" cap="none" normalizeH="0" baseline="0">
                <a:ln>
                  <a:noFill/>
                </a:ln>
                <a:solidFill>
                  <a:srgbClr val="080808"/>
                </a:solidFill>
                <a:effectLst/>
                <a:latin typeface="Arial Unicode MS"/>
                <a:ea typeface="JetBrains Mono"/>
              </a:rPr>
              <a:t>,bold)</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'B1'</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'MÃ S</a:t>
            </a:r>
            <a:r>
              <a:rPr kumimoji="0" lang="en-US" altLang="en-US" sz="1600" b="1" i="0" u="none" strike="noStrike" cap="none" normalizeH="0" baseline="0">
                <a:ln>
                  <a:noFill/>
                </a:ln>
                <a:solidFill>
                  <a:srgbClr val="008080"/>
                </a:solidFill>
                <a:effectLst/>
                <a:latin typeface="Courier New" panose="02070309020205020404" pitchFamily="49" charset="0"/>
                <a:ea typeface="JetBrains Mono"/>
                <a:cs typeface="Courier New" panose="02070309020205020404" pitchFamily="49" charset="0"/>
              </a:rPr>
              <a:t>Ả</a:t>
            </a:r>
            <a:r>
              <a:rPr kumimoji="0" lang="en-US" altLang="en-US" sz="1600" b="1" i="0" u="none" strike="noStrike" cap="none" normalizeH="0" baseline="0">
                <a:ln>
                  <a:noFill/>
                </a:ln>
                <a:solidFill>
                  <a:srgbClr val="008080"/>
                </a:solidFill>
                <a:effectLst/>
                <a:latin typeface="Arial Unicode MS"/>
                <a:ea typeface="JetBrains Mono"/>
              </a:rPr>
              <a:t>N PH</a:t>
            </a:r>
            <a:r>
              <a:rPr kumimoji="0" lang="en-US" altLang="en-US" sz="1600" b="1" i="0" u="none" strike="noStrike" cap="none" normalizeH="0" baseline="0">
                <a:ln>
                  <a:noFill/>
                </a:ln>
                <a:solidFill>
                  <a:srgbClr val="008080"/>
                </a:solidFill>
                <a:effectLst/>
                <a:latin typeface="Courier New" panose="02070309020205020404" pitchFamily="49" charset="0"/>
                <a:ea typeface="JetBrains Mono"/>
                <a:cs typeface="Courier New" panose="02070309020205020404" pitchFamily="49" charset="0"/>
              </a:rPr>
              <a:t>Ẩ</a:t>
            </a:r>
            <a:r>
              <a:rPr kumimoji="0" lang="en-US" altLang="en-US" sz="1600" b="1" i="0" u="none" strike="noStrike" cap="none" normalizeH="0" baseline="0">
                <a:ln>
                  <a:noFill/>
                </a:ln>
                <a:solidFill>
                  <a:srgbClr val="008080"/>
                </a:solidFill>
                <a:effectLst/>
                <a:latin typeface="Arial Unicode MS"/>
                <a:ea typeface="JetBrains Mono"/>
              </a:rPr>
              <a:t>M'</a:t>
            </a:r>
            <a:r>
              <a:rPr kumimoji="0" lang="en-US" altLang="en-US" sz="1600" b="0" i="0" u="none" strike="noStrike" cap="none" normalizeH="0" baseline="0">
                <a:ln>
                  <a:noFill/>
                </a:ln>
                <a:solidFill>
                  <a:srgbClr val="080808"/>
                </a:solidFill>
                <a:effectLst/>
                <a:latin typeface="Arial Unicode MS"/>
                <a:ea typeface="JetBrains Mono"/>
              </a:rPr>
              <a:t>,bold)</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'C1'</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'TÊN S</a:t>
            </a:r>
            <a:r>
              <a:rPr kumimoji="0" lang="en-US" altLang="en-US" sz="1600" b="1" i="0" u="none" strike="noStrike" cap="none" normalizeH="0" baseline="0">
                <a:ln>
                  <a:noFill/>
                </a:ln>
                <a:solidFill>
                  <a:srgbClr val="008080"/>
                </a:solidFill>
                <a:effectLst/>
                <a:latin typeface="Courier New" panose="02070309020205020404" pitchFamily="49" charset="0"/>
                <a:ea typeface="JetBrains Mono"/>
                <a:cs typeface="Courier New" panose="02070309020205020404" pitchFamily="49" charset="0"/>
              </a:rPr>
              <a:t>Ả</a:t>
            </a:r>
            <a:r>
              <a:rPr kumimoji="0" lang="en-US" altLang="en-US" sz="1600" b="1" i="0" u="none" strike="noStrike" cap="none" normalizeH="0" baseline="0">
                <a:ln>
                  <a:noFill/>
                </a:ln>
                <a:solidFill>
                  <a:srgbClr val="008080"/>
                </a:solidFill>
                <a:effectLst/>
                <a:latin typeface="Arial Unicode MS"/>
                <a:ea typeface="JetBrains Mono"/>
              </a:rPr>
              <a:t>N PH</a:t>
            </a:r>
            <a:r>
              <a:rPr kumimoji="0" lang="en-US" altLang="en-US" sz="1600" b="1" i="0" u="none" strike="noStrike" cap="none" normalizeH="0" baseline="0">
                <a:ln>
                  <a:noFill/>
                </a:ln>
                <a:solidFill>
                  <a:srgbClr val="008080"/>
                </a:solidFill>
                <a:effectLst/>
                <a:latin typeface="Courier New" panose="02070309020205020404" pitchFamily="49" charset="0"/>
                <a:ea typeface="JetBrains Mono"/>
                <a:cs typeface="Courier New" panose="02070309020205020404" pitchFamily="49" charset="0"/>
              </a:rPr>
              <a:t>Ẩ</a:t>
            </a:r>
            <a:r>
              <a:rPr kumimoji="0" lang="en-US" altLang="en-US" sz="1600" b="1" i="0" u="none" strike="noStrike" cap="none" normalizeH="0" baseline="0">
                <a:ln>
                  <a:noFill/>
                </a:ln>
                <a:solidFill>
                  <a:srgbClr val="008080"/>
                </a:solidFill>
                <a:effectLst/>
                <a:latin typeface="Arial Unicode MS"/>
                <a:ea typeface="JetBrains Mono"/>
              </a:rPr>
              <a:t>M'</a:t>
            </a:r>
            <a:r>
              <a:rPr kumimoji="0" lang="en-US" altLang="en-US" sz="1600" b="0" i="0" u="none" strike="noStrike" cap="none" normalizeH="0" baseline="0">
                <a:ln>
                  <a:noFill/>
                </a:ln>
                <a:solidFill>
                  <a:srgbClr val="080808"/>
                </a:solidFill>
                <a:effectLst/>
                <a:latin typeface="Arial Unicode MS"/>
                <a:ea typeface="JetBrains Mono"/>
              </a:rPr>
              <a:t>,bold)</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'D1'</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'S</a:t>
            </a:r>
            <a:r>
              <a:rPr kumimoji="0" lang="en-US" altLang="en-US" sz="1600" b="1" i="0" u="none" strike="noStrike" cap="none" normalizeH="0" baseline="0">
                <a:ln>
                  <a:noFill/>
                </a:ln>
                <a:solidFill>
                  <a:srgbClr val="008080"/>
                </a:solidFill>
                <a:effectLst/>
                <a:latin typeface="Courier New" panose="02070309020205020404" pitchFamily="49" charset="0"/>
                <a:ea typeface="JetBrains Mono"/>
                <a:cs typeface="Courier New" panose="02070309020205020404" pitchFamily="49" charset="0"/>
              </a:rPr>
              <a:t>Ố</a:t>
            </a:r>
            <a:r>
              <a:rPr kumimoji="0" lang="en-US" altLang="en-US" sz="1600" b="1" i="0" u="none" strike="noStrike" cap="none" normalizeH="0" baseline="0">
                <a:ln>
                  <a:noFill/>
                </a:ln>
                <a:solidFill>
                  <a:srgbClr val="008080"/>
                </a:solidFill>
                <a:effectLst/>
                <a:latin typeface="Arial Unicode MS"/>
                <a:ea typeface="JetBrains Mono"/>
              </a:rPr>
              <a:t> L</a:t>
            </a:r>
            <a:r>
              <a:rPr kumimoji="0" lang="en-US" altLang="en-US" sz="1600" b="1" i="0" u="none" strike="noStrike" cap="none" normalizeH="0" baseline="0">
                <a:ln>
                  <a:noFill/>
                </a:ln>
                <a:solidFill>
                  <a:srgbClr val="008080"/>
                </a:solidFill>
                <a:effectLst/>
                <a:latin typeface="Courier New" panose="02070309020205020404" pitchFamily="49" charset="0"/>
                <a:ea typeface="JetBrains Mono"/>
                <a:cs typeface="Courier New" panose="02070309020205020404" pitchFamily="49" charset="0"/>
              </a:rPr>
              <a:t>ƯỢ</a:t>
            </a:r>
            <a:r>
              <a:rPr kumimoji="0" lang="en-US" altLang="en-US" sz="1600" b="1" i="0" u="none" strike="noStrike" cap="none" normalizeH="0" baseline="0">
                <a:ln>
                  <a:noFill/>
                </a:ln>
                <a:solidFill>
                  <a:srgbClr val="008080"/>
                </a:solidFill>
                <a:effectLst/>
                <a:latin typeface="Arial Unicode MS"/>
                <a:ea typeface="JetBrains Mono"/>
              </a:rPr>
              <a:t>NG'</a:t>
            </a:r>
            <a:r>
              <a:rPr kumimoji="0" lang="en-US" altLang="en-US" sz="1600" b="0" i="0" u="none" strike="noStrike" cap="none" normalizeH="0" baseline="0">
                <a:ln>
                  <a:noFill/>
                </a:ln>
                <a:solidFill>
                  <a:srgbClr val="080808"/>
                </a:solidFill>
                <a:effectLst/>
                <a:latin typeface="Arial Unicode MS"/>
                <a:ea typeface="JetBrains Mono"/>
              </a:rPr>
              <a:t>,bold)</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'E1'</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'Đ</a:t>
            </a:r>
            <a:r>
              <a:rPr kumimoji="0" lang="en-US" altLang="en-US" sz="1600" b="1" i="0" u="none" strike="noStrike" cap="none" normalizeH="0" baseline="0">
                <a:ln>
                  <a:noFill/>
                </a:ln>
                <a:solidFill>
                  <a:srgbClr val="008080"/>
                </a:solidFill>
                <a:effectLst/>
                <a:latin typeface="Courier New" panose="02070309020205020404" pitchFamily="49" charset="0"/>
                <a:ea typeface="JetBrains Mono"/>
                <a:cs typeface="Courier New" panose="02070309020205020404" pitchFamily="49" charset="0"/>
              </a:rPr>
              <a:t>Ơ</a:t>
            </a:r>
            <a:r>
              <a:rPr kumimoji="0" lang="en-US" altLang="en-US" sz="1600" b="1" i="0" u="none" strike="noStrike" cap="none" normalizeH="0" baseline="0">
                <a:ln>
                  <a:noFill/>
                </a:ln>
                <a:solidFill>
                  <a:srgbClr val="008080"/>
                </a:solidFill>
                <a:effectLst/>
                <a:latin typeface="Arial Unicode MS"/>
                <a:ea typeface="JetBrains Mono"/>
              </a:rPr>
              <a:t>N GIÁ'</a:t>
            </a:r>
            <a:r>
              <a:rPr kumimoji="0" lang="en-US" altLang="en-US" sz="1600" b="0" i="0" u="none" strike="noStrike" cap="none" normalizeH="0" baseline="0">
                <a:ln>
                  <a:noFill/>
                </a:ln>
                <a:solidFill>
                  <a:srgbClr val="080808"/>
                </a:solidFill>
                <a:effectLst/>
                <a:latin typeface="Arial Unicode MS"/>
                <a:ea typeface="JetBrains Mono"/>
              </a:rPr>
              <a:t>,bold)</a:t>
            </a:r>
            <a:endParaRPr kumimoji="0" lang="en-US" altLang="en-US" sz="4000" b="0" i="0" u="none" strike="noStrike" cap="none" normalizeH="0" baseline="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AEEF4BE0-081E-4CB4-87DD-677D5E3386B4}"/>
              </a:ext>
            </a:extLst>
          </p:cNvPr>
          <p:cNvSpPr>
            <a:spLocks noChangeArrowheads="1"/>
          </p:cNvSpPr>
          <p:nvPr/>
        </p:nvSpPr>
        <p:spPr bwMode="auto">
          <a:xfrm>
            <a:off x="6477000" y="914400"/>
            <a:ext cx="4445448" cy="42780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8C8C8C"/>
                </a:solidFill>
                <a:effectLst/>
                <a:latin typeface="Arial Unicode MS"/>
                <a:ea typeface="JetBrains Mono"/>
              </a:rPr>
              <a:t>#thêm m</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ộ</a:t>
            </a:r>
            <a:r>
              <a:rPr kumimoji="0" lang="en-US" altLang="en-US" sz="1600" b="0" i="1" u="none" strike="noStrike" cap="none" normalizeH="0" baseline="0">
                <a:ln>
                  <a:noFill/>
                </a:ln>
                <a:solidFill>
                  <a:srgbClr val="8C8C8C"/>
                </a:solidFill>
                <a:effectLst/>
                <a:latin typeface="Arial Unicode MS"/>
                <a:ea typeface="JetBrains Mono"/>
              </a:rPr>
              <a:t>t dòng d</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ữ</a:t>
            </a:r>
            <a:r>
              <a:rPr kumimoji="0" lang="en-US" altLang="en-US" sz="1600" b="0" i="1" u="none" strike="noStrike" cap="none" normalizeH="0" baseline="0">
                <a:ln>
                  <a:noFill/>
                </a:ln>
                <a:solidFill>
                  <a:srgbClr val="8C8C8C"/>
                </a:solidFill>
                <a:effectLst/>
                <a:latin typeface="Arial Unicode MS"/>
                <a:ea typeface="JetBrains Mono"/>
              </a:rPr>
              <a:t> li</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ệ</a:t>
            </a:r>
            <a:r>
              <a:rPr kumimoji="0" lang="en-US" altLang="en-US" sz="1600" b="0" i="1" u="none" strike="noStrike" cap="none" normalizeH="0" baseline="0">
                <a:ln>
                  <a:noFill/>
                </a:ln>
                <a:solidFill>
                  <a:srgbClr val="8C8C8C"/>
                </a:solidFill>
                <a:effectLst/>
                <a:latin typeface="Arial Unicode MS"/>
                <a:ea typeface="JetBrains Mono"/>
              </a:rPr>
              <a:t>u</a:t>
            </a:r>
            <a:br>
              <a:rPr kumimoji="0" lang="en-US" altLang="en-US" sz="1600" b="0" i="1" u="none" strike="noStrike" cap="none" normalizeH="0" baseline="0">
                <a:ln>
                  <a:noFill/>
                </a:ln>
                <a:solidFill>
                  <a:srgbClr val="8C8C8C"/>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'A2'</a:t>
            </a:r>
            <a:r>
              <a:rPr kumimoji="0" lang="en-US" altLang="en-US" sz="1600" b="0" i="0" u="none" strike="noStrike" cap="none" normalizeH="0" baseline="0">
                <a:ln>
                  <a:noFill/>
                </a:ln>
                <a:solidFill>
                  <a:srgbClr val="080808"/>
                </a:solidFill>
                <a:effectLst/>
                <a:latin typeface="Arial Unicode MS"/>
                <a:ea typeface="JetBrains Mono"/>
              </a:rPr>
              <a:t>,</a:t>
            </a:r>
            <a:r>
              <a:rPr kumimoji="0" lang="en-US" altLang="en-US" sz="1600" b="0" i="0" u="none" strike="noStrike" cap="none" normalizeH="0" baseline="0">
                <a:ln>
                  <a:noFill/>
                </a:ln>
                <a:solidFill>
                  <a:srgbClr val="1750EB"/>
                </a:solidFill>
                <a:effectLst/>
                <a:latin typeface="Arial Unicode MS"/>
                <a:ea typeface="JetBrains Mono"/>
              </a:rPr>
              <a:t>1</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'B2'</a:t>
            </a:r>
            <a:r>
              <a:rPr kumimoji="0" lang="en-US" altLang="en-US" sz="1600" b="0" i="0" u="none" strike="noStrike" cap="none" normalizeH="0" baseline="0">
                <a:ln>
                  <a:noFill/>
                </a:ln>
                <a:solidFill>
                  <a:srgbClr val="080808"/>
                </a:solidFill>
                <a:effectLst/>
                <a:latin typeface="Arial Unicode MS"/>
                <a:ea typeface="JetBrains Mono"/>
              </a:rPr>
              <a:t>,</a:t>
            </a:r>
            <a:r>
              <a:rPr kumimoji="0" lang="en-US" altLang="en-US" sz="1600" b="1" i="0" u="none" strike="noStrike" cap="none" normalizeH="0" baseline="0">
                <a:ln>
                  <a:noFill/>
                </a:ln>
                <a:solidFill>
                  <a:srgbClr val="008080"/>
                </a:solidFill>
                <a:effectLst/>
                <a:latin typeface="Arial Unicode MS"/>
                <a:ea typeface="JetBrains Mono"/>
              </a:rPr>
              <a:t>'SP1'</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'C2'</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'Coca'</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'D2'</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'15'</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'E2'</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'15000'</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1" u="none" strike="noStrike" cap="none" normalizeH="0" baseline="0">
                <a:ln>
                  <a:noFill/>
                </a:ln>
                <a:solidFill>
                  <a:srgbClr val="8C8C8C"/>
                </a:solidFill>
                <a:effectLst/>
                <a:latin typeface="Arial Unicode MS"/>
                <a:ea typeface="JetBrains Mono"/>
              </a:rPr>
              <a:t>#thêm m</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ộ</a:t>
            </a:r>
            <a:r>
              <a:rPr kumimoji="0" lang="en-US" altLang="en-US" sz="1600" b="0" i="1" u="none" strike="noStrike" cap="none" normalizeH="0" baseline="0">
                <a:ln>
                  <a:noFill/>
                </a:ln>
                <a:solidFill>
                  <a:srgbClr val="8C8C8C"/>
                </a:solidFill>
                <a:effectLst/>
                <a:latin typeface="Arial Unicode MS"/>
                <a:ea typeface="JetBrains Mono"/>
              </a:rPr>
              <a:t>t dòng d</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ữ</a:t>
            </a:r>
            <a:r>
              <a:rPr kumimoji="0" lang="en-US" altLang="en-US" sz="1600" b="0" i="1" u="none" strike="noStrike" cap="none" normalizeH="0" baseline="0">
                <a:ln>
                  <a:noFill/>
                </a:ln>
                <a:solidFill>
                  <a:srgbClr val="8C8C8C"/>
                </a:solidFill>
                <a:effectLst/>
                <a:latin typeface="Arial Unicode MS"/>
                <a:ea typeface="JetBrains Mono"/>
              </a:rPr>
              <a:t> li</a:t>
            </a:r>
            <a:r>
              <a:rPr kumimoji="0" lang="en-US" altLang="en-US" sz="1600" b="0" i="1" u="none" strike="noStrike" cap="none" normalizeH="0" baseline="0">
                <a:ln>
                  <a:noFill/>
                </a:ln>
                <a:solidFill>
                  <a:srgbClr val="8C8C8C"/>
                </a:solidFill>
                <a:effectLst/>
                <a:latin typeface="Courier New" panose="02070309020205020404" pitchFamily="49" charset="0"/>
                <a:ea typeface="JetBrains Mono"/>
                <a:cs typeface="Courier New" panose="02070309020205020404" pitchFamily="49" charset="0"/>
              </a:rPr>
              <a:t>ệ</a:t>
            </a:r>
            <a:r>
              <a:rPr kumimoji="0" lang="en-US" altLang="en-US" sz="1600" b="0" i="1" u="none" strike="noStrike" cap="none" normalizeH="0" baseline="0">
                <a:ln>
                  <a:noFill/>
                </a:ln>
                <a:solidFill>
                  <a:srgbClr val="8C8C8C"/>
                </a:solidFill>
                <a:effectLst/>
                <a:latin typeface="Arial Unicode MS"/>
                <a:ea typeface="JetBrains Mono"/>
              </a:rPr>
              <a:t>u</a:t>
            </a:r>
            <a:br>
              <a:rPr kumimoji="0" lang="en-US" altLang="en-US" sz="1600" b="0" i="1" u="none" strike="noStrike" cap="none" normalizeH="0" baseline="0">
                <a:ln>
                  <a:noFill/>
                </a:ln>
                <a:solidFill>
                  <a:srgbClr val="8C8C8C"/>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'A3'</a:t>
            </a:r>
            <a:r>
              <a:rPr kumimoji="0" lang="en-US" altLang="en-US" sz="1600" b="0" i="0" u="none" strike="noStrike" cap="none" normalizeH="0" baseline="0">
                <a:ln>
                  <a:noFill/>
                </a:ln>
                <a:solidFill>
                  <a:srgbClr val="080808"/>
                </a:solidFill>
                <a:effectLst/>
                <a:latin typeface="Arial Unicode MS"/>
                <a:ea typeface="JetBrains Mono"/>
              </a:rPr>
              <a:t>,</a:t>
            </a:r>
            <a:r>
              <a:rPr kumimoji="0" lang="en-US" altLang="en-US" sz="1600" b="0" i="0" u="none" strike="noStrike" cap="none" normalizeH="0" baseline="0">
                <a:ln>
                  <a:noFill/>
                </a:ln>
                <a:solidFill>
                  <a:srgbClr val="1750EB"/>
                </a:solidFill>
                <a:effectLst/>
                <a:latin typeface="Arial Unicode MS"/>
                <a:ea typeface="JetBrains Mono"/>
              </a:rPr>
              <a:t>2</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'B3'</a:t>
            </a:r>
            <a:r>
              <a:rPr kumimoji="0" lang="en-US" altLang="en-US" sz="1600" b="0" i="0" u="none" strike="noStrike" cap="none" normalizeH="0" baseline="0">
                <a:ln>
                  <a:noFill/>
                </a:ln>
                <a:solidFill>
                  <a:srgbClr val="080808"/>
                </a:solidFill>
                <a:effectLst/>
                <a:latin typeface="Arial Unicode MS"/>
                <a:ea typeface="JetBrains Mono"/>
              </a:rPr>
              <a:t>,</a:t>
            </a:r>
            <a:r>
              <a:rPr kumimoji="0" lang="en-US" altLang="en-US" sz="1600" b="1" i="0" u="none" strike="noStrike" cap="none" normalizeH="0" baseline="0">
                <a:ln>
                  <a:noFill/>
                </a:ln>
                <a:solidFill>
                  <a:srgbClr val="008080"/>
                </a:solidFill>
                <a:effectLst/>
                <a:latin typeface="Arial Unicode MS"/>
                <a:ea typeface="JetBrains Mono"/>
              </a:rPr>
              <a:t>'SP2'</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'C3'</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'Pepsi'</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'D3'</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'20'</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worksheet.write(</a:t>
            </a:r>
            <a:r>
              <a:rPr kumimoji="0" lang="en-US" altLang="en-US" sz="1600" b="1" i="0" u="none" strike="noStrike" cap="none" normalizeH="0" baseline="0">
                <a:ln>
                  <a:noFill/>
                </a:ln>
                <a:solidFill>
                  <a:srgbClr val="008080"/>
                </a:solidFill>
                <a:effectLst/>
                <a:latin typeface="Arial Unicode MS"/>
                <a:ea typeface="JetBrains Mono"/>
              </a:rPr>
              <a:t>'E3'</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'18000'</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1" u="none" strike="noStrike" cap="none" normalizeH="0" baseline="0">
                <a:ln>
                  <a:noFill/>
                </a:ln>
                <a:solidFill>
                  <a:srgbClr val="8C8C8C"/>
                </a:solidFill>
                <a:effectLst/>
                <a:latin typeface="Arial Unicode MS"/>
                <a:ea typeface="JetBrains Mono"/>
              </a:rPr>
              <a:t>#Chèn Logo vào</a:t>
            </a:r>
            <a:br>
              <a:rPr kumimoji="0" lang="en-US" altLang="en-US" sz="1600" b="0" i="1" u="none" strike="noStrike" cap="none" normalizeH="0" baseline="0">
                <a:ln>
                  <a:noFill/>
                </a:ln>
                <a:solidFill>
                  <a:srgbClr val="8C8C8C"/>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worksheet.insert_image(</a:t>
            </a:r>
            <a:r>
              <a:rPr kumimoji="0" lang="en-US" altLang="en-US" sz="1600" b="1" i="0" u="none" strike="noStrike" cap="none" normalizeH="0" baseline="0">
                <a:ln>
                  <a:noFill/>
                </a:ln>
                <a:solidFill>
                  <a:srgbClr val="008080"/>
                </a:solidFill>
                <a:effectLst/>
                <a:latin typeface="Arial Unicode MS"/>
                <a:ea typeface="JetBrains Mono"/>
              </a:rPr>
              <a:t>'B5'</a:t>
            </a:r>
            <a:r>
              <a:rPr kumimoji="0" lang="en-US" altLang="en-US" sz="1600" b="0" i="0" u="none" strike="noStrike" cap="none" normalizeH="0" baseline="0">
                <a:ln>
                  <a:noFill/>
                </a:ln>
                <a:solidFill>
                  <a:srgbClr val="080808"/>
                </a:solidFill>
                <a:effectLst/>
                <a:latin typeface="Arial Unicode MS"/>
                <a:ea typeface="JetBrains Mono"/>
              </a:rPr>
              <a:t>, </a:t>
            </a:r>
            <a:r>
              <a:rPr kumimoji="0" lang="en-US" altLang="en-US" sz="1600" b="1" i="0" u="none" strike="noStrike" cap="none" normalizeH="0" baseline="0">
                <a:ln>
                  <a:noFill/>
                </a:ln>
                <a:solidFill>
                  <a:srgbClr val="008080"/>
                </a:solidFill>
                <a:effectLst/>
                <a:latin typeface="Arial Unicode MS"/>
                <a:ea typeface="JetBrains Mono"/>
              </a:rPr>
              <a:t>'logo_UEL.png'</a:t>
            </a:r>
            <a:r>
              <a:rPr kumimoji="0" lang="en-US" altLang="en-US" sz="1600" b="0" i="0" u="none" strike="noStrike" cap="none" normalizeH="0" baseline="0">
                <a:ln>
                  <a:noFill/>
                </a:ln>
                <a:solidFill>
                  <a:srgbClr val="080808"/>
                </a:solidFill>
                <a:effectLst/>
                <a:latin typeface="Arial Unicode MS"/>
                <a:ea typeface="JetBrains Mono"/>
              </a:rPr>
              <a:t>)</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
            </a:r>
            <a:br>
              <a:rPr kumimoji="0" lang="en-US" altLang="en-US" sz="1600" b="0" i="0" u="none" strike="noStrike" cap="none" normalizeH="0" baseline="0">
                <a:ln>
                  <a:noFill/>
                </a:ln>
                <a:solidFill>
                  <a:srgbClr val="080808"/>
                </a:solidFill>
                <a:effectLst/>
                <a:latin typeface="Arial Unicode MS"/>
                <a:ea typeface="JetBrains Mono"/>
              </a:rPr>
            </a:br>
            <a:r>
              <a:rPr kumimoji="0" lang="en-US" altLang="en-US" sz="1600" b="0" i="0" u="none" strike="noStrike" cap="none" normalizeH="0" baseline="0">
                <a:ln>
                  <a:noFill/>
                </a:ln>
                <a:solidFill>
                  <a:srgbClr val="080808"/>
                </a:solidFill>
                <a:effectLst/>
                <a:latin typeface="Arial Unicode MS"/>
                <a:ea typeface="JetBrains Mono"/>
              </a:rPr>
              <a:t>workbook.close()</a:t>
            </a:r>
            <a:endParaRPr kumimoji="0" lang="en-US" altLang="en-US" sz="4000" b="0" i="0" u="none" strike="noStrike" cap="none" normalizeH="0" baseline="0">
              <a:ln>
                <a:noFill/>
              </a:ln>
              <a:solidFill>
                <a:schemeClr val="tx1"/>
              </a:solidFill>
              <a:effectLst/>
              <a:latin typeface="Arial" panose="020B0604020202020204" pitchFamily="34" charset="0"/>
            </a:endParaRPr>
          </a:p>
        </p:txBody>
      </p:sp>
      <p:sp>
        <p:nvSpPr>
          <p:cNvPr id="21" name="Speech Bubble: Rectangle 20">
            <a:extLst>
              <a:ext uri="{FF2B5EF4-FFF2-40B4-BE49-F238E27FC236}">
                <a16:creationId xmlns:a16="http://schemas.microsoft.com/office/drawing/2014/main" id="{81B028B6-F33C-4948-A52D-96053183F2BB}"/>
              </a:ext>
            </a:extLst>
          </p:cNvPr>
          <p:cNvSpPr/>
          <p:nvPr/>
        </p:nvSpPr>
        <p:spPr>
          <a:xfrm>
            <a:off x="6553200" y="5638800"/>
            <a:ext cx="3962400" cy="1066800"/>
          </a:xfrm>
          <a:prstGeom prst="wedgeRectCallout">
            <a:avLst>
              <a:gd name="adj1" fmla="val -34811"/>
              <a:gd name="adj2" fmla="val -9094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Chạy phần mềm và vào thư mục phần mềm xem file Excel sẽ có kết quả như mong muốn</a:t>
            </a:r>
          </a:p>
        </p:txBody>
      </p:sp>
    </p:spTree>
    <p:extLst>
      <p:ext uri="{BB962C8B-B14F-4D97-AF65-F5344CB8AC3E}">
        <p14:creationId xmlns:p14="http://schemas.microsoft.com/office/powerpoint/2010/main" val="314730503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152</a:t>
            </a:fld>
            <a:endParaRPr lang="en-US"/>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152400" y="256337"/>
            <a:ext cx="6989063" cy="1061902"/>
            <a:chOff x="789624" y="1295400"/>
            <a:chExt cx="6989063" cy="1061902"/>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1350263" y="1849302"/>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effectLst/>
                  <a:latin typeface="Cambria" panose="02040503050406030204" pitchFamily="18" charset="0"/>
                  <a:ea typeface="Cambria" panose="02040503050406030204" pitchFamily="18" charset="0"/>
                </a:rPr>
                <a:t>Xử</a:t>
              </a:r>
              <a:r>
                <a:rPr lang="en-US" sz="4000" b="1" dirty="0" smtClean="0">
                  <a:effectLst/>
                  <a:latin typeface="Cambria" panose="02040503050406030204" pitchFamily="18" charset="0"/>
                  <a:ea typeface="Cambria" panose="02040503050406030204" pitchFamily="18" charset="0"/>
                </a:rPr>
                <a:t> </a:t>
              </a:r>
              <a:r>
                <a:rPr lang="en-US" sz="4000" b="1" dirty="0" err="1">
                  <a:effectLst/>
                  <a:latin typeface="Cambria" panose="02040503050406030204" pitchFamily="18" charset="0"/>
                  <a:ea typeface="Cambria" panose="02040503050406030204" pitchFamily="18" charset="0"/>
                </a:rPr>
                <a:t>lý</a:t>
              </a:r>
              <a:r>
                <a:rPr lang="en-US" sz="4000" b="1" dirty="0">
                  <a:effectLst/>
                  <a:latin typeface="Cambria" panose="02040503050406030204" pitchFamily="18" charset="0"/>
                  <a:ea typeface="Cambria" panose="02040503050406030204" pitchFamily="18" charset="0"/>
                </a:rPr>
                <a:t> Excel file</a:t>
              </a: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6E18ABBF-1373-4090-B374-21C67E3E2F55}"/>
              </a:ext>
            </a:extLst>
          </p:cNvPr>
          <p:cNvSpPr txBox="1">
            <a:spLocks/>
          </p:cNvSpPr>
          <p:nvPr/>
        </p:nvSpPr>
        <p:spPr>
          <a:xfrm>
            <a:off x="695400" y="177281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b="1" dirty="0" err="1">
                <a:effectLst/>
                <a:latin typeface="Cambria" panose="02040503050406030204" pitchFamily="18" charset="0"/>
                <a:ea typeface="Cambria" panose="02040503050406030204" pitchFamily="18" charset="0"/>
              </a:rPr>
              <a:t>Đ</a:t>
            </a:r>
            <a:r>
              <a:rPr lang="en-US" sz="2400" b="1" dirty="0" err="1">
                <a:latin typeface="Cambria" panose="02040503050406030204" pitchFamily="18" charset="0"/>
                <a:ea typeface="Cambria" panose="02040503050406030204" pitchFamily="18" charset="0"/>
              </a:rPr>
              <a:t>ọc</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Ghi</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và</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đọc</a:t>
            </a:r>
            <a:r>
              <a:rPr lang="en-US" sz="2400" b="1" dirty="0">
                <a:latin typeface="Cambria" panose="02040503050406030204" pitchFamily="18" charset="0"/>
                <a:ea typeface="Cambria" panose="02040503050406030204" pitchFamily="18" charset="0"/>
              </a:rPr>
              <a:t> file Excel </a:t>
            </a:r>
            <a:r>
              <a:rPr lang="en-US" sz="2400" b="1" dirty="0" err="1">
                <a:latin typeface="Cambria" panose="02040503050406030204" pitchFamily="18" charset="0"/>
                <a:ea typeface="Cambria" panose="02040503050406030204" pitchFamily="18" charset="0"/>
              </a:rPr>
              <a:t>có</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rất</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nhiều</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thư</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viện</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có</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thể</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kết</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hợp</a:t>
            </a:r>
            <a:r>
              <a:rPr lang="en-US" sz="2400" b="1" dirty="0">
                <a:latin typeface="Cambria" panose="02040503050406030204" pitchFamily="18" charset="0"/>
                <a:ea typeface="Cambria" panose="02040503050406030204" pitchFamily="18" charset="0"/>
              </a:rPr>
              <a:t>.</a:t>
            </a:r>
          </a:p>
          <a:p>
            <a:pPr marL="0" indent="0" algn="just">
              <a:buNone/>
            </a:pPr>
            <a:r>
              <a:rPr lang="en-US" sz="2400" b="1" dirty="0">
                <a:effectLst/>
                <a:latin typeface="Cambria" panose="02040503050406030204" pitchFamily="18" charset="0"/>
                <a:ea typeface="Cambria" panose="02040503050406030204" pitchFamily="18" charset="0"/>
              </a:rPr>
              <a:t>Ta </a:t>
            </a:r>
            <a:r>
              <a:rPr lang="en-US" sz="2400" b="1" dirty="0" err="1">
                <a:effectLst/>
                <a:latin typeface="Cambria" panose="02040503050406030204" pitchFamily="18" charset="0"/>
                <a:ea typeface="Cambria" panose="02040503050406030204" pitchFamily="18" charset="0"/>
              </a:rPr>
              <a:t>thử</a:t>
            </a:r>
            <a:r>
              <a:rPr lang="en-US" sz="2400" b="1" dirty="0">
                <a:effectLst/>
                <a:latin typeface="Cambria" panose="02040503050406030204" pitchFamily="18" charset="0"/>
                <a:ea typeface="Cambria" panose="02040503050406030204" pitchFamily="18" charset="0"/>
              </a:rPr>
              <a:t> </a:t>
            </a:r>
            <a:r>
              <a:rPr lang="en-US" sz="2400" b="1" dirty="0" err="1">
                <a:effectLst/>
                <a:latin typeface="Cambria" panose="02040503050406030204" pitchFamily="18" charset="0"/>
                <a:ea typeface="Cambria" panose="02040503050406030204" pitchFamily="18" charset="0"/>
              </a:rPr>
              <a:t>d</a:t>
            </a:r>
            <a:r>
              <a:rPr lang="en-US" sz="2400" b="1" dirty="0" err="1">
                <a:latin typeface="Cambria" panose="02040503050406030204" pitchFamily="18" charset="0"/>
                <a:ea typeface="Cambria" panose="02040503050406030204" pitchFamily="18" charset="0"/>
              </a:rPr>
              <a:t>ùng</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thư</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viện</a:t>
            </a:r>
            <a:r>
              <a:rPr lang="en-US" sz="2400" b="1" dirty="0">
                <a:latin typeface="Cambria" panose="02040503050406030204" pitchFamily="18" charset="0"/>
                <a:ea typeface="Cambria" panose="02040503050406030204" pitchFamily="18" charset="0"/>
              </a:rPr>
              <a:t> </a:t>
            </a:r>
            <a:r>
              <a:rPr lang="en-US" sz="2400" b="1" dirty="0" err="1">
                <a:solidFill>
                  <a:srgbClr val="FF0000"/>
                </a:solidFill>
                <a:latin typeface="Cambria" panose="02040503050406030204" pitchFamily="18" charset="0"/>
                <a:ea typeface="Cambria" panose="02040503050406030204" pitchFamily="18" charset="0"/>
              </a:rPr>
              <a:t>openpyxl</a:t>
            </a:r>
            <a:r>
              <a:rPr lang="en-US" sz="2400" b="1" dirty="0">
                <a:solidFill>
                  <a:srgbClr val="FF0000"/>
                </a:solidFill>
                <a:latin typeface="Cambria" panose="02040503050406030204" pitchFamily="18" charset="0"/>
                <a:ea typeface="Cambria" panose="02040503050406030204" pitchFamily="18" charset="0"/>
              </a:rPr>
              <a:t> </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để</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đọc</a:t>
            </a:r>
            <a:r>
              <a:rPr lang="en-US" sz="2400" b="1" dirty="0">
                <a:latin typeface="Cambria" panose="02040503050406030204" pitchFamily="18" charset="0"/>
                <a:ea typeface="Cambria" panose="02040503050406030204" pitchFamily="18" charset="0"/>
              </a:rPr>
              <a:t> Excel file (</a:t>
            </a:r>
            <a:r>
              <a:rPr lang="en-US" sz="2400" b="1" dirty="0">
                <a:latin typeface="Cambria" panose="02040503050406030204" pitchFamily="18" charset="0"/>
                <a:ea typeface="Cambria" panose="02040503050406030204" pitchFamily="18" charset="0"/>
                <a:hlinkClick r:id="rId3"/>
              </a:rPr>
              <a:t>https://openpyxl.readthedocs.io/en/stable/</a:t>
            </a:r>
            <a:r>
              <a:rPr lang="en-US" sz="2400" b="1" dirty="0">
                <a:latin typeface="Cambria" panose="02040503050406030204" pitchFamily="18" charset="0"/>
                <a:ea typeface="Cambria" panose="02040503050406030204" pitchFamily="18" charset="0"/>
              </a:rPr>
              <a:t> ), </a:t>
            </a:r>
            <a:r>
              <a:rPr lang="en-US" sz="2400" b="1" dirty="0" err="1">
                <a:latin typeface="Cambria" panose="02040503050406030204" pitchFamily="18" charset="0"/>
                <a:ea typeface="Cambria" panose="02040503050406030204" pitchFamily="18" charset="0"/>
              </a:rPr>
              <a:t>có</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thể</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dùng</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thư</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viện</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này</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để</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tạo</a:t>
            </a:r>
            <a:r>
              <a:rPr lang="en-US" sz="2400" b="1" dirty="0">
                <a:latin typeface="Cambria" panose="02040503050406030204" pitchFamily="18" charset="0"/>
                <a:ea typeface="Cambria" panose="02040503050406030204" pitchFamily="18" charset="0"/>
              </a:rPr>
              <a:t> file Excel </a:t>
            </a:r>
            <a:r>
              <a:rPr lang="en-US" sz="2400" b="1" dirty="0" err="1">
                <a:latin typeface="Cambria" panose="02040503050406030204" pitchFamily="18" charset="0"/>
                <a:ea typeface="Cambria" panose="02040503050406030204" pitchFamily="18" charset="0"/>
              </a:rPr>
              <a:t>luôn</a:t>
            </a:r>
            <a:r>
              <a:rPr lang="en-US" sz="2400" b="1" dirty="0">
                <a:latin typeface="Cambria" panose="02040503050406030204" pitchFamily="18" charset="0"/>
                <a:ea typeface="Cambria" panose="02040503050406030204" pitchFamily="18" charset="0"/>
              </a:rPr>
              <a:t>.</a:t>
            </a:r>
            <a:endParaRPr lang="vi-VN" sz="2400" b="1" dirty="0">
              <a:effectLst/>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65046066-7D1D-41D4-90D5-CDACA0A049E4}"/>
              </a:ext>
            </a:extLst>
          </p:cNvPr>
          <p:cNvPicPr>
            <a:picLocks noChangeAspect="1"/>
          </p:cNvPicPr>
          <p:nvPr/>
        </p:nvPicPr>
        <p:blipFill>
          <a:blip r:embed="rId4"/>
          <a:stretch>
            <a:fillRect/>
          </a:stretch>
        </p:blipFill>
        <p:spPr>
          <a:xfrm>
            <a:off x="983432" y="3840466"/>
            <a:ext cx="10163100" cy="2627010"/>
          </a:xfrm>
          <a:prstGeom prst="rect">
            <a:avLst/>
          </a:prstGeom>
        </p:spPr>
      </p:pic>
    </p:spTree>
    <p:extLst>
      <p:ext uri="{BB962C8B-B14F-4D97-AF65-F5344CB8AC3E}">
        <p14:creationId xmlns:p14="http://schemas.microsoft.com/office/powerpoint/2010/main" val="258686306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153</a:t>
            </a:fld>
            <a:endParaRPr lang="en-US"/>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152400" y="256337"/>
            <a:ext cx="6747802" cy="1095137"/>
            <a:chOff x="789624" y="1295400"/>
            <a:chExt cx="6747802" cy="1095137"/>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1109002" y="1882537"/>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effectLst/>
                  <a:latin typeface="Cambria" panose="02040503050406030204" pitchFamily="18" charset="0"/>
                  <a:ea typeface="Cambria" panose="02040503050406030204" pitchFamily="18" charset="0"/>
                </a:rPr>
                <a:t>Xử</a:t>
              </a:r>
              <a:r>
                <a:rPr lang="en-US" sz="4000" b="1" dirty="0" smtClean="0">
                  <a:effectLst/>
                  <a:latin typeface="Cambria" panose="02040503050406030204" pitchFamily="18" charset="0"/>
                  <a:ea typeface="Cambria" panose="02040503050406030204" pitchFamily="18" charset="0"/>
                </a:rPr>
                <a:t> </a:t>
              </a:r>
              <a:r>
                <a:rPr lang="en-US" sz="4000" b="1" dirty="0" err="1">
                  <a:effectLst/>
                  <a:latin typeface="Cambria" panose="02040503050406030204" pitchFamily="18" charset="0"/>
                  <a:ea typeface="Cambria" panose="02040503050406030204" pitchFamily="18" charset="0"/>
                </a:rPr>
                <a:t>lý</a:t>
              </a:r>
              <a:r>
                <a:rPr lang="en-US" sz="4000" b="1" dirty="0">
                  <a:effectLst/>
                  <a:latin typeface="Cambria" panose="02040503050406030204" pitchFamily="18" charset="0"/>
                  <a:ea typeface="Cambria" panose="02040503050406030204" pitchFamily="18" charset="0"/>
                </a:rPr>
                <a:t> Excel file</a:t>
              </a: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6E18ABBF-1373-4090-B374-21C67E3E2F55}"/>
              </a:ext>
            </a:extLst>
          </p:cNvPr>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vi-VN" sz="2400" b="1">
              <a:effectLst/>
              <a:latin typeface="Cambria" panose="02040503050406030204" pitchFamily="18" charset="0"/>
              <a:ea typeface="Cambria" panose="02040503050406030204" pitchFamily="18" charset="0"/>
            </a:endParaRPr>
          </a:p>
        </p:txBody>
      </p:sp>
      <p:sp>
        <p:nvSpPr>
          <p:cNvPr id="4" name="Rectangle 1">
            <a:extLst>
              <a:ext uri="{FF2B5EF4-FFF2-40B4-BE49-F238E27FC236}">
                <a16:creationId xmlns:a16="http://schemas.microsoft.com/office/drawing/2014/main" id="{1BF13CC9-C37D-4BB6-B8E2-F4BFBD61B8D5}"/>
              </a:ext>
            </a:extLst>
          </p:cNvPr>
          <p:cNvSpPr>
            <a:spLocks noChangeArrowheads="1"/>
          </p:cNvSpPr>
          <p:nvPr/>
        </p:nvSpPr>
        <p:spPr bwMode="auto">
          <a:xfrm>
            <a:off x="2078257" y="2691508"/>
            <a:ext cx="7239000"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33B3"/>
                </a:solidFill>
                <a:effectLst/>
                <a:latin typeface="Arial Unicode MS"/>
                <a:ea typeface="JetBrains Mono"/>
              </a:rPr>
              <a:t>from </a:t>
            </a:r>
            <a:r>
              <a:rPr kumimoji="0" lang="en-US" altLang="en-US" sz="2800" b="0" i="0" u="none" strike="noStrike" cap="none" normalizeH="0" baseline="0" dirty="0" err="1">
                <a:ln>
                  <a:noFill/>
                </a:ln>
                <a:solidFill>
                  <a:srgbClr val="080808"/>
                </a:solidFill>
                <a:effectLst/>
                <a:latin typeface="Arial Unicode MS"/>
                <a:ea typeface="JetBrains Mono"/>
              </a:rPr>
              <a:t>openpyxl</a:t>
            </a:r>
            <a:r>
              <a:rPr kumimoji="0" lang="en-US" altLang="en-US" sz="2800" b="0" i="0" u="none" strike="noStrike" cap="none" normalizeH="0" baseline="0" dirty="0">
                <a:ln>
                  <a:noFill/>
                </a:ln>
                <a:solidFill>
                  <a:srgbClr val="080808"/>
                </a:solidFill>
                <a:effectLst/>
                <a:latin typeface="Arial Unicode MS"/>
                <a:ea typeface="JetBrains Mono"/>
              </a:rPr>
              <a:t> </a:t>
            </a:r>
            <a:r>
              <a:rPr kumimoji="0" lang="en-US" altLang="en-US" sz="2800" b="0" i="0" u="none" strike="noStrike" cap="none" normalizeH="0" baseline="0" dirty="0">
                <a:ln>
                  <a:noFill/>
                </a:ln>
                <a:solidFill>
                  <a:srgbClr val="0033B3"/>
                </a:solidFill>
                <a:effectLst/>
                <a:latin typeface="Arial Unicode MS"/>
                <a:ea typeface="JetBrains Mono"/>
              </a:rPr>
              <a:t>import </a:t>
            </a:r>
            <a:r>
              <a:rPr kumimoji="0" lang="en-US" altLang="en-US" sz="2800" b="0" i="0" u="none" strike="noStrike" cap="none" normalizeH="0" baseline="0" dirty="0" err="1">
                <a:ln>
                  <a:noFill/>
                </a:ln>
                <a:solidFill>
                  <a:srgbClr val="080808"/>
                </a:solidFill>
                <a:effectLst/>
                <a:latin typeface="Arial Unicode MS"/>
                <a:ea typeface="JetBrains Mono"/>
              </a:rPr>
              <a:t>load_workbook</a:t>
            </a:r>
            <a:r>
              <a:rPr kumimoji="0" lang="en-US" altLang="en-US" sz="2800" b="0" i="0" u="none" strike="noStrike" cap="none" normalizeH="0" baseline="0" dirty="0">
                <a:ln>
                  <a:noFill/>
                </a:ln>
                <a:solidFill>
                  <a:srgbClr val="080808"/>
                </a:solidFill>
                <a:effectLst/>
                <a:latin typeface="Arial Unicode MS"/>
                <a:ea typeface="JetBrains Mono"/>
              </a:rPr>
              <a:t/>
            </a:r>
            <a:br>
              <a:rPr kumimoji="0" lang="en-US" altLang="en-US" sz="2800" b="0" i="0" u="none" strike="noStrike" cap="none" normalizeH="0" baseline="0" dirty="0">
                <a:ln>
                  <a:noFill/>
                </a:ln>
                <a:solidFill>
                  <a:srgbClr val="080808"/>
                </a:solidFill>
                <a:effectLst/>
                <a:latin typeface="Arial Unicode MS"/>
                <a:ea typeface="JetBrains Mono"/>
              </a:rPr>
            </a:br>
            <a:r>
              <a:rPr kumimoji="0" lang="en-US" altLang="en-US" sz="2800" b="0" i="0" u="none" strike="noStrike" cap="none" normalizeH="0" baseline="0" dirty="0" err="1">
                <a:ln>
                  <a:noFill/>
                </a:ln>
                <a:solidFill>
                  <a:srgbClr val="080808"/>
                </a:solidFill>
                <a:effectLst/>
                <a:latin typeface="Arial Unicode MS"/>
                <a:ea typeface="JetBrains Mono"/>
              </a:rPr>
              <a:t>wb</a:t>
            </a:r>
            <a:r>
              <a:rPr kumimoji="0" lang="en-US" altLang="en-US" sz="2800" b="0" i="0" u="none" strike="noStrike" cap="none" normalizeH="0" baseline="0" dirty="0">
                <a:ln>
                  <a:noFill/>
                </a:ln>
                <a:solidFill>
                  <a:srgbClr val="080808"/>
                </a:solidFill>
                <a:effectLst/>
                <a:latin typeface="Arial Unicode MS"/>
                <a:ea typeface="JetBrains Mono"/>
              </a:rPr>
              <a:t> = </a:t>
            </a:r>
            <a:r>
              <a:rPr kumimoji="0" lang="en-US" altLang="en-US" sz="2800" b="0" i="0" u="none" strike="noStrike" cap="none" normalizeH="0" baseline="0" dirty="0" err="1">
                <a:ln>
                  <a:noFill/>
                </a:ln>
                <a:solidFill>
                  <a:srgbClr val="080808"/>
                </a:solidFill>
                <a:effectLst/>
                <a:latin typeface="Arial Unicode MS"/>
                <a:ea typeface="JetBrains Mono"/>
              </a:rPr>
              <a:t>load_workbook</a:t>
            </a:r>
            <a:r>
              <a:rPr kumimoji="0" lang="en-US" altLang="en-US" sz="2800" b="0" i="0" u="none" strike="noStrike" cap="none" normalizeH="0" baseline="0" dirty="0">
                <a:ln>
                  <a:noFill/>
                </a:ln>
                <a:solidFill>
                  <a:srgbClr val="080808"/>
                </a:solidFill>
                <a:effectLst/>
                <a:latin typeface="Arial Unicode MS"/>
                <a:ea typeface="JetBrains Mono"/>
              </a:rPr>
              <a:t>(</a:t>
            </a:r>
            <a:r>
              <a:rPr kumimoji="0" lang="en-US" altLang="en-US" sz="2800" b="1" i="0" u="none" strike="noStrike" cap="none" normalizeH="0" baseline="0" dirty="0">
                <a:ln>
                  <a:noFill/>
                </a:ln>
                <a:solidFill>
                  <a:srgbClr val="008080"/>
                </a:solidFill>
                <a:effectLst/>
                <a:latin typeface="Arial Unicode MS"/>
                <a:ea typeface="JetBrains Mono"/>
              </a:rPr>
              <a:t>'demo.xlsx'</a:t>
            </a:r>
            <a:r>
              <a:rPr kumimoji="0" lang="en-US" altLang="en-US" sz="2800" b="0" i="0" u="none" strike="noStrike" cap="none" normalizeH="0" baseline="0" dirty="0">
                <a:ln>
                  <a:noFill/>
                </a:ln>
                <a:solidFill>
                  <a:srgbClr val="080808"/>
                </a:solidFill>
                <a:effectLst/>
                <a:latin typeface="Arial Unicode MS"/>
                <a:ea typeface="JetBrains Mono"/>
              </a:rPr>
              <a:t>)</a:t>
            </a:r>
            <a:br>
              <a:rPr kumimoji="0" lang="en-US" altLang="en-US" sz="2800" b="0" i="0" u="none" strike="noStrike" cap="none" normalizeH="0" baseline="0" dirty="0">
                <a:ln>
                  <a:noFill/>
                </a:ln>
                <a:solidFill>
                  <a:srgbClr val="080808"/>
                </a:solidFill>
                <a:effectLst/>
                <a:latin typeface="Arial Unicode MS"/>
                <a:ea typeface="JetBrains Mono"/>
              </a:rPr>
            </a:br>
            <a:r>
              <a:rPr kumimoji="0" lang="en-US" altLang="en-US" sz="2800" b="0" i="0" u="none" strike="noStrike" cap="none" normalizeH="0" baseline="0" dirty="0">
                <a:ln>
                  <a:noFill/>
                </a:ln>
                <a:solidFill>
                  <a:srgbClr val="000080"/>
                </a:solidFill>
                <a:effectLst/>
                <a:latin typeface="Arial Unicode MS"/>
                <a:ea typeface="JetBrains Mono"/>
              </a:rPr>
              <a:t>print </a:t>
            </a:r>
            <a:r>
              <a:rPr kumimoji="0" lang="en-US" altLang="en-US" sz="2800" b="0" i="0" u="none" strike="noStrike" cap="none" normalizeH="0" baseline="0" dirty="0">
                <a:ln>
                  <a:noFill/>
                </a:ln>
                <a:solidFill>
                  <a:srgbClr val="080808"/>
                </a:solidFill>
                <a:effectLst/>
                <a:latin typeface="Arial Unicode MS"/>
                <a:ea typeface="JetBrains Mono"/>
              </a:rPr>
              <a:t>(</a:t>
            </a:r>
            <a:r>
              <a:rPr kumimoji="0" lang="en-US" altLang="en-US" sz="2800" b="0" i="0" u="none" strike="noStrike" cap="none" normalizeH="0" baseline="0" dirty="0" err="1">
                <a:ln>
                  <a:noFill/>
                </a:ln>
                <a:solidFill>
                  <a:srgbClr val="080808"/>
                </a:solidFill>
                <a:effectLst/>
                <a:latin typeface="Arial Unicode MS"/>
                <a:ea typeface="JetBrains Mono"/>
              </a:rPr>
              <a:t>wb.sheetnames</a:t>
            </a:r>
            <a:r>
              <a:rPr kumimoji="0" lang="en-US" altLang="en-US" sz="2800" b="0" i="0" u="none" strike="noStrike" cap="none" normalizeH="0" baseline="0" dirty="0">
                <a:ln>
                  <a:noFill/>
                </a:ln>
                <a:solidFill>
                  <a:srgbClr val="080808"/>
                </a:solidFill>
                <a:effectLst/>
                <a:latin typeface="Arial Unicode MS"/>
                <a:ea typeface="JetBrains Mono"/>
              </a:rPr>
              <a:t>)</a:t>
            </a:r>
            <a:br>
              <a:rPr kumimoji="0" lang="en-US" altLang="en-US" sz="2800" b="0" i="0" u="none" strike="noStrike" cap="none" normalizeH="0" baseline="0" dirty="0">
                <a:ln>
                  <a:noFill/>
                </a:ln>
                <a:solidFill>
                  <a:srgbClr val="080808"/>
                </a:solidFill>
                <a:effectLst/>
                <a:latin typeface="Arial Unicode MS"/>
                <a:ea typeface="JetBrains Mono"/>
              </a:rPr>
            </a:br>
            <a:r>
              <a:rPr kumimoji="0" lang="en-US" altLang="en-US" sz="2800" b="0" i="0" u="none" strike="noStrike" cap="none" normalizeH="0" baseline="0" dirty="0" err="1">
                <a:ln>
                  <a:noFill/>
                </a:ln>
                <a:solidFill>
                  <a:srgbClr val="080808"/>
                </a:solidFill>
                <a:effectLst/>
                <a:latin typeface="Arial Unicode MS"/>
                <a:ea typeface="JetBrains Mono"/>
              </a:rPr>
              <a:t>ws</a:t>
            </a:r>
            <a:r>
              <a:rPr kumimoji="0" lang="en-US" altLang="en-US" sz="2800" b="0" i="0" u="none" strike="noStrike" cap="none" normalizeH="0" baseline="0" dirty="0">
                <a:ln>
                  <a:noFill/>
                </a:ln>
                <a:solidFill>
                  <a:srgbClr val="080808"/>
                </a:solidFill>
                <a:effectLst/>
                <a:latin typeface="Arial Unicode MS"/>
                <a:ea typeface="JetBrains Mono"/>
              </a:rPr>
              <a:t> = </a:t>
            </a:r>
            <a:r>
              <a:rPr kumimoji="0" lang="en-US" altLang="en-US" sz="2800" b="0" i="0" u="none" strike="noStrike" cap="none" normalizeH="0" baseline="0" dirty="0" err="1">
                <a:ln>
                  <a:noFill/>
                </a:ln>
                <a:solidFill>
                  <a:srgbClr val="080808"/>
                </a:solidFill>
                <a:effectLst/>
                <a:latin typeface="Arial Unicode MS"/>
                <a:ea typeface="JetBrains Mono"/>
              </a:rPr>
              <a:t>wb</a:t>
            </a:r>
            <a:r>
              <a:rPr kumimoji="0" lang="en-US" altLang="en-US" sz="2800" b="0" i="0" u="none" strike="noStrike" cap="none" normalizeH="0" baseline="0" dirty="0">
                <a:ln>
                  <a:noFill/>
                </a:ln>
                <a:solidFill>
                  <a:srgbClr val="080808"/>
                </a:solidFill>
                <a:effectLst/>
                <a:latin typeface="Arial Unicode MS"/>
                <a:ea typeface="JetBrains Mono"/>
              </a:rPr>
              <a:t>[</a:t>
            </a:r>
            <a:r>
              <a:rPr kumimoji="0" lang="en-US" altLang="en-US" sz="2800" b="0" i="0" u="none" strike="noStrike" cap="none" normalizeH="0" baseline="0" dirty="0" err="1">
                <a:ln>
                  <a:noFill/>
                </a:ln>
                <a:solidFill>
                  <a:srgbClr val="080808"/>
                </a:solidFill>
                <a:effectLst/>
                <a:latin typeface="Arial Unicode MS"/>
                <a:ea typeface="JetBrains Mono"/>
              </a:rPr>
              <a:t>wb.sheetnames</a:t>
            </a:r>
            <a:r>
              <a:rPr kumimoji="0" lang="en-US" altLang="en-US" sz="2800" b="0" i="0" u="none" strike="noStrike" cap="none" normalizeH="0" baseline="0" dirty="0">
                <a:ln>
                  <a:noFill/>
                </a:ln>
                <a:solidFill>
                  <a:srgbClr val="080808"/>
                </a:solidFill>
                <a:effectLst/>
                <a:latin typeface="Arial Unicode MS"/>
                <a:ea typeface="JetBrains Mono"/>
              </a:rPr>
              <a:t>[</a:t>
            </a:r>
            <a:r>
              <a:rPr kumimoji="0" lang="en-US" altLang="en-US" sz="2800" b="0" i="0" u="none" strike="noStrike" cap="none" normalizeH="0" baseline="0" dirty="0">
                <a:ln>
                  <a:noFill/>
                </a:ln>
                <a:solidFill>
                  <a:srgbClr val="1750EB"/>
                </a:solidFill>
                <a:effectLst/>
                <a:latin typeface="Arial Unicode MS"/>
                <a:ea typeface="JetBrains Mono"/>
              </a:rPr>
              <a:t>0</a:t>
            </a:r>
            <a:r>
              <a:rPr kumimoji="0" lang="en-US" altLang="en-US" sz="2800" b="0" i="0" u="none" strike="noStrike" cap="none" normalizeH="0" baseline="0" dirty="0">
                <a:ln>
                  <a:noFill/>
                </a:ln>
                <a:solidFill>
                  <a:srgbClr val="080808"/>
                </a:solidFill>
                <a:effectLst/>
                <a:latin typeface="Arial Unicode MS"/>
                <a:ea typeface="JetBrains Mono"/>
              </a:rPr>
              <a:t>]]</a:t>
            </a:r>
            <a:br>
              <a:rPr kumimoji="0" lang="en-US" altLang="en-US" sz="2800" b="0" i="0" u="none" strike="noStrike" cap="none" normalizeH="0" baseline="0" dirty="0">
                <a:ln>
                  <a:noFill/>
                </a:ln>
                <a:solidFill>
                  <a:srgbClr val="080808"/>
                </a:solidFill>
                <a:effectLst/>
                <a:latin typeface="Arial Unicode MS"/>
                <a:ea typeface="JetBrains Mono"/>
              </a:rPr>
            </a:br>
            <a:r>
              <a:rPr kumimoji="0" lang="en-US" altLang="en-US" sz="2800" b="0" i="0" u="none" strike="noStrike" cap="none" normalizeH="0" baseline="0" dirty="0">
                <a:ln>
                  <a:noFill/>
                </a:ln>
                <a:solidFill>
                  <a:srgbClr val="0033B3"/>
                </a:solidFill>
                <a:effectLst/>
                <a:latin typeface="Arial Unicode MS"/>
                <a:ea typeface="JetBrains Mono"/>
              </a:rPr>
              <a:t>for </a:t>
            </a:r>
            <a:r>
              <a:rPr kumimoji="0" lang="en-US" altLang="en-US" sz="2800" b="0" i="0" u="none" strike="noStrike" cap="none" normalizeH="0" baseline="0" dirty="0">
                <a:ln>
                  <a:noFill/>
                </a:ln>
                <a:solidFill>
                  <a:srgbClr val="080808"/>
                </a:solidFill>
                <a:effectLst/>
                <a:latin typeface="Arial Unicode MS"/>
                <a:ea typeface="JetBrains Mono"/>
              </a:rPr>
              <a:t>row </a:t>
            </a:r>
            <a:r>
              <a:rPr kumimoji="0" lang="en-US" altLang="en-US" sz="2800" b="0" i="0" u="none" strike="noStrike" cap="none" normalizeH="0" baseline="0" dirty="0">
                <a:ln>
                  <a:noFill/>
                </a:ln>
                <a:solidFill>
                  <a:srgbClr val="0033B3"/>
                </a:solidFill>
                <a:effectLst/>
                <a:latin typeface="Arial Unicode MS"/>
                <a:ea typeface="JetBrains Mono"/>
              </a:rPr>
              <a:t>in </a:t>
            </a:r>
            <a:r>
              <a:rPr kumimoji="0" lang="en-US" altLang="en-US" sz="2800" b="0" i="0" u="none" strike="noStrike" cap="none" normalizeH="0" baseline="0" dirty="0" err="1">
                <a:ln>
                  <a:noFill/>
                </a:ln>
                <a:solidFill>
                  <a:srgbClr val="080808"/>
                </a:solidFill>
                <a:effectLst/>
                <a:latin typeface="Arial Unicode MS"/>
                <a:ea typeface="JetBrains Mono"/>
              </a:rPr>
              <a:t>ws.values</a:t>
            </a:r>
            <a:r>
              <a:rPr kumimoji="0" lang="en-US" altLang="en-US" sz="2800" b="0" i="0" u="none" strike="noStrike" cap="none" normalizeH="0" baseline="0" dirty="0">
                <a:ln>
                  <a:noFill/>
                </a:ln>
                <a:solidFill>
                  <a:srgbClr val="080808"/>
                </a:solidFill>
                <a:effectLst/>
                <a:latin typeface="Arial Unicode MS"/>
                <a:ea typeface="JetBrains Mono"/>
              </a:rPr>
              <a:t>:</a:t>
            </a:r>
            <a:br>
              <a:rPr kumimoji="0" lang="en-US" altLang="en-US" sz="2800" b="0" i="0" u="none" strike="noStrike" cap="none" normalizeH="0" baseline="0" dirty="0">
                <a:ln>
                  <a:noFill/>
                </a:ln>
                <a:solidFill>
                  <a:srgbClr val="080808"/>
                </a:solidFill>
                <a:effectLst/>
                <a:latin typeface="Arial Unicode MS"/>
                <a:ea typeface="JetBrains Mono"/>
              </a:rPr>
            </a:br>
            <a:r>
              <a:rPr kumimoji="0" lang="en-US" altLang="en-US" sz="2800" b="0" i="0" u="none" strike="noStrike" cap="none" normalizeH="0" baseline="0" dirty="0">
                <a:ln>
                  <a:noFill/>
                </a:ln>
                <a:solidFill>
                  <a:srgbClr val="080808"/>
                </a:solidFill>
                <a:effectLst/>
                <a:latin typeface="Arial Unicode MS"/>
                <a:ea typeface="JetBrains Mono"/>
              </a:rPr>
              <a:t>   </a:t>
            </a:r>
            <a:r>
              <a:rPr kumimoji="0" lang="en-US" altLang="en-US" sz="2800" b="0" i="0" u="none" strike="noStrike" cap="none" normalizeH="0" baseline="0" dirty="0">
                <a:ln>
                  <a:noFill/>
                </a:ln>
                <a:solidFill>
                  <a:srgbClr val="0033B3"/>
                </a:solidFill>
                <a:effectLst/>
                <a:latin typeface="Arial Unicode MS"/>
                <a:ea typeface="JetBrains Mono"/>
              </a:rPr>
              <a:t>for </a:t>
            </a:r>
            <a:r>
              <a:rPr kumimoji="0" lang="en-US" altLang="en-US" sz="2800" b="0" i="0" u="none" strike="noStrike" cap="none" normalizeH="0" baseline="0" dirty="0">
                <a:ln>
                  <a:noFill/>
                </a:ln>
                <a:solidFill>
                  <a:srgbClr val="080808"/>
                </a:solidFill>
                <a:effectLst/>
                <a:latin typeface="Arial Unicode MS"/>
                <a:ea typeface="JetBrains Mono"/>
              </a:rPr>
              <a:t>value </a:t>
            </a:r>
            <a:r>
              <a:rPr kumimoji="0" lang="en-US" altLang="en-US" sz="2800" b="0" i="0" u="none" strike="noStrike" cap="none" normalizeH="0" baseline="0" dirty="0">
                <a:ln>
                  <a:noFill/>
                </a:ln>
                <a:solidFill>
                  <a:srgbClr val="0033B3"/>
                </a:solidFill>
                <a:effectLst/>
                <a:latin typeface="Arial Unicode MS"/>
                <a:ea typeface="JetBrains Mono"/>
              </a:rPr>
              <a:t>in </a:t>
            </a:r>
            <a:r>
              <a:rPr kumimoji="0" lang="en-US" altLang="en-US" sz="2800" b="0" i="0" u="none" strike="noStrike" cap="none" normalizeH="0" baseline="0" dirty="0">
                <a:ln>
                  <a:noFill/>
                </a:ln>
                <a:solidFill>
                  <a:srgbClr val="080808"/>
                </a:solidFill>
                <a:effectLst/>
                <a:latin typeface="Arial Unicode MS"/>
                <a:ea typeface="JetBrains Mono"/>
              </a:rPr>
              <a:t>row:</a:t>
            </a:r>
            <a:br>
              <a:rPr kumimoji="0" lang="en-US" altLang="en-US" sz="2800" b="0" i="0" u="none" strike="noStrike" cap="none" normalizeH="0" baseline="0" dirty="0">
                <a:ln>
                  <a:noFill/>
                </a:ln>
                <a:solidFill>
                  <a:srgbClr val="080808"/>
                </a:solidFill>
                <a:effectLst/>
                <a:latin typeface="Arial Unicode MS"/>
                <a:ea typeface="JetBrains Mono"/>
              </a:rPr>
            </a:br>
            <a:r>
              <a:rPr kumimoji="0" lang="en-US" altLang="en-US" sz="2800" b="0" i="0" u="none" strike="noStrike" cap="none" normalizeH="0" baseline="0" dirty="0">
                <a:ln>
                  <a:noFill/>
                </a:ln>
                <a:solidFill>
                  <a:srgbClr val="080808"/>
                </a:solidFill>
                <a:effectLst/>
                <a:latin typeface="Arial Unicode MS"/>
                <a:ea typeface="JetBrains Mono"/>
              </a:rPr>
              <a:t>     </a:t>
            </a:r>
            <a:r>
              <a:rPr kumimoji="0" lang="en-US" altLang="en-US" sz="2800" b="0" i="0" u="none" strike="noStrike" cap="none" normalizeH="0" baseline="0" dirty="0">
                <a:ln>
                  <a:noFill/>
                </a:ln>
                <a:solidFill>
                  <a:srgbClr val="000080"/>
                </a:solidFill>
                <a:effectLst/>
                <a:latin typeface="Arial Unicode MS"/>
                <a:ea typeface="JetBrains Mono"/>
              </a:rPr>
              <a:t>print</a:t>
            </a:r>
            <a:r>
              <a:rPr kumimoji="0" lang="en-US" altLang="en-US" sz="2800" b="0" i="0" u="none" strike="noStrike" cap="none" normalizeH="0" baseline="0" dirty="0">
                <a:ln>
                  <a:noFill/>
                </a:ln>
                <a:solidFill>
                  <a:srgbClr val="080808"/>
                </a:solidFill>
                <a:effectLst/>
                <a:latin typeface="Arial Unicode MS"/>
                <a:ea typeface="JetBrains Mono"/>
              </a:rPr>
              <a:t>(value,</a:t>
            </a:r>
            <a:r>
              <a:rPr kumimoji="0" lang="en-US" altLang="en-US" sz="2800" b="1" i="0" u="none" strike="noStrike" cap="none" normalizeH="0" baseline="0" dirty="0">
                <a:ln>
                  <a:noFill/>
                </a:ln>
                <a:solidFill>
                  <a:srgbClr val="008080"/>
                </a:solidFill>
                <a:effectLst/>
                <a:latin typeface="Arial Unicode MS"/>
                <a:ea typeface="JetBrains Mono"/>
              </a:rPr>
              <a:t>"</a:t>
            </a:r>
            <a:r>
              <a:rPr kumimoji="0" lang="en-US" altLang="en-US" sz="2800" b="0" i="0" u="none" strike="noStrike" cap="none" normalizeH="0" baseline="0" dirty="0">
                <a:ln>
                  <a:noFill/>
                </a:ln>
                <a:solidFill>
                  <a:srgbClr val="0037A6"/>
                </a:solidFill>
                <a:effectLst/>
                <a:latin typeface="Arial Unicode MS"/>
                <a:ea typeface="JetBrains Mono"/>
              </a:rPr>
              <a:t>\</a:t>
            </a:r>
            <a:r>
              <a:rPr kumimoji="0" lang="en-US" altLang="en-US" sz="2800" b="0" i="0" u="none" strike="noStrike" cap="none" normalizeH="0" baseline="0" dirty="0" err="1">
                <a:ln>
                  <a:noFill/>
                </a:ln>
                <a:solidFill>
                  <a:srgbClr val="0037A6"/>
                </a:solidFill>
                <a:effectLst/>
                <a:latin typeface="Arial Unicode MS"/>
                <a:ea typeface="JetBrains Mono"/>
              </a:rPr>
              <a:t>t</a:t>
            </a:r>
            <a:r>
              <a:rPr kumimoji="0" lang="en-US" altLang="en-US" sz="2800" b="1" i="0" u="none" strike="noStrike" cap="none" normalizeH="0" baseline="0" dirty="0" err="1">
                <a:ln>
                  <a:noFill/>
                </a:ln>
                <a:solidFill>
                  <a:srgbClr val="008080"/>
                </a:solidFill>
                <a:effectLst/>
                <a:latin typeface="Arial Unicode MS"/>
                <a:ea typeface="JetBrains Mono"/>
              </a:rPr>
              <a:t>"</a:t>
            </a:r>
            <a:r>
              <a:rPr kumimoji="0" lang="en-US" altLang="en-US" sz="2800" b="0" i="0" u="none" strike="noStrike" cap="none" normalizeH="0" baseline="0" dirty="0" err="1">
                <a:ln>
                  <a:noFill/>
                </a:ln>
                <a:solidFill>
                  <a:srgbClr val="080808"/>
                </a:solidFill>
                <a:effectLst/>
                <a:latin typeface="Arial Unicode MS"/>
                <a:ea typeface="JetBrains Mono"/>
              </a:rPr>
              <a:t>,</a:t>
            </a:r>
            <a:r>
              <a:rPr kumimoji="0" lang="en-US" altLang="en-US" sz="2800" b="0" i="0" u="none" strike="noStrike" cap="none" normalizeH="0" baseline="0" dirty="0" err="1">
                <a:ln>
                  <a:noFill/>
                </a:ln>
                <a:solidFill>
                  <a:srgbClr val="660099"/>
                </a:solidFill>
                <a:effectLst/>
                <a:latin typeface="Arial Unicode MS"/>
                <a:ea typeface="JetBrains Mono"/>
              </a:rPr>
              <a:t>end</a:t>
            </a:r>
            <a:r>
              <a:rPr kumimoji="0" lang="en-US" altLang="en-US" sz="2800" b="0" i="0" u="none" strike="noStrike" cap="none" normalizeH="0" baseline="0" dirty="0">
                <a:ln>
                  <a:noFill/>
                </a:ln>
                <a:solidFill>
                  <a:srgbClr val="080808"/>
                </a:solidFill>
                <a:effectLst/>
                <a:latin typeface="Arial Unicode MS"/>
                <a:ea typeface="JetBrains Mono"/>
              </a:rPr>
              <a:t>=</a:t>
            </a:r>
            <a:r>
              <a:rPr kumimoji="0" lang="en-US" altLang="en-US" sz="2800" b="1" i="0" u="none" strike="noStrike" cap="none" normalizeH="0" baseline="0" dirty="0">
                <a:ln>
                  <a:noFill/>
                </a:ln>
                <a:solidFill>
                  <a:srgbClr val="008080"/>
                </a:solidFill>
                <a:effectLst/>
                <a:latin typeface="Arial Unicode MS"/>
                <a:ea typeface="JetBrains Mono"/>
              </a:rPr>
              <a:t>''</a:t>
            </a:r>
            <a:r>
              <a:rPr kumimoji="0" lang="en-US" altLang="en-US" sz="2800" b="0" i="0" u="none" strike="noStrike" cap="none" normalizeH="0" baseline="0" dirty="0">
                <a:ln>
                  <a:noFill/>
                </a:ln>
                <a:solidFill>
                  <a:srgbClr val="080808"/>
                </a:solidFill>
                <a:effectLst/>
                <a:latin typeface="Arial Unicode MS"/>
                <a:ea typeface="JetBrains Mono"/>
              </a:rPr>
              <a:t>)</a:t>
            </a:r>
            <a:br>
              <a:rPr kumimoji="0" lang="en-US" altLang="en-US" sz="2800" b="0" i="0" u="none" strike="noStrike" cap="none" normalizeH="0" baseline="0" dirty="0">
                <a:ln>
                  <a:noFill/>
                </a:ln>
                <a:solidFill>
                  <a:srgbClr val="080808"/>
                </a:solidFill>
                <a:effectLst/>
                <a:latin typeface="Arial Unicode MS"/>
                <a:ea typeface="JetBrains Mono"/>
              </a:rPr>
            </a:br>
            <a:r>
              <a:rPr kumimoji="0" lang="en-US" altLang="en-US" sz="2800" b="0" i="0" u="none" strike="noStrike" cap="none" normalizeH="0" baseline="0" dirty="0">
                <a:ln>
                  <a:noFill/>
                </a:ln>
                <a:solidFill>
                  <a:srgbClr val="080808"/>
                </a:solidFill>
                <a:effectLst/>
                <a:latin typeface="Arial Unicode MS"/>
                <a:ea typeface="JetBrains Mono"/>
              </a:rPr>
              <a:t>   </a:t>
            </a:r>
            <a:r>
              <a:rPr kumimoji="0" lang="en-US" altLang="en-US" sz="2800" b="0" i="0" u="none" strike="noStrike" cap="none" normalizeH="0" baseline="0" dirty="0">
                <a:ln>
                  <a:noFill/>
                </a:ln>
                <a:solidFill>
                  <a:srgbClr val="000080"/>
                </a:solidFill>
                <a:effectLst/>
                <a:latin typeface="Arial Unicode MS"/>
                <a:ea typeface="JetBrains Mono"/>
              </a:rPr>
              <a:t>print</a:t>
            </a:r>
            <a:r>
              <a:rPr kumimoji="0" lang="en-US" altLang="en-US" sz="2800" b="0" i="0" u="none" strike="noStrike" cap="none" normalizeH="0" baseline="0" dirty="0">
                <a:ln>
                  <a:noFill/>
                </a:ln>
                <a:solidFill>
                  <a:srgbClr val="080808"/>
                </a:solidFill>
                <a:effectLst/>
                <a:latin typeface="Arial Unicode MS"/>
                <a:ea typeface="JetBrains Mono"/>
              </a:rPr>
              <a:t>(</a:t>
            </a:r>
            <a:r>
              <a:rPr kumimoji="0" lang="en-US" altLang="en-US" sz="2800" b="1" i="0" u="none" strike="noStrike" cap="none" normalizeH="0" baseline="0" dirty="0">
                <a:ln>
                  <a:noFill/>
                </a:ln>
                <a:solidFill>
                  <a:srgbClr val="008080"/>
                </a:solidFill>
                <a:effectLst/>
                <a:latin typeface="Arial Unicode MS"/>
                <a:ea typeface="JetBrains Mono"/>
              </a:rPr>
              <a:t>""</a:t>
            </a:r>
            <a:r>
              <a:rPr kumimoji="0" lang="en-US" altLang="en-US" sz="2800" b="0" i="0" u="none" strike="noStrike" cap="none" normalizeH="0" baseline="0" dirty="0">
                <a:ln>
                  <a:noFill/>
                </a:ln>
                <a:solidFill>
                  <a:srgbClr val="080808"/>
                </a:solidFill>
                <a:effectLst/>
                <a:latin typeface="Arial Unicode MS"/>
                <a:ea typeface="JetBrains Mono"/>
              </a:rPr>
              <a: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0BF1FD98-0BA7-47E5-A35F-C423EA98DD08}"/>
              </a:ext>
            </a:extLst>
          </p:cNvPr>
          <p:cNvSpPr txBox="1"/>
          <p:nvPr/>
        </p:nvSpPr>
        <p:spPr>
          <a:xfrm>
            <a:off x="319227" y="1956822"/>
            <a:ext cx="9525000" cy="523220"/>
          </a:xfrm>
          <a:prstGeom prst="rect">
            <a:avLst/>
          </a:prstGeom>
          <a:noFill/>
        </p:spPr>
        <p:txBody>
          <a:bodyPr wrap="square">
            <a:spAutoFit/>
          </a:bodyPr>
          <a:lstStyle/>
          <a:p>
            <a:pPr marL="457200" indent="-457200">
              <a:buFont typeface="Wingdings" panose="05000000000000000000" pitchFamily="2" charset="2"/>
              <a:buChar char="v"/>
            </a:pPr>
            <a:r>
              <a:rPr lang="en-US" sz="2800" b="1" dirty="0">
                <a:effectLst/>
                <a:latin typeface="Cambria" panose="02040503050406030204" pitchFamily="18" charset="0"/>
                <a:ea typeface="Cambria" panose="02040503050406030204" pitchFamily="18" charset="0"/>
              </a:rPr>
              <a:t>Coding </a:t>
            </a:r>
            <a:r>
              <a:rPr lang="en-US" sz="2800" b="1" dirty="0" err="1">
                <a:effectLst/>
                <a:latin typeface="Cambria" panose="02040503050406030204" pitchFamily="18" charset="0"/>
                <a:ea typeface="Cambria" panose="02040503050406030204" pitchFamily="18" charset="0"/>
              </a:rPr>
              <a:t>đọc</a:t>
            </a:r>
            <a:r>
              <a:rPr lang="en-US" sz="2800" b="1" dirty="0">
                <a:effectLst/>
                <a:latin typeface="Cambria" panose="02040503050406030204" pitchFamily="18" charset="0"/>
                <a:ea typeface="Cambria" panose="02040503050406030204" pitchFamily="18" charset="0"/>
              </a:rPr>
              <a:t> </a:t>
            </a:r>
            <a:r>
              <a:rPr lang="en-US" sz="2800" b="1" dirty="0" err="1">
                <a:effectLst/>
                <a:latin typeface="Cambria" panose="02040503050406030204" pitchFamily="18" charset="0"/>
                <a:ea typeface="Cambria" panose="02040503050406030204" pitchFamily="18" charset="0"/>
              </a:rPr>
              <a:t>dữ</a:t>
            </a:r>
            <a:r>
              <a:rPr lang="en-US" sz="2800" b="1" dirty="0">
                <a:effectLst/>
                <a:latin typeface="Cambria" panose="02040503050406030204" pitchFamily="18" charset="0"/>
                <a:ea typeface="Cambria" panose="02040503050406030204" pitchFamily="18" charset="0"/>
              </a:rPr>
              <a:t> </a:t>
            </a:r>
            <a:r>
              <a:rPr lang="en-US" sz="2800" b="1" dirty="0" err="1">
                <a:effectLst/>
                <a:latin typeface="Cambria" panose="02040503050406030204" pitchFamily="18" charset="0"/>
                <a:ea typeface="Cambria" panose="02040503050406030204" pitchFamily="18" charset="0"/>
              </a:rPr>
              <a:t>liệu</a:t>
            </a:r>
            <a:r>
              <a:rPr lang="en-US" sz="2800" b="1" dirty="0">
                <a:effectLst/>
                <a:latin typeface="Cambria" panose="02040503050406030204" pitchFamily="18" charset="0"/>
                <a:ea typeface="Cambria" panose="02040503050406030204" pitchFamily="18" charset="0"/>
              </a:rPr>
              <a:t> </a:t>
            </a:r>
            <a:r>
              <a:rPr lang="en-US" sz="2800" b="1" dirty="0" err="1">
                <a:effectLst/>
                <a:latin typeface="Cambria" panose="02040503050406030204" pitchFamily="18" charset="0"/>
                <a:ea typeface="Cambria" panose="02040503050406030204" pitchFamily="18" charset="0"/>
              </a:rPr>
              <a:t>trong</a:t>
            </a:r>
            <a:r>
              <a:rPr lang="en-US" sz="2800" b="1" dirty="0">
                <a:effectLst/>
                <a:latin typeface="Cambria" panose="02040503050406030204" pitchFamily="18" charset="0"/>
                <a:ea typeface="Cambria" panose="02040503050406030204" pitchFamily="18" charset="0"/>
              </a:rPr>
              <a:t> file Excel</a:t>
            </a:r>
            <a:endParaRPr lang="en-US" sz="2800" dirty="0"/>
          </a:p>
        </p:txBody>
      </p:sp>
    </p:spTree>
    <p:extLst>
      <p:ext uri="{BB962C8B-B14F-4D97-AF65-F5344CB8AC3E}">
        <p14:creationId xmlns:p14="http://schemas.microsoft.com/office/powerpoint/2010/main" val="128190362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154</a:t>
            </a:fld>
            <a:endParaRPr lang="en-US"/>
          </a:p>
        </p:txBody>
      </p:sp>
      <p:grpSp>
        <p:nvGrpSpPr>
          <p:cNvPr id="11" name="Group 10">
            <a:extLst>
              <a:ext uri="{FF2B5EF4-FFF2-40B4-BE49-F238E27FC236}">
                <a16:creationId xmlns:a16="http://schemas.microsoft.com/office/drawing/2014/main" id="{8A261A52-E303-4318-80B6-E6A3B1007FE3}"/>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5D22560C-5DEF-4B22-89A6-6C6C3887594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effectLst/>
                  <a:latin typeface="Cambria" panose="02040503050406030204" pitchFamily="18" charset="0"/>
                  <a:ea typeface="Cambria" panose="02040503050406030204" pitchFamily="18" charset="0"/>
                </a:rPr>
                <a:t>Xử</a:t>
              </a:r>
              <a:r>
                <a:rPr lang="en-US" sz="4400" b="1" dirty="0" smtClean="0">
                  <a:effectLst/>
                  <a:latin typeface="Cambria" panose="02040503050406030204" pitchFamily="18" charset="0"/>
                  <a:ea typeface="Cambria" panose="02040503050406030204" pitchFamily="18" charset="0"/>
                </a:rPr>
                <a:t> </a:t>
              </a:r>
              <a:r>
                <a:rPr lang="en-US" sz="4400" b="1" dirty="0" err="1">
                  <a:effectLst/>
                  <a:latin typeface="Cambria" panose="02040503050406030204" pitchFamily="18" charset="0"/>
                  <a:ea typeface="Cambria" panose="02040503050406030204" pitchFamily="18" charset="0"/>
                </a:rPr>
                <a:t>lý</a:t>
              </a:r>
              <a:r>
                <a:rPr lang="en-US" sz="4400" b="1" dirty="0">
                  <a:effectLst/>
                  <a:latin typeface="Cambria" panose="02040503050406030204" pitchFamily="18" charset="0"/>
                  <a:ea typeface="Cambria" panose="02040503050406030204" pitchFamily="18" charset="0"/>
                </a:rPr>
                <a:t> Excel file</a:t>
              </a:r>
            </a:p>
          </p:txBody>
        </p:sp>
        <p:grpSp>
          <p:nvGrpSpPr>
            <p:cNvPr id="15" name="Group 17">
              <a:extLst>
                <a:ext uri="{FF2B5EF4-FFF2-40B4-BE49-F238E27FC236}">
                  <a16:creationId xmlns:a16="http://schemas.microsoft.com/office/drawing/2014/main" id="{B93199E1-637E-4ACA-8884-C588254CF2D1}"/>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1413FF0E-3793-4824-AF5C-FBD3DECC31C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367FB35-AE1C-4873-8AE8-A60A97241C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FCB8813-462C-4DF4-A2D5-BF9F7E6612A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6E18ABBF-1373-4090-B374-21C67E3E2F55}"/>
              </a:ext>
            </a:extLst>
          </p:cNvPr>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vi-VN" sz="2400" b="1">
              <a:effectLst/>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0169DB7E-BB99-4186-B680-EA58F3705C09}"/>
              </a:ext>
            </a:extLst>
          </p:cNvPr>
          <p:cNvPicPr>
            <a:picLocks noChangeAspect="1"/>
          </p:cNvPicPr>
          <p:nvPr/>
        </p:nvPicPr>
        <p:blipFill>
          <a:blip r:embed="rId3"/>
          <a:stretch>
            <a:fillRect/>
          </a:stretch>
        </p:blipFill>
        <p:spPr>
          <a:xfrm>
            <a:off x="1066800" y="792243"/>
            <a:ext cx="8663562" cy="5675233"/>
          </a:xfrm>
          <a:prstGeom prst="rect">
            <a:avLst/>
          </a:prstGeom>
        </p:spPr>
      </p:pic>
      <p:cxnSp>
        <p:nvCxnSpPr>
          <p:cNvPr id="6" name="Connector: Elbow 5">
            <a:extLst>
              <a:ext uri="{FF2B5EF4-FFF2-40B4-BE49-F238E27FC236}">
                <a16:creationId xmlns:a16="http://schemas.microsoft.com/office/drawing/2014/main" id="{AA2F73B7-2C10-4860-A3F4-2302D80078E6}"/>
              </a:ext>
            </a:extLst>
          </p:cNvPr>
          <p:cNvCxnSpPr/>
          <p:nvPr/>
        </p:nvCxnSpPr>
        <p:spPr>
          <a:xfrm rot="5400000">
            <a:off x="2926794" y="3764994"/>
            <a:ext cx="2514600" cy="1233012"/>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9100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b="1" dirty="0" smtClean="0">
                  <a:effectLst/>
                  <a:latin typeface="Cambria" panose="02040503050406030204" pitchFamily="18" charset="0"/>
                  <a:ea typeface="Cambria" panose="02040503050406030204" pitchFamily="18" charset="0"/>
                </a:rPr>
                <a:t>Giới </a:t>
              </a:r>
              <a:r>
                <a:rPr lang="vi-VN" sz="2800" b="1" dirty="0">
                  <a:effectLst/>
                  <a:latin typeface="Cambria" panose="02040503050406030204" pitchFamily="18" charset="0"/>
                  <a:ea typeface="Cambria" panose="02040503050406030204" pitchFamily="18" charset="0"/>
                </a:rPr>
                <a:t>thiệu tkinter</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155</a:t>
            </a:fld>
            <a:endParaRPr lang="en-US"/>
          </a:p>
        </p:txBody>
      </p:sp>
      <p:sp>
        <p:nvSpPr>
          <p:cNvPr id="14" name="Content Placeholder 2"/>
          <p:cNvSpPr txBox="1">
            <a:spLocks/>
          </p:cNvSpPr>
          <p:nvPr/>
        </p:nvSpPr>
        <p:spPr>
          <a:xfrm>
            <a:off x="457200" y="746125"/>
            <a:ext cx="967124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err="1">
                <a:latin typeface="Cambria" panose="02040503050406030204" pitchFamily="18" charset="0"/>
                <a:cs typeface="Times New Roman" pitchFamily="18" charset="0"/>
              </a:rPr>
              <a:t>tkinter</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là</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a:t>
            </a:r>
            <a:r>
              <a:rPr lang="vi-VN" sz="2400" dirty="0">
                <a:latin typeface="Cambria" panose="02040503050406030204" pitchFamily="18" charset="0"/>
                <a:cs typeface="Times New Roman" pitchFamily="18" charset="0"/>
              </a:rPr>
              <a:t>ư</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viện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để</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thiết</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kế</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giao</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diện</a:t>
            </a:r>
            <a:r>
              <a:rPr lang="en-US" sz="2400" dirty="0">
                <a:latin typeface="Cambria" panose="02040503050406030204" pitchFamily="18" charset="0"/>
                <a:cs typeface="Times New Roman" pitchFamily="18" charset="0"/>
              </a:rPr>
              <a:t> t</a:t>
            </a:r>
            <a:r>
              <a:rPr lang="vi-VN" sz="2400" dirty="0">
                <a:latin typeface="Cambria" panose="02040503050406030204" pitchFamily="18" charset="0"/>
                <a:cs typeface="Times New Roman" pitchFamily="18" charset="0"/>
              </a:rPr>
              <a:t>ư</a:t>
            </a:r>
            <a:r>
              <a:rPr lang="en-US" sz="2400" dirty="0" err="1">
                <a:latin typeface="Cambria" panose="02040503050406030204" pitchFamily="18" charset="0"/>
                <a:cs typeface="Times New Roman" pitchFamily="18" charset="0"/>
              </a:rPr>
              <a:t>ơng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tác</a:t>
            </a:r>
            <a:r>
              <a:rPr lang="en-US" sz="2400" dirty="0">
                <a:latin typeface="Cambria" panose="02040503050406030204" pitchFamily="18" charset="0"/>
                <a:cs typeface="Times New Roman" pitchFamily="18" charset="0"/>
              </a:rPr>
              <a:t> ng</a:t>
            </a:r>
            <a:r>
              <a:rPr lang="vi-VN" sz="2400" dirty="0">
                <a:latin typeface="Cambria" panose="02040503050406030204" pitchFamily="18" charset="0"/>
                <a:cs typeface="Times New Roman" pitchFamily="18" charset="0"/>
              </a:rPr>
              <a:t>ư</a:t>
            </a:r>
            <a:r>
              <a:rPr lang="en-US" sz="2400" dirty="0" err="1">
                <a:latin typeface="Cambria" panose="02040503050406030204" pitchFamily="18" charset="0"/>
                <a:cs typeface="Times New Roman" pitchFamily="18" charset="0"/>
              </a:rPr>
              <a:t>ời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dùng</a:t>
            </a:r>
            <a:r>
              <a:rPr lang="en-US" sz="2400" dirty="0">
                <a:latin typeface="Cambria" panose="02040503050406030204" pitchFamily="18" charset="0"/>
                <a:cs typeface="Times New Roman" pitchFamily="18" charset="0"/>
              </a:rPr>
              <a:t> (GUI) </a:t>
            </a:r>
            <a:r>
              <a:rPr lang="en-US" sz="2400" dirty="0" err="1">
                <a:latin typeface="Cambria" panose="02040503050406030204" pitchFamily="18" charset="0"/>
                <a:cs typeface="Times New Roman" pitchFamily="18" charset="0"/>
              </a:rPr>
              <a:t>và</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cũng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khá</a:t>
            </a:r>
            <a:r>
              <a:rPr lang="en-US" sz="2400" dirty="0">
                <a:latin typeface="Cambria" panose="02040503050406030204" pitchFamily="18" charset="0"/>
                <a:cs typeface="Times New Roman" pitchFamily="18" charset="0"/>
              </a:rPr>
              <a:t> đ</a:t>
            </a:r>
            <a:r>
              <a:rPr lang="vi-VN" sz="2400" dirty="0">
                <a:latin typeface="Cambria" panose="02040503050406030204" pitchFamily="18" charset="0"/>
                <a:cs typeface="Times New Roman" pitchFamily="18" charset="0"/>
              </a:rPr>
              <a:t>ơ</a:t>
            </a:r>
            <a:r>
              <a:rPr lang="en-US" sz="2400" dirty="0">
                <a:latin typeface="Cambria" panose="02040503050406030204" pitchFamily="18" charset="0"/>
                <a:cs typeface="Times New Roman" pitchFamily="18" charset="0"/>
              </a:rPr>
              <a:t>n </a:t>
            </a:r>
            <a:r>
              <a:rPr lang="en-US" sz="2400" dirty="0" err="1">
                <a:latin typeface="Cambria" panose="02040503050406030204" pitchFamily="18" charset="0"/>
                <a:cs typeface="Times New Roman" pitchFamily="18" charset="0"/>
              </a:rPr>
              <a:t>giản</a:t>
            </a:r>
            <a:r>
              <a:rPr lang="en-US" sz="2400" dirty="0">
                <a:latin typeface="Cambria" panose="02040503050406030204" pitchFamily="18" charset="0"/>
                <a:cs typeface="Times New Roman" pitchFamily="18" charset="0"/>
              </a:rPr>
              <a:t>:</a:t>
            </a:r>
          </a:p>
        </p:txBody>
      </p:sp>
      <p:pic>
        <p:nvPicPr>
          <p:cNvPr id="8" name="Picture 7">
            <a:extLst>
              <a:ext uri="{FF2B5EF4-FFF2-40B4-BE49-F238E27FC236}">
                <a16:creationId xmlns:a16="http://schemas.microsoft.com/office/drawing/2014/main" id="{DE9C21A6-71BE-4E58-80FD-86F645C0FB38}"/>
              </a:ext>
            </a:extLst>
          </p:cNvPr>
          <p:cNvPicPr>
            <a:picLocks noChangeAspect="1"/>
          </p:cNvPicPr>
          <p:nvPr/>
        </p:nvPicPr>
        <p:blipFill>
          <a:blip r:embed="rId3"/>
          <a:stretch>
            <a:fillRect/>
          </a:stretch>
        </p:blipFill>
        <p:spPr>
          <a:xfrm>
            <a:off x="1219200" y="1908174"/>
            <a:ext cx="3476625" cy="2924175"/>
          </a:xfrm>
          <a:prstGeom prst="rect">
            <a:avLst/>
          </a:prstGeom>
        </p:spPr>
      </p:pic>
      <p:pic>
        <p:nvPicPr>
          <p:cNvPr id="9" name="Picture 8">
            <a:extLst>
              <a:ext uri="{FF2B5EF4-FFF2-40B4-BE49-F238E27FC236}">
                <a16:creationId xmlns:a16="http://schemas.microsoft.com/office/drawing/2014/main" id="{260C47DD-E591-4D69-941C-699C44188F2B}"/>
              </a:ext>
            </a:extLst>
          </p:cNvPr>
          <p:cNvPicPr>
            <a:picLocks noChangeAspect="1"/>
          </p:cNvPicPr>
          <p:nvPr/>
        </p:nvPicPr>
        <p:blipFill>
          <a:blip r:embed="rId4"/>
          <a:stretch>
            <a:fillRect/>
          </a:stretch>
        </p:blipFill>
        <p:spPr>
          <a:xfrm>
            <a:off x="6456040" y="1829689"/>
            <a:ext cx="4619625" cy="4619625"/>
          </a:xfrm>
          <a:prstGeom prst="rect">
            <a:avLst/>
          </a:prstGeom>
        </p:spPr>
      </p:pic>
    </p:spTree>
    <p:extLst>
      <p:ext uri="{BB962C8B-B14F-4D97-AF65-F5344CB8AC3E}">
        <p14:creationId xmlns:p14="http://schemas.microsoft.com/office/powerpoint/2010/main" val="300036568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156</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a:latin typeface="Cambria" panose="02040503050406030204" pitchFamily="18" charset="0"/>
                <a:cs typeface="Times New Roman" pitchFamily="18" charset="0"/>
              </a:rPr>
              <a:t>Mô hình lớp tkinter</a:t>
            </a:r>
          </a:p>
        </p:txBody>
      </p:sp>
      <p:pic>
        <p:nvPicPr>
          <p:cNvPr id="9" name="Picture 8">
            <a:extLst>
              <a:ext uri="{FF2B5EF4-FFF2-40B4-BE49-F238E27FC236}">
                <a16:creationId xmlns:a16="http://schemas.microsoft.com/office/drawing/2014/main" id="{1245FE44-3AD5-45E9-B98E-AAD867F9F316}"/>
              </a:ext>
            </a:extLst>
          </p:cNvPr>
          <p:cNvPicPr>
            <a:picLocks noChangeAspect="1"/>
          </p:cNvPicPr>
          <p:nvPr/>
        </p:nvPicPr>
        <p:blipFill>
          <a:blip r:embed="rId3"/>
          <a:stretch>
            <a:fillRect/>
          </a:stretch>
        </p:blipFill>
        <p:spPr>
          <a:xfrm>
            <a:off x="4833730" y="703794"/>
            <a:ext cx="7086600" cy="5332936"/>
          </a:xfrm>
          <a:prstGeom prst="rect">
            <a:avLst/>
          </a:prstGeom>
        </p:spPr>
      </p:pic>
      <p:pic>
        <p:nvPicPr>
          <p:cNvPr id="12" name="Picture 11">
            <a:extLst>
              <a:ext uri="{FF2B5EF4-FFF2-40B4-BE49-F238E27FC236}">
                <a16:creationId xmlns:a16="http://schemas.microsoft.com/office/drawing/2014/main" id="{1A27E07D-64FC-47B6-8F80-1411BE36D194}"/>
              </a:ext>
            </a:extLst>
          </p:cNvPr>
          <p:cNvPicPr>
            <a:picLocks noChangeAspect="1"/>
          </p:cNvPicPr>
          <p:nvPr/>
        </p:nvPicPr>
        <p:blipFill>
          <a:blip r:embed="rId4"/>
          <a:stretch>
            <a:fillRect/>
          </a:stretch>
        </p:blipFill>
        <p:spPr>
          <a:xfrm>
            <a:off x="152400" y="1146175"/>
            <a:ext cx="4619625" cy="4619625"/>
          </a:xfrm>
          <a:prstGeom prst="rect">
            <a:avLst/>
          </a:prstGeom>
        </p:spPr>
      </p:pic>
      <p:grpSp>
        <p:nvGrpSpPr>
          <p:cNvPr id="15" name="Group 14">
            <a:extLst>
              <a:ext uri="{FF2B5EF4-FFF2-40B4-BE49-F238E27FC236}">
                <a16:creationId xmlns:a16="http://schemas.microsoft.com/office/drawing/2014/main" id="{1A3FABA1-3C7A-4C5D-82E2-526491F78427}"/>
              </a:ext>
            </a:extLst>
          </p:cNvPr>
          <p:cNvGrpSpPr/>
          <p:nvPr/>
        </p:nvGrpSpPr>
        <p:grpSpPr>
          <a:xfrm>
            <a:off x="152400" y="152400"/>
            <a:ext cx="6629400" cy="508000"/>
            <a:chOff x="789624" y="1191463"/>
            <a:chExt cx="6629400" cy="508000"/>
          </a:xfrm>
        </p:grpSpPr>
        <p:sp>
          <p:nvSpPr>
            <p:cNvPr id="16" name="AutoShape 52">
              <a:extLst>
                <a:ext uri="{FF2B5EF4-FFF2-40B4-BE49-F238E27FC236}">
                  <a16:creationId xmlns:a16="http://schemas.microsoft.com/office/drawing/2014/main" id="{7AB4685F-0188-47EA-8360-8FD3BD2D86E7}"/>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b="1" dirty="0" smtClean="0">
                  <a:effectLst/>
                  <a:latin typeface="Cambria" panose="02040503050406030204" pitchFamily="18" charset="0"/>
                  <a:ea typeface="Cambria" panose="02040503050406030204" pitchFamily="18" charset="0"/>
                </a:rPr>
                <a:t>Giới </a:t>
              </a:r>
              <a:r>
                <a:rPr lang="vi-VN" sz="2800" b="1" dirty="0">
                  <a:effectLst/>
                  <a:latin typeface="Cambria" panose="02040503050406030204" pitchFamily="18" charset="0"/>
                  <a:ea typeface="Cambria" panose="02040503050406030204" pitchFamily="18" charset="0"/>
                </a:rPr>
                <a:t>thiệu tkinter</a:t>
              </a:r>
            </a:p>
          </p:txBody>
        </p:sp>
        <p:grpSp>
          <p:nvGrpSpPr>
            <p:cNvPr id="17" name="Group 17">
              <a:extLst>
                <a:ext uri="{FF2B5EF4-FFF2-40B4-BE49-F238E27FC236}">
                  <a16:creationId xmlns:a16="http://schemas.microsoft.com/office/drawing/2014/main" id="{0B8DA192-ECDF-4D2B-8389-0D8838D9379D}"/>
                </a:ext>
              </a:extLst>
            </p:cNvPr>
            <p:cNvGrpSpPr>
              <a:grpSpLocks/>
            </p:cNvGrpSpPr>
            <p:nvPr/>
          </p:nvGrpSpPr>
          <p:grpSpPr bwMode="auto">
            <a:xfrm>
              <a:off x="789624" y="1295400"/>
              <a:ext cx="353376" cy="272472"/>
              <a:chOff x="1110" y="2656"/>
              <a:chExt cx="1549" cy="1351"/>
            </a:xfrm>
          </p:grpSpPr>
          <p:sp>
            <p:nvSpPr>
              <p:cNvPr id="18" name="AutoShape 18">
                <a:extLst>
                  <a:ext uri="{FF2B5EF4-FFF2-40B4-BE49-F238E27FC236}">
                    <a16:creationId xmlns:a16="http://schemas.microsoft.com/office/drawing/2014/main" id="{FE6D59DC-1684-4A98-867B-3B1279217CB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9" name="AutoShape 19">
                <a:extLst>
                  <a:ext uri="{FF2B5EF4-FFF2-40B4-BE49-F238E27FC236}">
                    <a16:creationId xmlns:a16="http://schemas.microsoft.com/office/drawing/2014/main" id="{2B48D8DE-D99D-459F-831D-B8B356C2372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0" name="AutoShape 20">
                <a:extLst>
                  <a:ext uri="{FF2B5EF4-FFF2-40B4-BE49-F238E27FC236}">
                    <a16:creationId xmlns:a16="http://schemas.microsoft.com/office/drawing/2014/main" id="{95E8C5B8-7E4B-4836-BF1A-5D9802396D1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12002934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157</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a:latin typeface="Cambria" panose="02040503050406030204" pitchFamily="18" charset="0"/>
                <a:cs typeface="Times New Roman" pitchFamily="18" charset="0"/>
              </a:rPr>
              <a:t>Một số màn hình ví dụ tkinter</a:t>
            </a:r>
          </a:p>
        </p:txBody>
      </p:sp>
      <p:pic>
        <p:nvPicPr>
          <p:cNvPr id="8" name="Picture 7">
            <a:extLst>
              <a:ext uri="{FF2B5EF4-FFF2-40B4-BE49-F238E27FC236}">
                <a16:creationId xmlns:a16="http://schemas.microsoft.com/office/drawing/2014/main" id="{DDC4DABD-1981-445D-8179-18CD7447CAAC}"/>
              </a:ext>
            </a:extLst>
          </p:cNvPr>
          <p:cNvPicPr>
            <a:picLocks noChangeAspect="1"/>
          </p:cNvPicPr>
          <p:nvPr/>
        </p:nvPicPr>
        <p:blipFill>
          <a:blip r:embed="rId3"/>
          <a:stretch>
            <a:fillRect/>
          </a:stretch>
        </p:blipFill>
        <p:spPr>
          <a:xfrm>
            <a:off x="1225266" y="1281733"/>
            <a:ext cx="2362200" cy="2581275"/>
          </a:xfrm>
          <a:prstGeom prst="rect">
            <a:avLst/>
          </a:prstGeom>
        </p:spPr>
      </p:pic>
      <p:pic>
        <p:nvPicPr>
          <p:cNvPr id="10" name="Picture 9">
            <a:extLst>
              <a:ext uri="{FF2B5EF4-FFF2-40B4-BE49-F238E27FC236}">
                <a16:creationId xmlns:a16="http://schemas.microsoft.com/office/drawing/2014/main" id="{46ADAF95-3F35-45B9-A992-DF76A31DA442}"/>
              </a:ext>
            </a:extLst>
          </p:cNvPr>
          <p:cNvPicPr>
            <a:picLocks noChangeAspect="1"/>
          </p:cNvPicPr>
          <p:nvPr/>
        </p:nvPicPr>
        <p:blipFill>
          <a:blip r:embed="rId4"/>
          <a:stretch>
            <a:fillRect/>
          </a:stretch>
        </p:blipFill>
        <p:spPr>
          <a:xfrm>
            <a:off x="4883840" y="1223341"/>
            <a:ext cx="7019925" cy="2609850"/>
          </a:xfrm>
          <a:prstGeom prst="rect">
            <a:avLst/>
          </a:prstGeom>
        </p:spPr>
      </p:pic>
      <p:pic>
        <p:nvPicPr>
          <p:cNvPr id="11" name="Picture 10">
            <a:extLst>
              <a:ext uri="{FF2B5EF4-FFF2-40B4-BE49-F238E27FC236}">
                <a16:creationId xmlns:a16="http://schemas.microsoft.com/office/drawing/2014/main" id="{14EACF32-E8AA-4058-9A07-085481604590}"/>
              </a:ext>
            </a:extLst>
          </p:cNvPr>
          <p:cNvPicPr>
            <a:picLocks noChangeAspect="1"/>
          </p:cNvPicPr>
          <p:nvPr/>
        </p:nvPicPr>
        <p:blipFill>
          <a:blip r:embed="rId5"/>
          <a:stretch>
            <a:fillRect/>
          </a:stretch>
        </p:blipFill>
        <p:spPr>
          <a:xfrm>
            <a:off x="2286000" y="3925948"/>
            <a:ext cx="7977188" cy="2096622"/>
          </a:xfrm>
          <a:prstGeom prst="rect">
            <a:avLst/>
          </a:prstGeom>
        </p:spPr>
      </p:pic>
      <p:grpSp>
        <p:nvGrpSpPr>
          <p:cNvPr id="15" name="Group 14">
            <a:extLst>
              <a:ext uri="{FF2B5EF4-FFF2-40B4-BE49-F238E27FC236}">
                <a16:creationId xmlns:a16="http://schemas.microsoft.com/office/drawing/2014/main" id="{E4F6F8E5-31EC-4634-A697-DF88E8CE8EB3}"/>
              </a:ext>
            </a:extLst>
          </p:cNvPr>
          <p:cNvGrpSpPr/>
          <p:nvPr/>
        </p:nvGrpSpPr>
        <p:grpSpPr>
          <a:xfrm>
            <a:off x="152400" y="152400"/>
            <a:ext cx="6629400" cy="508000"/>
            <a:chOff x="789624" y="1191463"/>
            <a:chExt cx="6629400" cy="508000"/>
          </a:xfrm>
        </p:grpSpPr>
        <p:sp>
          <p:nvSpPr>
            <p:cNvPr id="16" name="AutoShape 52">
              <a:extLst>
                <a:ext uri="{FF2B5EF4-FFF2-40B4-BE49-F238E27FC236}">
                  <a16:creationId xmlns:a16="http://schemas.microsoft.com/office/drawing/2014/main" id="{F182CE81-C820-4DCE-8CAC-21C27E1DE5B2}"/>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b="1" dirty="0" smtClean="0">
                  <a:effectLst/>
                  <a:latin typeface="Cambria" panose="02040503050406030204" pitchFamily="18" charset="0"/>
                  <a:ea typeface="Cambria" panose="02040503050406030204" pitchFamily="18" charset="0"/>
                </a:rPr>
                <a:t>Giới </a:t>
              </a:r>
              <a:r>
                <a:rPr lang="vi-VN" sz="2800" b="1" dirty="0">
                  <a:effectLst/>
                  <a:latin typeface="Cambria" panose="02040503050406030204" pitchFamily="18" charset="0"/>
                  <a:ea typeface="Cambria" panose="02040503050406030204" pitchFamily="18" charset="0"/>
                </a:rPr>
                <a:t>thiệu tkinter</a:t>
              </a:r>
            </a:p>
          </p:txBody>
        </p:sp>
        <p:grpSp>
          <p:nvGrpSpPr>
            <p:cNvPr id="17" name="Group 17">
              <a:extLst>
                <a:ext uri="{FF2B5EF4-FFF2-40B4-BE49-F238E27FC236}">
                  <a16:creationId xmlns:a16="http://schemas.microsoft.com/office/drawing/2014/main" id="{A8EEEE88-9454-4962-9986-9B3B139AFF04}"/>
                </a:ext>
              </a:extLst>
            </p:cNvPr>
            <p:cNvGrpSpPr>
              <a:grpSpLocks/>
            </p:cNvGrpSpPr>
            <p:nvPr/>
          </p:nvGrpSpPr>
          <p:grpSpPr bwMode="auto">
            <a:xfrm>
              <a:off x="789624" y="1295400"/>
              <a:ext cx="353376" cy="272472"/>
              <a:chOff x="1110" y="2656"/>
              <a:chExt cx="1549" cy="1351"/>
            </a:xfrm>
          </p:grpSpPr>
          <p:sp>
            <p:nvSpPr>
              <p:cNvPr id="18" name="AutoShape 18">
                <a:extLst>
                  <a:ext uri="{FF2B5EF4-FFF2-40B4-BE49-F238E27FC236}">
                    <a16:creationId xmlns:a16="http://schemas.microsoft.com/office/drawing/2014/main" id="{39470E37-69EB-4832-BA06-CD755453E33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9" name="AutoShape 19">
                <a:extLst>
                  <a:ext uri="{FF2B5EF4-FFF2-40B4-BE49-F238E27FC236}">
                    <a16:creationId xmlns:a16="http://schemas.microsoft.com/office/drawing/2014/main" id="{7A16C623-6892-4E29-8308-369FC97238B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0" name="AutoShape 20">
                <a:extLst>
                  <a:ext uri="{FF2B5EF4-FFF2-40B4-BE49-F238E27FC236}">
                    <a16:creationId xmlns:a16="http://schemas.microsoft.com/office/drawing/2014/main" id="{E20DC84C-5F2C-47D8-9ED7-466C247158B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08450857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b="1" dirty="0" smtClean="0">
                  <a:effectLst/>
                  <a:latin typeface="Cambria" panose="02040503050406030204" pitchFamily="18" charset="0"/>
                  <a:ea typeface="Cambria" panose="02040503050406030204" pitchFamily="18" charset="0"/>
                </a:rPr>
                <a:t>Cách </a:t>
              </a:r>
              <a:r>
                <a:rPr lang="vi-VN" sz="2800" b="1" dirty="0">
                  <a:effectLst/>
                  <a:latin typeface="Cambria" panose="02040503050406030204" pitchFamily="18" charset="0"/>
                  <a:ea typeface="Cambria" panose="02040503050406030204" pitchFamily="18" charset="0"/>
                </a:rPr>
                <a:t>tạo cửa sổ với tkinter</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158</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a:latin typeface="Cambria" panose="02040503050406030204" pitchFamily="18" charset="0"/>
                <a:cs typeface="Times New Roman" pitchFamily="18" charset="0"/>
              </a:rPr>
              <a:t>Để tạo cửa sổ bằng tkinter ta viết:</a:t>
            </a:r>
          </a:p>
        </p:txBody>
      </p:sp>
      <p:sp>
        <p:nvSpPr>
          <p:cNvPr id="16" name="Rectangle 5">
            <a:extLst>
              <a:ext uri="{FF2B5EF4-FFF2-40B4-BE49-F238E27FC236}">
                <a16:creationId xmlns:a16="http://schemas.microsoft.com/office/drawing/2014/main" id="{35905FC0-2877-40E8-8DC2-DBB396C14D12}"/>
              </a:ext>
            </a:extLst>
          </p:cNvPr>
          <p:cNvSpPr>
            <a:spLocks noChangeArrowheads="1"/>
          </p:cNvSpPr>
          <p:nvPr/>
        </p:nvSpPr>
        <p:spPr bwMode="auto">
          <a:xfrm>
            <a:off x="369941" y="1182186"/>
            <a:ext cx="10379765"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tkinter </a:t>
            </a:r>
            <a:r>
              <a:rPr kumimoji="0" lang="en-US" altLang="en-US" sz="22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root = Tk()</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root.title(</a:t>
            </a:r>
            <a:r>
              <a:rPr kumimoji="0" lang="en-US" altLang="en-US" sz="2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"Hello Tkinter-http://communityuni.com/"</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root.resizable(</a:t>
            </a:r>
            <a:r>
              <a:rPr kumimoji="0" lang="en-US" altLang="en-US" sz="22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height</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True</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width</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True</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root.minsize(</a:t>
            </a:r>
            <a:r>
              <a:rPr kumimoji="0" lang="en-US" altLang="en-US" sz="22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height</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300</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width</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400</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def </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makecenter(root):</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root.update_idletasks()</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width = root.winfo_width()</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height = root.winfo_height()</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x = (root.winfo_screenwidth() // </a:t>
            </a:r>
            <a:r>
              <a:rPr kumimoji="0" lang="en-US" altLang="en-US" sz="22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2</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 (width // </a:t>
            </a:r>
            <a:r>
              <a:rPr kumimoji="0" lang="en-US" altLang="en-US" sz="22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2</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y = (root.winfo_screenheight() // </a:t>
            </a:r>
            <a:r>
              <a:rPr kumimoji="0" lang="en-US" altLang="en-US" sz="22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2</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 (height // </a:t>
            </a:r>
            <a:r>
              <a:rPr kumimoji="0" lang="en-US" altLang="en-US" sz="22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2</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root.geometry(</a:t>
            </a:r>
            <a:r>
              <a:rPr kumimoji="0" lang="en-US" altLang="en-US" sz="2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'{}x{}+{}+{}'</a:t>
            </a: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.format(width, height, x, y))</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makecenter(root)</a:t>
            </a:r>
            <a:b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root.mainloop()</a:t>
            </a:r>
            <a:endParaRPr kumimoji="0" lang="en-US" altLang="en-US" sz="2200" b="0" i="0" u="none" strike="noStrike" cap="none" normalizeH="0" baseline="0">
              <a:ln>
                <a:noFill/>
              </a:ln>
              <a:solidFill>
                <a:schemeClr val="tx1"/>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69A7448B-1A01-44B7-83F6-F4B58E841283}"/>
              </a:ext>
            </a:extLst>
          </p:cNvPr>
          <p:cNvPicPr>
            <a:picLocks noChangeAspect="1"/>
          </p:cNvPicPr>
          <p:nvPr/>
        </p:nvPicPr>
        <p:blipFill>
          <a:blip r:embed="rId3"/>
          <a:stretch>
            <a:fillRect/>
          </a:stretch>
        </p:blipFill>
        <p:spPr>
          <a:xfrm>
            <a:off x="9312737" y="1382463"/>
            <a:ext cx="2689434" cy="2221125"/>
          </a:xfrm>
          <a:prstGeom prst="rect">
            <a:avLst/>
          </a:prstGeom>
        </p:spPr>
      </p:pic>
    </p:spTree>
    <p:extLst>
      <p:ext uri="{BB962C8B-B14F-4D97-AF65-F5344CB8AC3E}">
        <p14:creationId xmlns:p14="http://schemas.microsoft.com/office/powerpoint/2010/main" val="129369256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cs typeface="Times New Roman" pitchFamily="18" charset="0"/>
                </a:rPr>
                <a:t>Label</a:t>
              </a:r>
              <a:endParaRPr lang="en-US" sz="2800" b="1" kern="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159</a:t>
            </a:fld>
            <a:endParaRPr lang="en-US"/>
          </a:p>
        </p:txBody>
      </p:sp>
      <p:sp>
        <p:nvSpPr>
          <p:cNvPr id="14" name="Content Placeholder 2"/>
          <p:cNvSpPr txBox="1">
            <a:spLocks/>
          </p:cNvSpPr>
          <p:nvPr/>
        </p:nvSpPr>
        <p:spPr>
          <a:xfrm>
            <a:off x="457200" y="746125"/>
            <a:ext cx="851856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400">
                <a:latin typeface="Cambria" panose="02040503050406030204" pitchFamily="18" charset="0"/>
                <a:cs typeface="Times New Roman" pitchFamily="18" charset="0"/>
              </a:rPr>
              <a:t>Label dùng để hiển thị text hoặc hình ảnh, không cho phép chỉnh sửa</a:t>
            </a:r>
          </a:p>
        </p:txBody>
      </p:sp>
      <p:sp>
        <p:nvSpPr>
          <p:cNvPr id="8" name="Rectangle 1">
            <a:extLst>
              <a:ext uri="{FF2B5EF4-FFF2-40B4-BE49-F238E27FC236}">
                <a16:creationId xmlns:a16="http://schemas.microsoft.com/office/drawing/2014/main" id="{2C7A2874-C146-47AE-A857-1D302E94FE54}"/>
              </a:ext>
            </a:extLst>
          </p:cNvPr>
          <p:cNvSpPr>
            <a:spLocks noChangeArrowheads="1"/>
          </p:cNvSpPr>
          <p:nvPr/>
        </p:nvSpPr>
        <p:spPr bwMode="auto">
          <a:xfrm>
            <a:off x="440635" y="1612961"/>
            <a:ext cx="11614077"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tkinter </a:t>
            </a:r>
            <a:r>
              <a:rPr kumimoji="0" lang="en-US" altLang="en-US" sz="24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root=Tk()</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Label(root,</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text</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"Xin chào! Tui là tkinter"</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justify</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=CENTER,</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relief</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=SUNKEN).pack(</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pady</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10</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photo =PhotoImage(</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file</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"thanh_avatar1.png"</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Label(root, </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image</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=photo, </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relief</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=RAISED).pack(</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side</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=LEFT,</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padx</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5</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root.resizable(</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height</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True</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width</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True</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root.minsize(</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height</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300</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a:ln>
                  <a:noFill/>
                </a:ln>
                <a:solidFill>
                  <a:srgbClr val="660099"/>
                </a:solidFill>
                <a:effectLst/>
                <a:latin typeface="Courier New" panose="02070309020205020404" pitchFamily="49" charset="0"/>
                <a:cs typeface="Courier New" panose="02070309020205020404" pitchFamily="49" charset="0"/>
              </a:rPr>
              <a:t>width</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400</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root.mainloop()</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24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2D46267-2567-415C-9E99-087B4871654A}"/>
              </a:ext>
            </a:extLst>
          </p:cNvPr>
          <p:cNvPicPr>
            <a:picLocks noChangeAspect="1"/>
          </p:cNvPicPr>
          <p:nvPr/>
        </p:nvPicPr>
        <p:blipFill>
          <a:blip r:embed="rId3"/>
          <a:stretch>
            <a:fillRect/>
          </a:stretch>
        </p:blipFill>
        <p:spPr>
          <a:xfrm>
            <a:off x="9123395" y="165652"/>
            <a:ext cx="2911439" cy="2983863"/>
          </a:xfrm>
          <a:prstGeom prst="rect">
            <a:avLst/>
          </a:prstGeom>
        </p:spPr>
      </p:pic>
    </p:spTree>
    <p:extLst>
      <p:ext uri="{BB962C8B-B14F-4D97-AF65-F5344CB8AC3E}">
        <p14:creationId xmlns:p14="http://schemas.microsoft.com/office/powerpoint/2010/main" val="2308220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75682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vi-VN" sz="5400" b="1" dirty="0" smtClean="0">
                  <a:solidFill>
                    <a:prstClr val="black"/>
                  </a:solidFill>
                  <a:latin typeface="Cambria" panose="02040503050406030204" pitchFamily="18" charset="0"/>
                </a:rPr>
                <a:t>Toán </a:t>
              </a:r>
              <a:r>
                <a:rPr lang="vi-VN" sz="5400" b="1" dirty="0">
                  <a:solidFill>
                    <a:prstClr val="black"/>
                  </a:solidFill>
                  <a:latin typeface="Cambria" panose="02040503050406030204" pitchFamily="18" charset="0"/>
                </a:rPr>
                <a:t>tử số học cơ bản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16</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p:txBody>
      </p:sp>
      <p:graphicFrame>
        <p:nvGraphicFramePr>
          <p:cNvPr id="11" name="Table 10">
            <a:extLst>
              <a:ext uri="{FF2B5EF4-FFF2-40B4-BE49-F238E27FC236}">
                <a16:creationId xmlns:a16="http://schemas.microsoft.com/office/drawing/2014/main" id="{E20EA413-3D18-4BCC-958C-55002BB5BEB4}"/>
              </a:ext>
            </a:extLst>
          </p:cNvPr>
          <p:cNvGraphicFramePr>
            <a:graphicFrameLocks noGrp="1"/>
          </p:cNvGraphicFramePr>
          <p:nvPr>
            <p:extLst>
              <p:ext uri="{D42A27DB-BD31-4B8C-83A1-F6EECF244321}">
                <p14:modId xmlns:p14="http://schemas.microsoft.com/office/powerpoint/2010/main" val="2250782050"/>
              </p:ext>
            </p:extLst>
          </p:nvPr>
        </p:nvGraphicFramePr>
        <p:xfrm>
          <a:off x="865974" y="2397125"/>
          <a:ext cx="10612451" cy="3429000"/>
        </p:xfrm>
        <a:graphic>
          <a:graphicData uri="http://schemas.openxmlformats.org/drawingml/2006/table">
            <a:tbl>
              <a:tblPr firstRow="1" firstCol="1" bandRow="1"/>
              <a:tblGrid>
                <a:gridCol w="2038595">
                  <a:extLst>
                    <a:ext uri="{9D8B030D-6E8A-4147-A177-3AD203B41FA5}">
                      <a16:colId xmlns:a16="http://schemas.microsoft.com/office/drawing/2014/main" val="2100911752"/>
                    </a:ext>
                  </a:extLst>
                </a:gridCol>
                <a:gridCol w="3849456">
                  <a:extLst>
                    <a:ext uri="{9D8B030D-6E8A-4147-A177-3AD203B41FA5}">
                      <a16:colId xmlns:a16="http://schemas.microsoft.com/office/drawing/2014/main" val="3541184973"/>
                    </a:ext>
                  </a:extLst>
                </a:gridCol>
                <a:gridCol w="4724400">
                  <a:extLst>
                    <a:ext uri="{9D8B030D-6E8A-4147-A177-3AD203B41FA5}">
                      <a16:colId xmlns:a16="http://schemas.microsoft.com/office/drawing/2014/main" val="2955522244"/>
                    </a:ext>
                  </a:extLst>
                </a:gridCol>
              </a:tblGrid>
              <a:tr h="428625">
                <a:tc>
                  <a:txBody>
                    <a:bodyPr/>
                    <a:lstStyle/>
                    <a:p>
                      <a:pPr marL="0" marR="0" algn="ctr">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Mô tả</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Ví dụ</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251920941"/>
                  </a:ext>
                </a:extLst>
              </a:tr>
              <a:tr h="428625">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Cộng</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12 + 4.9 =&gt; kết quả  16.9</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3334761513"/>
                  </a:ext>
                </a:extLst>
              </a:tr>
              <a:tr h="428625">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Trừ</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3.98 – 4 =&gt; kết quả  -0.02</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3576153234"/>
                  </a:ext>
                </a:extLst>
              </a:tr>
              <a:tr h="428625">
                <a:tc>
                  <a:txBody>
                    <a:bodyPr/>
                    <a:lstStyle/>
                    <a:p>
                      <a:pPr marL="0" marR="0">
                        <a:lnSpc>
                          <a:spcPts val="1800"/>
                        </a:lnSpc>
                        <a:spcBef>
                          <a:spcPts val="0"/>
                        </a:spcBef>
                        <a:spcAft>
                          <a:spcPts val="1875"/>
                        </a:spcAft>
                      </a:pP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Nhân</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2 * 3.4 =&gt; kết quả 6.8</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887091777"/>
                  </a:ext>
                </a:extLst>
              </a:tr>
              <a:tr h="428625">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Chia</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9 / 2 =&gt; kết quả 4.5</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1118865542"/>
                  </a:ext>
                </a:extLst>
              </a:tr>
              <a:tr h="428625">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Chia lấy phần nguyên</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9 // 2 =&gt; kết quả 4</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3617343596"/>
                  </a:ext>
                </a:extLst>
              </a:tr>
              <a:tr h="428625">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Chia lấy phần dư</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9%2 =&gt;kết quả 1</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3378011105"/>
                  </a:ext>
                </a:extLst>
              </a:tr>
              <a:tr h="428625">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Lũy thừa</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3**4=&gt;</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kết</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quả</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81</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118110" marR="11811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EF3"/>
                    </a:solidFill>
                  </a:tcPr>
                </a:tc>
                <a:extLst>
                  <a:ext uri="{0D108BD9-81ED-4DB2-BD59-A6C34878D82A}">
                    <a16:rowId xmlns:a16="http://schemas.microsoft.com/office/drawing/2014/main" val="1616614196"/>
                  </a:ext>
                </a:extLst>
              </a:tr>
            </a:tbl>
          </a:graphicData>
        </a:graphic>
      </p:graphicFrame>
    </p:spTree>
    <p:extLst>
      <p:ext uri="{BB962C8B-B14F-4D97-AF65-F5344CB8AC3E}">
        <p14:creationId xmlns:p14="http://schemas.microsoft.com/office/powerpoint/2010/main" val="144583272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600" b="1">
                  <a:latin typeface="Cambria" panose="02040503050406030204" pitchFamily="18" charset="0"/>
                  <a:cs typeface="Times New Roman" pitchFamily="18" charset="0"/>
                </a:rPr>
                <a:t>Button</a:t>
              </a:r>
              <a:endParaRPr lang="en-US" sz="3600" b="1" kern="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160</a:t>
            </a:fld>
            <a:endParaRPr lang="en-US"/>
          </a:p>
        </p:txBody>
      </p:sp>
      <p:sp>
        <p:nvSpPr>
          <p:cNvPr id="14" name="Content Placeholder 2"/>
          <p:cNvSpPr txBox="1">
            <a:spLocks/>
          </p:cNvSpPr>
          <p:nvPr/>
        </p:nvSpPr>
        <p:spPr>
          <a:xfrm>
            <a:off x="116469" y="982663"/>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400" dirty="0" err="1">
                <a:latin typeface="Cambria" panose="02040503050406030204" pitchFamily="18" charset="0"/>
                <a:cs typeface="Times New Roman" pitchFamily="18" charset="0"/>
              </a:rPr>
              <a:t>Là</a:t>
            </a:r>
            <a:r>
              <a:rPr lang="en-US" sz="2400" dirty="0">
                <a:latin typeface="Cambria" panose="02040503050406030204" pitchFamily="18" charset="0"/>
                <a:cs typeface="Times New Roman" pitchFamily="18" charset="0"/>
              </a:rPr>
              <a:t> control </a:t>
            </a:r>
            <a:r>
              <a:rPr lang="en-US" sz="2400" dirty="0" err="1">
                <a:latin typeface="Cambria" panose="02040503050406030204" pitchFamily="18" charset="0"/>
                <a:cs typeface="Times New Roman" pitchFamily="18" charset="0"/>
              </a:rPr>
              <a:t>cho</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phép</a:t>
            </a:r>
            <a:r>
              <a:rPr lang="en-US" sz="2400" dirty="0">
                <a:latin typeface="Cambria" panose="02040503050406030204" pitchFamily="18" charset="0"/>
                <a:cs typeface="Times New Roman" pitchFamily="18" charset="0"/>
              </a:rPr>
              <a:t> ng</a:t>
            </a:r>
            <a:r>
              <a:rPr lang="vi-VN" sz="2400" dirty="0">
                <a:latin typeface="Cambria" panose="02040503050406030204" pitchFamily="18" charset="0"/>
                <a:cs typeface="Times New Roman" pitchFamily="18" charset="0"/>
              </a:rPr>
              <a:t>ư</a:t>
            </a:r>
            <a:r>
              <a:rPr lang="en-US" sz="2400" dirty="0" err="1">
                <a:latin typeface="Cambria" panose="02040503050406030204" pitchFamily="18" charset="0"/>
                <a:cs typeface="Times New Roman" pitchFamily="18" charset="0"/>
              </a:rPr>
              <a:t>ời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sử</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dụng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nhấn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ra</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lệnh</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cho</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a:t>
            </a:r>
            <a:r>
              <a:rPr lang="vi-VN" sz="2400" dirty="0">
                <a:latin typeface="Cambria" panose="02040503050406030204" pitchFamily="18" charset="0"/>
                <a:cs typeface="Times New Roman" pitchFamily="18" charset="0"/>
              </a:rPr>
              <a:t>ư</a:t>
            </a:r>
            <a:r>
              <a:rPr lang="en-US" sz="2400" dirty="0" err="1">
                <a:latin typeface="Cambria" panose="02040503050406030204" pitchFamily="18" charset="0"/>
                <a:cs typeface="Times New Roman" pitchFamily="18" charset="0"/>
              </a:rPr>
              <a:t>ơng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trình</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thực</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hiện</a:t>
            </a:r>
            <a:endParaRPr lang="en-US" sz="2400" dirty="0">
              <a:latin typeface="Cambria" panose="02040503050406030204" pitchFamily="18" charset="0"/>
              <a:cs typeface="Times New Roman" pitchFamily="18" charset="0"/>
            </a:endParaRPr>
          </a:p>
        </p:txBody>
      </p:sp>
      <p:pic>
        <p:nvPicPr>
          <p:cNvPr id="9" name="Picture 8">
            <a:extLst>
              <a:ext uri="{FF2B5EF4-FFF2-40B4-BE49-F238E27FC236}">
                <a16:creationId xmlns:a16="http://schemas.microsoft.com/office/drawing/2014/main" id="{D7685ABF-4706-42FC-8A72-22E87140061A}"/>
              </a:ext>
            </a:extLst>
          </p:cNvPr>
          <p:cNvPicPr>
            <a:picLocks noChangeAspect="1"/>
          </p:cNvPicPr>
          <p:nvPr/>
        </p:nvPicPr>
        <p:blipFill>
          <a:blip r:embed="rId3"/>
          <a:stretch>
            <a:fillRect/>
          </a:stretch>
        </p:blipFill>
        <p:spPr>
          <a:xfrm>
            <a:off x="5276850" y="4555997"/>
            <a:ext cx="2691358" cy="1674941"/>
          </a:xfrm>
          <a:prstGeom prst="rect">
            <a:avLst/>
          </a:prstGeom>
        </p:spPr>
      </p:pic>
      <p:sp>
        <p:nvSpPr>
          <p:cNvPr id="10" name="Rectangle 1">
            <a:extLst>
              <a:ext uri="{FF2B5EF4-FFF2-40B4-BE49-F238E27FC236}">
                <a16:creationId xmlns:a16="http://schemas.microsoft.com/office/drawing/2014/main" id="{67005A07-EE47-4ED7-B9B4-04E020B63E26}"/>
              </a:ext>
            </a:extLst>
          </p:cNvPr>
          <p:cNvSpPr>
            <a:spLocks noChangeArrowheads="1"/>
          </p:cNvSpPr>
          <p:nvPr/>
        </p:nvSpPr>
        <p:spPr bwMode="auto">
          <a:xfrm>
            <a:off x="386368" y="1878341"/>
            <a:ext cx="10876695"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tkinter</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root=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Tk</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Label(root, </a:t>
            </a:r>
            <a:r>
              <a:rPr kumimoji="0" lang="en-US" altLang="en-US" sz="24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text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Muốn</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thoát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hả</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).pack(</a:t>
            </a:r>
            <a:r>
              <a:rPr kumimoji="0" lang="en-US" altLang="en-US" sz="24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pady</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Button(root, </a:t>
            </a:r>
            <a:r>
              <a:rPr kumimoji="0" lang="en-US" altLang="en-US" sz="24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text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Không</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).pack(</a:t>
            </a:r>
            <a:r>
              <a:rPr kumimoji="0" lang="en-US" altLang="en-US" sz="24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side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=RIGHT)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Button(root, </a:t>
            </a:r>
            <a:r>
              <a:rPr kumimoji="0" lang="en-US" altLang="en-US" sz="24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text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CÓ"</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command</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root.quit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).pack(</a:t>
            </a:r>
            <a:r>
              <a:rPr kumimoji="0" lang="en-US" altLang="en-US" sz="24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side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=RIGHT)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root.mainloop</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007126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a:latin typeface="Cambria" panose="02040503050406030204" pitchFamily="18" charset="0"/>
                  <a:cs typeface="Times New Roman" pitchFamily="18" charset="0"/>
                </a:rPr>
                <a:t>Entry</a:t>
              </a:r>
              <a:endParaRPr lang="en-US" sz="4400" b="1" kern="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161</a:t>
            </a:fld>
            <a:endParaRPr lang="en-US"/>
          </a:p>
        </p:txBody>
      </p:sp>
      <p:sp>
        <p:nvSpPr>
          <p:cNvPr id="14" name="Content Placeholder 2"/>
          <p:cNvSpPr txBox="1">
            <a:spLocks/>
          </p:cNvSpPr>
          <p:nvPr/>
        </p:nvSpPr>
        <p:spPr>
          <a:xfrm>
            <a:off x="353376" y="108181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400" dirty="0" err="1">
                <a:latin typeface="Cambria" panose="02040503050406030204" pitchFamily="18" charset="0"/>
                <a:cs typeface="Times New Roman" pitchFamily="18" charset="0"/>
              </a:rPr>
              <a:t>Là</a:t>
            </a:r>
            <a:r>
              <a:rPr lang="en-US" sz="2400" dirty="0">
                <a:latin typeface="Cambria" panose="02040503050406030204" pitchFamily="18" charset="0"/>
                <a:cs typeface="Times New Roman" pitchFamily="18" charset="0"/>
              </a:rPr>
              <a:t> control </a:t>
            </a:r>
            <a:r>
              <a:rPr lang="en-US" sz="2400" dirty="0" err="1">
                <a:latin typeface="Cambria" panose="02040503050406030204" pitchFamily="18" charset="0"/>
                <a:cs typeface="Times New Roman" pitchFamily="18" charset="0"/>
              </a:rPr>
              <a:t>để</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cho</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phép</a:t>
            </a:r>
            <a:r>
              <a:rPr lang="en-US" sz="2400" dirty="0">
                <a:latin typeface="Cambria" panose="02040503050406030204" pitchFamily="18" charset="0"/>
                <a:cs typeface="Times New Roman" pitchFamily="18" charset="0"/>
              </a:rPr>
              <a:t> ng</a:t>
            </a:r>
            <a:r>
              <a:rPr lang="vi-VN" sz="2400" dirty="0">
                <a:latin typeface="Cambria" panose="02040503050406030204" pitchFamily="18" charset="0"/>
                <a:cs typeface="Times New Roman" pitchFamily="18" charset="0"/>
              </a:rPr>
              <a:t>ư</a:t>
            </a:r>
            <a:r>
              <a:rPr lang="en-US" sz="2400" dirty="0" err="1">
                <a:latin typeface="Cambria" panose="02040503050406030204" pitchFamily="18" charset="0"/>
                <a:cs typeface="Times New Roman" pitchFamily="18" charset="0"/>
              </a:rPr>
              <a:t>ời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dùng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nhập</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liệu</a:t>
            </a:r>
            <a:endParaRPr lang="en-US" sz="2400" dirty="0">
              <a:latin typeface="Cambria" panose="02040503050406030204" pitchFamily="18" charset="0"/>
              <a:cs typeface="Times New Roman" pitchFamily="18" charset="0"/>
            </a:endParaRPr>
          </a:p>
        </p:txBody>
      </p:sp>
      <p:sp>
        <p:nvSpPr>
          <p:cNvPr id="8" name="Rectangle 1">
            <a:extLst>
              <a:ext uri="{FF2B5EF4-FFF2-40B4-BE49-F238E27FC236}">
                <a16:creationId xmlns:a16="http://schemas.microsoft.com/office/drawing/2014/main" id="{CE908FD8-AF31-4E1F-B5A4-B1693E9E625B}"/>
              </a:ext>
            </a:extLst>
          </p:cNvPr>
          <p:cNvSpPr>
            <a:spLocks noChangeArrowheads="1"/>
          </p:cNvSpPr>
          <p:nvPr/>
        </p:nvSpPr>
        <p:spPr bwMode="auto">
          <a:xfrm>
            <a:off x="492369" y="1794002"/>
            <a:ext cx="10802957"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tkinter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root=</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Tk</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Label(root, </a:t>
            </a:r>
            <a:r>
              <a:rPr kumimoji="0" lang="en-US" altLang="en-US" sz="2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text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"Enter your name:"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).pack(</a:t>
            </a:r>
            <a:r>
              <a:rPr kumimoji="0" lang="en-US" altLang="en-US" sz="2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side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=LEFT, </a:t>
            </a:r>
            <a:r>
              <a:rPr kumimoji="0" lang="en-US" altLang="en-US" sz="2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padx</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pady</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StringVar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Entry(root, </a:t>
            </a:r>
            <a:r>
              <a:rPr kumimoji="0" lang="en-US" altLang="en-US" sz="2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width</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40</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textvariable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=e).pack(</a:t>
            </a:r>
            <a:r>
              <a:rPr kumimoji="0" lang="en-US" altLang="en-US" sz="2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side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=LEFT)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e.set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"Trần </a:t>
            </a:r>
            <a:r>
              <a:rPr kumimoji="0" lang="en-US" altLang="en-US" sz="20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Duy</a:t>
            </a:r>
            <a:r>
              <a:rPr kumimoji="0" lang="en-US" altLang="en-US"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Thanh</a:t>
            </a:r>
            <a:r>
              <a:rPr kumimoji="0" lang="en-US" altLang="en-US"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Button(</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root,</a:t>
            </a:r>
            <a:r>
              <a:rPr kumimoji="0" lang="en-US" altLang="en-US" sz="20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text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"Say OK"</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).pack(</a:t>
            </a:r>
            <a:r>
              <a:rPr kumimoji="0" lang="en-US" altLang="en-US" sz="20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side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=LEFT)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root.mainloop</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6C0F4EB5-376A-4162-B535-856E50EDBF12}"/>
              </a:ext>
            </a:extLst>
          </p:cNvPr>
          <p:cNvPicPr>
            <a:picLocks noChangeAspect="1"/>
          </p:cNvPicPr>
          <p:nvPr/>
        </p:nvPicPr>
        <p:blipFill>
          <a:blip r:embed="rId3"/>
          <a:stretch>
            <a:fillRect/>
          </a:stretch>
        </p:blipFill>
        <p:spPr>
          <a:xfrm>
            <a:off x="3548461" y="4892862"/>
            <a:ext cx="7875227" cy="1437229"/>
          </a:xfrm>
          <a:prstGeom prst="rect">
            <a:avLst/>
          </a:prstGeom>
        </p:spPr>
      </p:pic>
    </p:spTree>
    <p:extLst>
      <p:ext uri="{BB962C8B-B14F-4D97-AF65-F5344CB8AC3E}">
        <p14:creationId xmlns:p14="http://schemas.microsoft.com/office/powerpoint/2010/main" val="161842102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0910" y="836712"/>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dirty="0" err="1" smtClean="0">
                  <a:latin typeface="Cambria" panose="02040503050406030204" pitchFamily="18" charset="0"/>
                  <a:cs typeface="Times New Roman" pitchFamily="18" charset="0"/>
                </a:rPr>
                <a:t>Các</a:t>
              </a:r>
              <a:r>
                <a:rPr lang="en-US" sz="2800" b="1" dirty="0" smtClean="0">
                  <a:latin typeface="Cambria" panose="02040503050406030204" pitchFamily="18" charset="0"/>
                  <a:cs typeface="Times New Roman" pitchFamily="18" charset="0"/>
                </a:rPr>
                <a:t> </a:t>
              </a:r>
              <a:r>
                <a:rPr lang="en-US" sz="2800" b="1" dirty="0" err="1" smtClean="0">
                  <a:latin typeface="Cambria" panose="02040503050406030204" pitchFamily="18" charset="0"/>
                  <a:cs typeface="Times New Roman" pitchFamily="18" charset="0"/>
                </a:rPr>
                <a:t>thư</a:t>
              </a:r>
              <a:r>
                <a:rPr lang="en-US" sz="2800" b="1" dirty="0" smtClean="0">
                  <a:latin typeface="Cambria" panose="02040503050406030204" pitchFamily="18" charset="0"/>
                  <a:cs typeface="Times New Roman" pitchFamily="18" charset="0"/>
                </a:rPr>
                <a:t> </a:t>
              </a:r>
              <a:r>
                <a:rPr lang="en-US" sz="2800" b="1" dirty="0" err="1" smtClean="0">
                  <a:latin typeface="Cambria" panose="02040503050406030204" pitchFamily="18" charset="0"/>
                  <a:cs typeface="Times New Roman" pitchFamily="18" charset="0"/>
                </a:rPr>
                <a:t>viện</a:t>
              </a:r>
              <a:r>
                <a:rPr lang="en-US" sz="2800" b="1" dirty="0" smtClean="0">
                  <a:latin typeface="Cambria" panose="02040503050406030204" pitchFamily="18" charset="0"/>
                  <a:cs typeface="Times New Roman" pitchFamily="18" charset="0"/>
                </a:rPr>
                <a:t> </a:t>
              </a:r>
              <a:r>
                <a:rPr lang="en-US" sz="2800" b="1" dirty="0" err="1" smtClean="0">
                  <a:latin typeface="Cambria" panose="02040503050406030204" pitchFamily="18" charset="0"/>
                  <a:cs typeface="Times New Roman" pitchFamily="18" charset="0"/>
                </a:rPr>
                <a:t>trong</a:t>
              </a:r>
              <a:r>
                <a:rPr lang="en-US" sz="2800" b="1" dirty="0" smtClean="0">
                  <a:latin typeface="Cambria" panose="02040503050406030204" pitchFamily="18" charset="0"/>
                  <a:cs typeface="Times New Roman" pitchFamily="18" charset="0"/>
                </a:rPr>
                <a:t> NUMPY Python</a:t>
              </a:r>
              <a:endParaRPr lang="en-US" sz="28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162</a:t>
            </a:fld>
            <a:endParaRPr lang="en-US"/>
          </a:p>
        </p:txBody>
      </p:sp>
      <p:sp>
        <p:nvSpPr>
          <p:cNvPr id="8" name="Rectangle 1"/>
          <p:cNvSpPr>
            <a:spLocks noChangeArrowheads="1"/>
          </p:cNvSpPr>
          <p:nvPr/>
        </p:nvSpPr>
        <p:spPr bwMode="auto">
          <a:xfrm>
            <a:off x="655431" y="1837273"/>
            <a:ext cx="10367618" cy="4812765"/>
          </a:xfrm>
          <a:prstGeom prst="rect">
            <a:avLst/>
          </a:prstGeom>
          <a:noFill/>
          <a:ln>
            <a:noFill/>
          </a:ln>
          <a:effectLst/>
        </p:spPr>
        <p:txBody>
          <a:bodyPr vert="horz" wrap="square" lIns="91440" tIns="190440" rIns="9144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lvl="0" indent="-285750" algn="just">
              <a:buFont typeface="Wingdings" panose="05000000000000000000" pitchFamily="2" charset="2"/>
              <a:buChar char="v"/>
            </a:pPr>
            <a:r>
              <a:rPr lang="vi-VN" dirty="0"/>
              <a:t>Numpy (Numeric Python): là một thư viện toán học rât phổ biến và mạnh mẽ của Python. NumPy được trang bị các hàm số đã được tối ưu, cho phép làm việc hiệu quả với ma trận và mảng, đặc biệt là dữ liệu ma trận và mảng lớn với tốc độ xử lý nhanh hơn nhiều lần khi chỉ sử dụng Python đơn </a:t>
            </a:r>
            <a:r>
              <a:rPr lang="vi-VN" dirty="0" smtClean="0"/>
              <a:t>thuần.</a:t>
            </a:r>
            <a:endParaRPr lang="en-US" dirty="0" smtClean="0"/>
          </a:p>
          <a:p>
            <a:pPr marL="285750" lvl="0" indent="-285750" algn="just">
              <a:buFont typeface="Wingdings" panose="05000000000000000000" pitchFamily="2" charset="2"/>
              <a:buChar char="v"/>
            </a:pPr>
            <a:r>
              <a:rPr lang="vi-VN" dirty="0" smtClean="0"/>
              <a:t>NumPy </a:t>
            </a:r>
            <a:r>
              <a:rPr lang="vi-VN" dirty="0"/>
              <a:t>được phát triển bởi Jim Hugunin. Phiên bản ban đầu là Numarray được phát triển, có một số chức năng bổ sung. Năm 2005, Travis Oliphant đã tạo ra gói NumPy bằng cách kết hợp các tính năng của Numarray và gói </a:t>
            </a:r>
            <a:r>
              <a:rPr lang="vi-VN" dirty="0" smtClean="0"/>
              <a:t>Numeric.</a:t>
            </a:r>
            <a:endParaRPr lang="en-US" dirty="0"/>
          </a:p>
          <a:p>
            <a:pPr marL="285750" lvl="0" indent="-285750" algn="just">
              <a:buFont typeface="Wingdings" panose="05000000000000000000" pitchFamily="2" charset="2"/>
              <a:buChar char="v"/>
            </a:pPr>
            <a:r>
              <a:rPr lang="vi-VN" dirty="0" smtClean="0"/>
              <a:t>Sử </a:t>
            </a:r>
            <a:r>
              <a:rPr lang="vi-VN" dirty="0"/>
              <a:t>dụng NumPy, lập trình viên có thể thực hiện các thao tác sau:</a:t>
            </a:r>
          </a:p>
          <a:p>
            <a:pPr marL="636588" indent="-285750">
              <a:buFont typeface="Arial" panose="020B0604020202020204" pitchFamily="34" charset="0"/>
              <a:buChar char="•"/>
            </a:pPr>
            <a:r>
              <a:rPr lang="vi-VN" dirty="0"/>
              <a:t>Các phép toán toán học và logic trên mảng.</a:t>
            </a:r>
          </a:p>
          <a:p>
            <a:pPr marL="636588" indent="-285750">
              <a:buFont typeface="Arial" panose="020B0604020202020204" pitchFamily="34" charset="0"/>
              <a:buChar char="•"/>
            </a:pPr>
            <a:r>
              <a:rPr lang="vi-VN" dirty="0"/>
              <a:t>Các biến đổi Fourier và các quy trình để thao tác shape.</a:t>
            </a:r>
          </a:p>
          <a:p>
            <a:pPr marL="636588" indent="-285750">
              <a:buFont typeface="Arial" panose="020B0604020202020204" pitchFamily="34" charset="0"/>
              <a:buChar char="•"/>
            </a:pPr>
            <a:r>
              <a:rPr lang="vi-VN" dirty="0"/>
              <a:t>Các phép toán liên quan đến đại số tuyến tính. NumPy tích hợp sẵn các hàm cho đại số tuyến tính và tạo số ngẫu nhiên.</a:t>
            </a:r>
          </a:p>
          <a:p>
            <a:pPr marL="285750" indent="-285750">
              <a:buFont typeface="Wingdings" panose="05000000000000000000" pitchFamily="2" charset="2"/>
              <a:buChar char="v"/>
            </a:pPr>
            <a:r>
              <a:rPr lang="vi-VN" dirty="0"/>
              <a:t>NumPy - Sự thay thế hoàn hảo cho </a:t>
            </a:r>
            <a:r>
              <a:rPr lang="vi-VN" dirty="0" smtClean="0"/>
              <a:t>MatLab</a:t>
            </a:r>
            <a:r>
              <a:rPr lang="en-US" dirty="0" smtClean="0"/>
              <a:t>: </a:t>
            </a:r>
            <a:r>
              <a:rPr lang="vi-VN" dirty="0" smtClean="0"/>
              <a:t>NumPy </a:t>
            </a:r>
            <a:r>
              <a:rPr lang="vi-VN" dirty="0"/>
              <a:t>thường được sử dụng cùng với các gói như SciPy (Python Scientific) và Mat-plotlib (thư viện vẽ đồ thị). Sự kết hợp này được sử dụng rộng rãi để thay thế cho MatLab, </a:t>
            </a:r>
          </a:p>
          <a:p>
            <a:pPr marL="285750" lvl="0" indent="-285750" algn="just">
              <a:buFont typeface="Wingdings" panose="05000000000000000000" pitchFamily="2" charset="2"/>
              <a:buChar char="v"/>
            </a:pPr>
            <a:endParaRPr lang="en-US" altLang="en-US" sz="2400" dirty="0">
              <a:solidFill>
                <a:srgbClr val="002060"/>
              </a:solidFill>
            </a:endParaRPr>
          </a:p>
        </p:txBody>
      </p:sp>
    </p:spTree>
    <p:extLst>
      <p:ext uri="{BB962C8B-B14F-4D97-AF65-F5344CB8AC3E}">
        <p14:creationId xmlns:p14="http://schemas.microsoft.com/office/powerpoint/2010/main" val="294233452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Group 1"/>
          <p:cNvGrpSpPr/>
          <p:nvPr/>
        </p:nvGrpSpPr>
        <p:grpSpPr>
          <a:xfrm>
            <a:off x="480910" y="836712"/>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dirty="0" err="1" smtClean="0">
                  <a:latin typeface="Cambria" panose="02040503050406030204" pitchFamily="18" charset="0"/>
                  <a:cs typeface="Times New Roman" pitchFamily="18" charset="0"/>
                </a:rPr>
                <a:t>Các</a:t>
              </a:r>
              <a:r>
                <a:rPr lang="en-US" sz="2800" b="1" dirty="0" smtClean="0">
                  <a:latin typeface="Cambria" panose="02040503050406030204" pitchFamily="18" charset="0"/>
                  <a:cs typeface="Times New Roman" pitchFamily="18" charset="0"/>
                </a:rPr>
                <a:t> </a:t>
              </a:r>
              <a:r>
                <a:rPr lang="en-US" sz="2800" b="1" dirty="0" err="1" smtClean="0">
                  <a:latin typeface="Cambria" panose="02040503050406030204" pitchFamily="18" charset="0"/>
                  <a:cs typeface="Times New Roman" pitchFamily="18" charset="0"/>
                </a:rPr>
                <a:t>thư</a:t>
              </a:r>
              <a:r>
                <a:rPr lang="en-US" sz="2800" b="1" dirty="0" smtClean="0">
                  <a:latin typeface="Cambria" panose="02040503050406030204" pitchFamily="18" charset="0"/>
                  <a:cs typeface="Times New Roman" pitchFamily="18" charset="0"/>
                </a:rPr>
                <a:t> </a:t>
              </a:r>
              <a:r>
                <a:rPr lang="en-US" sz="2800" b="1" dirty="0" err="1" smtClean="0">
                  <a:latin typeface="Cambria" panose="02040503050406030204" pitchFamily="18" charset="0"/>
                  <a:cs typeface="Times New Roman" pitchFamily="18" charset="0"/>
                </a:rPr>
                <a:t>viện</a:t>
              </a:r>
              <a:r>
                <a:rPr lang="en-US" sz="2800" b="1" dirty="0" smtClean="0">
                  <a:latin typeface="Cambria" panose="02040503050406030204" pitchFamily="18" charset="0"/>
                  <a:cs typeface="Times New Roman" pitchFamily="18" charset="0"/>
                </a:rPr>
                <a:t> </a:t>
              </a:r>
              <a:r>
                <a:rPr lang="en-US" sz="2800" b="1" dirty="0" err="1" smtClean="0">
                  <a:latin typeface="Cambria" panose="02040503050406030204" pitchFamily="18" charset="0"/>
                  <a:cs typeface="Times New Roman" pitchFamily="18" charset="0"/>
                </a:rPr>
                <a:t>trong</a:t>
              </a:r>
              <a:r>
                <a:rPr lang="en-US" sz="2800" b="1" dirty="0" smtClean="0">
                  <a:latin typeface="Cambria" panose="02040503050406030204" pitchFamily="18" charset="0"/>
                  <a:cs typeface="Times New Roman" pitchFamily="18" charset="0"/>
                </a:rPr>
                <a:t> NUMPY Python</a:t>
              </a:r>
              <a:endParaRPr lang="en-US" sz="28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163</a:t>
            </a:fld>
            <a:endParaRPr lang="en-US"/>
          </a:p>
        </p:txBody>
      </p:sp>
      <p:sp>
        <p:nvSpPr>
          <p:cNvPr id="9" name="Rectangle 2"/>
          <p:cNvSpPr>
            <a:spLocks noChangeArrowheads="1"/>
          </p:cNvSpPr>
          <p:nvPr/>
        </p:nvSpPr>
        <p:spPr bwMode="auto">
          <a:xfrm>
            <a:off x="659133" y="1917413"/>
            <a:ext cx="10851142" cy="2314686"/>
          </a:xfrm>
          <a:prstGeom prst="rect">
            <a:avLst/>
          </a:prstGeom>
          <a:noFill/>
          <a:ln>
            <a:noFill/>
          </a:ln>
          <a:effectLst/>
        </p:spPr>
        <p:txBody>
          <a:bodyPr vert="horz" wrap="square" lIns="0" tIns="7935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sz="2800" dirty="0" err="1"/>
              <a:t>Cài</a:t>
            </a:r>
            <a:r>
              <a:rPr lang="en-US" altLang="en-US" sz="2800" dirty="0"/>
              <a:t> </a:t>
            </a:r>
            <a:r>
              <a:rPr lang="en-US" altLang="en-US" sz="2800" dirty="0" err="1"/>
              <a:t>đặt</a:t>
            </a:r>
            <a:r>
              <a:rPr lang="en-US" altLang="en-US" sz="2800" dirty="0"/>
              <a:t> </a:t>
            </a:r>
            <a:r>
              <a:rPr lang="en-US" altLang="en-US" sz="2800" dirty="0" err="1"/>
              <a:t>thư</a:t>
            </a:r>
            <a:r>
              <a:rPr lang="en-US" altLang="en-US" sz="2800" dirty="0"/>
              <a:t> </a:t>
            </a:r>
            <a:r>
              <a:rPr lang="en-US" altLang="en-US" sz="2800" dirty="0" err="1"/>
              <a:t>viện</a:t>
            </a:r>
            <a:r>
              <a:rPr lang="en-US" altLang="en-US" sz="2800" dirty="0"/>
              <a:t> </a:t>
            </a:r>
            <a:r>
              <a:rPr lang="en-US" altLang="en-US" sz="2800" dirty="0" err="1"/>
              <a:t>Numpy</a:t>
            </a:r>
            <a:endParaRPr lang="en-US" altLang="en-US" sz="2800" dirty="0"/>
          </a:p>
          <a:p>
            <a:pPr marL="914400" lvl="1" indent="-457200">
              <a:buFont typeface="Wingdings" panose="05000000000000000000" pitchFamily="2" charset="2"/>
              <a:buChar char="v"/>
            </a:pPr>
            <a:r>
              <a:rPr lang="en-US" altLang="en-US" sz="2800" dirty="0" err="1" smtClean="0"/>
              <a:t>Mở</a:t>
            </a:r>
            <a:r>
              <a:rPr lang="en-US" altLang="en-US" sz="2800" dirty="0" smtClean="0"/>
              <a:t> </a:t>
            </a:r>
            <a:r>
              <a:rPr lang="en-US" altLang="en-US" sz="2800" dirty="0"/>
              <a:t>Command Prompt </a:t>
            </a:r>
            <a:r>
              <a:rPr lang="en-US" altLang="en-US" sz="2800" dirty="0" err="1"/>
              <a:t>và</a:t>
            </a:r>
            <a:r>
              <a:rPr lang="en-US" altLang="en-US" sz="2800" dirty="0"/>
              <a:t> </a:t>
            </a:r>
            <a:r>
              <a:rPr lang="en-US" altLang="en-US" sz="2800" dirty="0" err="1"/>
              <a:t>gõ</a:t>
            </a:r>
            <a:r>
              <a:rPr lang="en-US" altLang="en-US" sz="2800" dirty="0"/>
              <a:t> </a:t>
            </a:r>
            <a:r>
              <a:rPr lang="en-US" altLang="en-US" sz="2800" dirty="0" err="1"/>
              <a:t>lệnh</a:t>
            </a:r>
            <a:r>
              <a:rPr lang="en-US" altLang="en-US" sz="2800" dirty="0"/>
              <a:t>: pip install </a:t>
            </a:r>
            <a:r>
              <a:rPr lang="en-US" altLang="en-US" sz="2800" dirty="0" err="1"/>
              <a:t>numpy</a:t>
            </a:r>
            <a:endParaRPr lang="en-US" altLang="en-US" sz="2800" dirty="0"/>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sz="2800" dirty="0" err="1" smtClean="0"/>
              <a:t>Khai</a:t>
            </a:r>
            <a:r>
              <a:rPr lang="en-US" altLang="en-US" sz="2800" dirty="0" smtClean="0"/>
              <a:t> </a:t>
            </a:r>
            <a:r>
              <a:rPr lang="en-US" altLang="en-US" sz="2800" dirty="0" err="1"/>
              <a:t>báo</a:t>
            </a:r>
            <a:r>
              <a:rPr lang="en-US" altLang="en-US" sz="2800" dirty="0"/>
              <a:t> </a:t>
            </a:r>
            <a:r>
              <a:rPr lang="en-US" altLang="en-US" sz="2800" dirty="0" err="1"/>
              <a:t>thư</a:t>
            </a:r>
            <a:r>
              <a:rPr lang="en-US" altLang="en-US" sz="2800" dirty="0"/>
              <a:t> </a:t>
            </a:r>
            <a:r>
              <a:rPr lang="en-US" altLang="en-US" sz="2800" dirty="0" err="1"/>
              <a:t>viện</a:t>
            </a:r>
            <a:endParaRPr lang="en-US" altLang="en-US" sz="2800" dirty="0"/>
          </a:p>
          <a:p>
            <a:pPr marL="914400" lvl="1" indent="-457200">
              <a:buFont typeface="Wingdings" panose="05000000000000000000" pitchFamily="2" charset="2"/>
              <a:buChar char="v"/>
            </a:pPr>
            <a:r>
              <a:rPr lang="en-US" altLang="en-US" sz="2800" dirty="0"/>
              <a:t>import </a:t>
            </a:r>
            <a:r>
              <a:rPr lang="en-US" altLang="en-US" sz="2800" dirty="0" err="1"/>
              <a:t>numpy</a:t>
            </a:r>
            <a:r>
              <a:rPr lang="en-US" altLang="en-US" sz="2800" dirty="0"/>
              <a:t> as np </a:t>
            </a:r>
            <a:endParaRPr lang="en-US" altLang="en-US" sz="2800" dirty="0" smtClean="0"/>
          </a:p>
          <a:p>
            <a:pPr lvl="1" indent="-457200">
              <a:buFont typeface="Wingdings" panose="05000000000000000000" pitchFamily="2" charset="2"/>
              <a:buChar char="v"/>
            </a:pPr>
            <a:r>
              <a:rPr lang="en-US" altLang="en-US" sz="2800" dirty="0" err="1" smtClean="0">
                <a:hlinkClick r:id="rId3" action="ppaction://hlinkfile"/>
              </a:rPr>
              <a:t>Các</a:t>
            </a:r>
            <a:r>
              <a:rPr lang="en-US" altLang="en-US" sz="2800" dirty="0" smtClean="0">
                <a:hlinkClick r:id="rId3" action="ppaction://hlinkfile"/>
              </a:rPr>
              <a:t> </a:t>
            </a:r>
            <a:r>
              <a:rPr lang="en-US" altLang="en-US" sz="2800" dirty="0" err="1" smtClean="0">
                <a:hlinkClick r:id="rId3" action="ppaction://hlinkfile"/>
              </a:rPr>
              <a:t>thao</a:t>
            </a:r>
            <a:r>
              <a:rPr lang="en-US" altLang="en-US" sz="2800" dirty="0" smtClean="0">
                <a:hlinkClick r:id="rId3" action="ppaction://hlinkfile"/>
              </a:rPr>
              <a:t> </a:t>
            </a:r>
            <a:r>
              <a:rPr lang="en-US" altLang="en-US" sz="2800" dirty="0" err="1" smtClean="0">
                <a:hlinkClick r:id="rId3" action="ppaction://hlinkfile"/>
              </a:rPr>
              <a:t>tác</a:t>
            </a:r>
            <a:r>
              <a:rPr lang="en-US" altLang="en-US" sz="2800" dirty="0" smtClean="0">
                <a:hlinkClick r:id="rId3" action="ppaction://hlinkfile"/>
              </a:rPr>
              <a:t> </a:t>
            </a:r>
            <a:r>
              <a:rPr lang="en-US" altLang="en-US" sz="2800" dirty="0" err="1" smtClean="0">
                <a:hlinkClick r:id="rId3" action="ppaction://hlinkfile"/>
              </a:rPr>
              <a:t>với</a:t>
            </a:r>
            <a:r>
              <a:rPr lang="en-US" altLang="en-US" sz="2800" dirty="0" smtClean="0">
                <a:hlinkClick r:id="rId3" action="ppaction://hlinkfile"/>
              </a:rPr>
              <a:t> </a:t>
            </a:r>
            <a:r>
              <a:rPr lang="en-US" altLang="en-US" sz="2800" dirty="0" err="1" smtClean="0">
                <a:hlinkClick r:id="rId3" action="ppaction://hlinkfile"/>
              </a:rPr>
              <a:t>Numpy</a:t>
            </a:r>
            <a:endParaRPr lang="en-US" altLang="en-US" sz="2800" dirty="0"/>
          </a:p>
        </p:txBody>
      </p:sp>
    </p:spTree>
    <p:extLst>
      <p:ext uri="{BB962C8B-B14F-4D97-AF65-F5344CB8AC3E}">
        <p14:creationId xmlns:p14="http://schemas.microsoft.com/office/powerpoint/2010/main" val="6934114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0910" y="940649"/>
            <a:ext cx="9272010" cy="524135"/>
            <a:chOff x="789624" y="1295400"/>
            <a:chExt cx="9272010" cy="524135"/>
          </a:xfrm>
        </p:grpSpPr>
        <p:sp>
          <p:nvSpPr>
            <p:cNvPr id="3" name="AutoShape 52"/>
            <p:cNvSpPr>
              <a:spLocks noChangeArrowheads="1"/>
            </p:cNvSpPr>
            <p:nvPr/>
          </p:nvSpPr>
          <p:spPr bwMode="gray">
            <a:xfrm>
              <a:off x="1191136" y="1311535"/>
              <a:ext cx="8870498"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200" b="1" dirty="0" err="1" smtClean="0">
                  <a:latin typeface="Cambria" panose="02040503050406030204" pitchFamily="18" charset="0"/>
                  <a:cs typeface="Times New Roman" pitchFamily="18" charset="0"/>
                </a:rPr>
                <a:t>Các</a:t>
              </a:r>
              <a:r>
                <a:rPr lang="en-US" sz="3200" b="1" dirty="0" smtClean="0">
                  <a:latin typeface="Cambria" panose="02040503050406030204" pitchFamily="18" charset="0"/>
                  <a:cs typeface="Times New Roman" pitchFamily="18" charset="0"/>
                </a:rPr>
                <a:t> </a:t>
              </a:r>
              <a:r>
                <a:rPr lang="en-US" sz="3200" b="1" dirty="0" err="1" smtClean="0">
                  <a:latin typeface="Cambria" panose="02040503050406030204" pitchFamily="18" charset="0"/>
                  <a:cs typeface="Times New Roman" pitchFamily="18" charset="0"/>
                </a:rPr>
                <a:t>thư</a:t>
              </a:r>
              <a:r>
                <a:rPr lang="en-US" sz="3200" b="1" dirty="0" smtClean="0">
                  <a:latin typeface="Cambria" panose="02040503050406030204" pitchFamily="18" charset="0"/>
                  <a:cs typeface="Times New Roman" pitchFamily="18" charset="0"/>
                </a:rPr>
                <a:t> </a:t>
              </a:r>
              <a:r>
                <a:rPr lang="en-US" sz="3200" b="1" dirty="0" err="1" smtClean="0">
                  <a:latin typeface="Cambria" panose="02040503050406030204" pitchFamily="18" charset="0"/>
                  <a:cs typeface="Times New Roman" pitchFamily="18" charset="0"/>
                </a:rPr>
                <a:t>viện</a:t>
              </a:r>
              <a:r>
                <a:rPr lang="en-US" sz="3200" b="1" dirty="0" smtClean="0">
                  <a:latin typeface="Cambria" panose="02040503050406030204" pitchFamily="18" charset="0"/>
                  <a:cs typeface="Times New Roman" pitchFamily="18" charset="0"/>
                </a:rPr>
                <a:t> </a:t>
              </a:r>
              <a:r>
                <a:rPr lang="en-US" sz="3200" b="1" dirty="0" smtClean="0"/>
                <a:t>MATPLOTLIB </a:t>
              </a:r>
              <a:r>
                <a:rPr lang="en-US" sz="3200" b="1" dirty="0" err="1" smtClean="0">
                  <a:latin typeface="Cambria" panose="02040503050406030204" pitchFamily="18" charset="0"/>
                  <a:cs typeface="Times New Roman" pitchFamily="18" charset="0"/>
                </a:rPr>
                <a:t>trong</a:t>
              </a:r>
              <a:r>
                <a:rPr lang="en-US" sz="3200" b="1" dirty="0" smtClean="0">
                  <a:latin typeface="Cambria" panose="02040503050406030204" pitchFamily="18" charset="0"/>
                  <a:cs typeface="Times New Roman" pitchFamily="18" charset="0"/>
                </a:rPr>
                <a:t> Python</a:t>
              </a:r>
              <a:endParaRPr lang="en-US" sz="32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164</a:t>
            </a:fld>
            <a:endParaRPr lang="en-US"/>
          </a:p>
        </p:txBody>
      </p:sp>
      <p:sp>
        <p:nvSpPr>
          <p:cNvPr id="8" name="Rectangle 1"/>
          <p:cNvSpPr>
            <a:spLocks noChangeArrowheads="1"/>
          </p:cNvSpPr>
          <p:nvPr/>
        </p:nvSpPr>
        <p:spPr bwMode="auto">
          <a:xfrm>
            <a:off x="681080" y="1844824"/>
            <a:ext cx="10367618" cy="2689107"/>
          </a:xfrm>
          <a:prstGeom prst="rect">
            <a:avLst/>
          </a:prstGeom>
          <a:noFill/>
          <a:ln>
            <a:noFill/>
          </a:ln>
          <a:effectLst/>
        </p:spPr>
        <p:txBody>
          <a:bodyPr vert="horz" wrap="square" lIns="91440" tIns="190440" rIns="9144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sz="2400" dirty="0" err="1"/>
              <a:t>Matplotlib</a:t>
            </a:r>
            <a:r>
              <a:rPr lang="en-US" sz="2400" dirty="0"/>
              <a:t> </a:t>
            </a:r>
            <a:r>
              <a:rPr lang="en-US" sz="2400" dirty="0" err="1"/>
              <a:t>là</a:t>
            </a:r>
            <a:r>
              <a:rPr lang="en-US" sz="2400" dirty="0"/>
              <a:t> </a:t>
            </a:r>
            <a:r>
              <a:rPr lang="en-US" sz="2400" dirty="0" err="1"/>
              <a:t>thư</a:t>
            </a:r>
            <a:r>
              <a:rPr lang="en-US" sz="2400" dirty="0"/>
              <a:t> </a:t>
            </a:r>
            <a:r>
              <a:rPr lang="en-US" sz="2400" dirty="0" err="1"/>
              <a:t>viện</a:t>
            </a:r>
            <a:r>
              <a:rPr lang="en-US" sz="2400" dirty="0"/>
              <a:t> </a:t>
            </a:r>
            <a:r>
              <a:rPr lang="en-US" sz="2400" dirty="0" err="1"/>
              <a:t>có</a:t>
            </a:r>
            <a:r>
              <a:rPr lang="en-US" sz="2400" dirty="0"/>
              <a:t> </a:t>
            </a:r>
            <a:r>
              <a:rPr lang="en-US" sz="2400" dirty="0" err="1"/>
              <a:t>khả</a:t>
            </a:r>
            <a:r>
              <a:rPr lang="en-US" sz="2400" dirty="0"/>
              <a:t> </a:t>
            </a:r>
            <a:r>
              <a:rPr lang="en-US" sz="2400" dirty="0" err="1"/>
              <a:t>năng</a:t>
            </a:r>
            <a:r>
              <a:rPr lang="en-US" sz="2400" dirty="0"/>
              <a:t> </a:t>
            </a:r>
            <a:r>
              <a:rPr lang="en-US" sz="2400" dirty="0" err="1"/>
              <a:t>hỗ</a:t>
            </a:r>
            <a:r>
              <a:rPr lang="en-US" sz="2400" dirty="0"/>
              <a:t> </a:t>
            </a:r>
            <a:r>
              <a:rPr lang="en-US" sz="2400" dirty="0" err="1"/>
              <a:t>trợ</a:t>
            </a:r>
            <a:r>
              <a:rPr lang="en-US" sz="2400" dirty="0"/>
              <a:t> </a:t>
            </a:r>
            <a:r>
              <a:rPr lang="en-US" sz="2400" dirty="0" err="1"/>
              <a:t>trực</a:t>
            </a:r>
            <a:r>
              <a:rPr lang="en-US" sz="2400" dirty="0"/>
              <a:t> </a:t>
            </a:r>
            <a:r>
              <a:rPr lang="en-US" sz="2400" dirty="0" err="1"/>
              <a:t>quan</a:t>
            </a:r>
            <a:r>
              <a:rPr lang="en-US" sz="2400" dirty="0"/>
              <a:t> </a:t>
            </a:r>
            <a:r>
              <a:rPr lang="en-US" sz="2400" dirty="0" err="1"/>
              <a:t>hóa</a:t>
            </a:r>
            <a:r>
              <a:rPr lang="en-US" sz="2400" dirty="0"/>
              <a:t> </a:t>
            </a:r>
            <a:r>
              <a:rPr lang="en-US" sz="2400" dirty="0" err="1"/>
              <a:t>dữ</a:t>
            </a:r>
            <a:r>
              <a:rPr lang="en-US" sz="2400" dirty="0"/>
              <a:t> </a:t>
            </a:r>
            <a:r>
              <a:rPr lang="en-US" sz="2400" dirty="0" err="1"/>
              <a:t>liệu</a:t>
            </a:r>
            <a:r>
              <a:rPr lang="en-US" sz="2400" dirty="0"/>
              <a:t>, </a:t>
            </a:r>
            <a:endParaRPr lang="en-US" sz="2400" dirty="0" smtClean="0"/>
          </a:p>
          <a:p>
            <a:pPr marL="285750" indent="-285750">
              <a:buFont typeface="Arial" panose="020B0604020202020204" pitchFamily="34" charset="0"/>
              <a:buChar char="•"/>
            </a:pPr>
            <a:r>
              <a:rPr lang="en-US" sz="2400" dirty="0" err="1"/>
              <a:t>Matplotlib</a:t>
            </a:r>
            <a:r>
              <a:rPr lang="en-US" sz="2400" dirty="0" smtClean="0"/>
              <a:t> </a:t>
            </a:r>
            <a:r>
              <a:rPr lang="en-US" sz="2400" dirty="0" err="1"/>
              <a:t>có</a:t>
            </a:r>
            <a:r>
              <a:rPr lang="en-US" sz="2400" dirty="0"/>
              <a:t> </a:t>
            </a:r>
            <a:r>
              <a:rPr lang="en-US" sz="2400" dirty="0" err="1"/>
              <a:t>thể</a:t>
            </a:r>
            <a:r>
              <a:rPr lang="en-US" sz="2400" dirty="0"/>
              <a:t> </a:t>
            </a:r>
            <a:r>
              <a:rPr lang="en-US" sz="2400" dirty="0" err="1"/>
              <a:t>mang</a:t>
            </a:r>
            <a:r>
              <a:rPr lang="en-US" sz="2400" dirty="0"/>
              <a:t> </a:t>
            </a:r>
            <a:r>
              <a:rPr lang="en-US" sz="2400" dirty="0" err="1"/>
              <a:t>đến</a:t>
            </a:r>
            <a:r>
              <a:rPr lang="en-US" sz="2400" dirty="0"/>
              <a:t> </a:t>
            </a:r>
            <a:r>
              <a:rPr lang="en-US" sz="2400" dirty="0" err="1"/>
              <a:t>những</a:t>
            </a:r>
            <a:r>
              <a:rPr lang="en-US" sz="2400" dirty="0"/>
              <a:t> </a:t>
            </a:r>
            <a:r>
              <a:rPr lang="en-US" sz="2400" dirty="0" err="1"/>
              <a:t>công</a:t>
            </a:r>
            <a:r>
              <a:rPr lang="en-US" sz="2400" dirty="0"/>
              <a:t> </a:t>
            </a:r>
            <a:r>
              <a:rPr lang="en-US" sz="2400" dirty="0" err="1"/>
              <a:t>cụ</a:t>
            </a:r>
            <a:r>
              <a:rPr lang="en-US" sz="2400" dirty="0"/>
              <a:t> </a:t>
            </a:r>
            <a:r>
              <a:rPr lang="en-US" sz="2400" dirty="0" err="1"/>
              <a:t>phục</a:t>
            </a:r>
            <a:r>
              <a:rPr lang="en-US" sz="2400" dirty="0"/>
              <a:t> </a:t>
            </a:r>
            <a:r>
              <a:rPr lang="en-US" sz="2400" dirty="0" err="1"/>
              <a:t>vụ</a:t>
            </a:r>
            <a:r>
              <a:rPr lang="en-US" sz="2400" dirty="0"/>
              <a:t> </a:t>
            </a:r>
            <a:r>
              <a:rPr lang="en-US" sz="2400" dirty="0" err="1"/>
              <a:t>việc</a:t>
            </a:r>
            <a:r>
              <a:rPr lang="en-US" sz="2400" dirty="0"/>
              <a:t> </a:t>
            </a:r>
            <a:r>
              <a:rPr lang="en-US" sz="2400" dirty="0" err="1"/>
              <a:t>vẽ</a:t>
            </a:r>
            <a:r>
              <a:rPr lang="en-US" sz="2400" dirty="0"/>
              <a:t> </a:t>
            </a:r>
            <a:r>
              <a:rPr lang="en-US" sz="2400" dirty="0" err="1"/>
              <a:t>những</a:t>
            </a:r>
            <a:r>
              <a:rPr lang="en-US" sz="2400" dirty="0"/>
              <a:t> </a:t>
            </a:r>
            <a:r>
              <a:rPr lang="en-US" sz="2400" dirty="0" err="1"/>
              <a:t>biểu</a:t>
            </a:r>
            <a:r>
              <a:rPr lang="en-US" sz="2400" dirty="0"/>
              <a:t> </a:t>
            </a:r>
            <a:r>
              <a:rPr lang="en-US" sz="2400" dirty="0" err="1"/>
              <a:t>đồ</a:t>
            </a:r>
            <a:r>
              <a:rPr lang="en-US" sz="2400" dirty="0"/>
              <a:t> </a:t>
            </a:r>
            <a:r>
              <a:rPr lang="en-US" sz="2400" dirty="0" err="1"/>
              <a:t>điểm</a:t>
            </a:r>
            <a:r>
              <a:rPr lang="en-US" sz="2400" dirty="0"/>
              <a:t>, </a:t>
            </a:r>
            <a:r>
              <a:rPr lang="en-US" sz="2400" dirty="0" err="1"/>
              <a:t>đường</a:t>
            </a:r>
            <a:r>
              <a:rPr lang="en-US" sz="2400" dirty="0"/>
              <a:t>, </a:t>
            </a:r>
            <a:r>
              <a:rPr lang="en-US" sz="2400" dirty="0" err="1"/>
              <a:t>cột</a:t>
            </a:r>
            <a:r>
              <a:rPr lang="en-US" sz="2400" dirty="0"/>
              <a:t>, hay </a:t>
            </a:r>
            <a:r>
              <a:rPr lang="en-US" sz="2400" dirty="0" err="1"/>
              <a:t>biểu</a:t>
            </a:r>
            <a:r>
              <a:rPr lang="en-US" sz="2400" dirty="0"/>
              <a:t> </a:t>
            </a:r>
            <a:r>
              <a:rPr lang="en-US" sz="2400" dirty="0" err="1"/>
              <a:t>đổ</a:t>
            </a:r>
            <a:r>
              <a:rPr lang="en-US" sz="2400" dirty="0"/>
              <a:t> </a:t>
            </a:r>
            <a:r>
              <a:rPr lang="en-US" sz="2400" dirty="0" err="1"/>
              <a:t>tròn</a:t>
            </a:r>
            <a:r>
              <a:rPr lang="en-US" sz="2400" dirty="0" smtClean="0"/>
              <a:t>…</a:t>
            </a:r>
          </a:p>
          <a:p>
            <a:pPr marL="285750" indent="-285750">
              <a:buFont typeface="Arial" panose="020B0604020202020204" pitchFamily="34" charset="0"/>
              <a:buChar char="•"/>
            </a:pPr>
            <a:r>
              <a:rPr lang="en-US" sz="2400" dirty="0" err="1"/>
              <a:t>Matplotlib</a:t>
            </a:r>
            <a:r>
              <a:rPr lang="en-US" sz="2400" dirty="0"/>
              <a:t> </a:t>
            </a:r>
            <a:r>
              <a:rPr lang="en-US" sz="2400" dirty="0" err="1" smtClean="0"/>
              <a:t>sẽ</a:t>
            </a:r>
            <a:r>
              <a:rPr lang="en-US" sz="2400" dirty="0" smtClean="0"/>
              <a:t> </a:t>
            </a:r>
            <a:r>
              <a:rPr lang="en-US" sz="2400" dirty="0" err="1"/>
              <a:t>tạo</a:t>
            </a:r>
            <a:r>
              <a:rPr lang="en-US" sz="2400" dirty="0"/>
              <a:t> </a:t>
            </a:r>
            <a:r>
              <a:rPr lang="en-US" sz="2400" dirty="0" err="1"/>
              <a:t>ra</a:t>
            </a:r>
            <a:r>
              <a:rPr lang="en-US" sz="2400" dirty="0"/>
              <a:t> </a:t>
            </a:r>
            <a:r>
              <a:rPr lang="en-US" sz="2400" dirty="0" err="1"/>
              <a:t>nhiều</a:t>
            </a:r>
            <a:r>
              <a:rPr lang="en-US" sz="2400" dirty="0"/>
              <a:t> </a:t>
            </a:r>
            <a:r>
              <a:rPr lang="en-US" sz="2400" dirty="0" err="1"/>
              <a:t>biểu</a:t>
            </a:r>
            <a:r>
              <a:rPr lang="en-US" sz="2400" dirty="0"/>
              <a:t> </a:t>
            </a:r>
            <a:r>
              <a:rPr lang="en-US" sz="2400" dirty="0" err="1"/>
              <a:t>đồ</a:t>
            </a:r>
            <a:r>
              <a:rPr lang="en-US" sz="2400" dirty="0"/>
              <a:t> </a:t>
            </a:r>
            <a:r>
              <a:rPr lang="en-US" sz="2400" dirty="0" err="1"/>
              <a:t>tương</a:t>
            </a:r>
            <a:r>
              <a:rPr lang="en-US" sz="2400" dirty="0"/>
              <a:t> </a:t>
            </a:r>
            <a:r>
              <a:rPr lang="en-US" sz="2400" dirty="0" err="1"/>
              <a:t>ứng</a:t>
            </a:r>
            <a:r>
              <a:rPr lang="en-US" sz="2400" dirty="0"/>
              <a:t> </a:t>
            </a:r>
            <a:r>
              <a:rPr lang="en-US" sz="2400" dirty="0" err="1"/>
              <a:t>với</a:t>
            </a:r>
            <a:r>
              <a:rPr lang="en-US" sz="2400" dirty="0"/>
              <a:t> </a:t>
            </a:r>
            <a:r>
              <a:rPr lang="en-US" sz="2400" dirty="0" err="1"/>
              <a:t>những</a:t>
            </a:r>
            <a:r>
              <a:rPr lang="en-US" sz="2400" dirty="0"/>
              <a:t> </a:t>
            </a:r>
            <a:r>
              <a:rPr lang="en-US" sz="2400" dirty="0" err="1"/>
              <a:t>điều</a:t>
            </a:r>
            <a:r>
              <a:rPr lang="en-US" sz="2400" dirty="0"/>
              <a:t> </a:t>
            </a:r>
            <a:r>
              <a:rPr lang="en-US" sz="2400" dirty="0" err="1"/>
              <a:t>kiện</a:t>
            </a:r>
            <a:r>
              <a:rPr lang="en-US" sz="2400" dirty="0"/>
              <a:t> </a:t>
            </a:r>
            <a:r>
              <a:rPr lang="en-US" sz="2400" dirty="0" err="1"/>
              <a:t>khác</a:t>
            </a:r>
            <a:r>
              <a:rPr lang="en-US" sz="2400" dirty="0"/>
              <a:t> </a:t>
            </a:r>
            <a:r>
              <a:rPr lang="en-US" sz="2400" dirty="0" err="1"/>
              <a:t>nhau</a:t>
            </a:r>
            <a:r>
              <a:rPr lang="en-US" sz="2400" dirty="0"/>
              <a:t> </a:t>
            </a:r>
            <a:r>
              <a:rPr lang="en-US" sz="2400" dirty="0" err="1"/>
              <a:t>như</a:t>
            </a:r>
            <a:r>
              <a:rPr lang="en-US" sz="2400" dirty="0"/>
              <a:t> </a:t>
            </a:r>
            <a:r>
              <a:rPr lang="en-US" sz="2400" dirty="0" err="1"/>
              <a:t>xử</a:t>
            </a:r>
            <a:r>
              <a:rPr lang="en-US" sz="2400" dirty="0"/>
              <a:t> </a:t>
            </a:r>
            <a:r>
              <a:rPr lang="en-US" sz="2400" dirty="0" err="1"/>
              <a:t>lý</a:t>
            </a:r>
            <a:r>
              <a:rPr lang="en-US" sz="2400" dirty="0"/>
              <a:t> </a:t>
            </a:r>
            <a:r>
              <a:rPr lang="en-US" sz="2400" dirty="0" err="1"/>
              <a:t>dữ</a:t>
            </a:r>
            <a:r>
              <a:rPr lang="en-US" sz="2400" dirty="0"/>
              <a:t> </a:t>
            </a:r>
            <a:r>
              <a:rPr lang="en-US" sz="2400" dirty="0" err="1"/>
              <a:t>liệu</a:t>
            </a:r>
            <a:r>
              <a:rPr lang="en-US" sz="2400" dirty="0"/>
              <a:t>, </a:t>
            </a:r>
            <a:r>
              <a:rPr lang="en-US" sz="2400" dirty="0" err="1"/>
              <a:t>hiển</a:t>
            </a:r>
            <a:r>
              <a:rPr lang="en-US" sz="2400" dirty="0"/>
              <a:t> </a:t>
            </a:r>
            <a:r>
              <a:rPr lang="en-US" sz="2400" dirty="0" err="1"/>
              <a:t>thị</a:t>
            </a:r>
            <a:r>
              <a:rPr lang="en-US" sz="2400" dirty="0"/>
              <a:t> </a:t>
            </a:r>
            <a:r>
              <a:rPr lang="en-US" sz="2400" dirty="0" err="1"/>
              <a:t>kết</a:t>
            </a:r>
            <a:r>
              <a:rPr lang="en-US" sz="2400" dirty="0"/>
              <a:t> </a:t>
            </a:r>
            <a:r>
              <a:rPr lang="en-US" sz="2400" dirty="0" err="1"/>
              <a:t>quả</a:t>
            </a:r>
            <a:r>
              <a:rPr lang="en-US" sz="2400" dirty="0"/>
              <a:t> </a:t>
            </a:r>
            <a:r>
              <a:rPr lang="en-US" sz="2400" dirty="0" err="1"/>
              <a:t>cũng</a:t>
            </a:r>
            <a:r>
              <a:rPr lang="en-US" sz="2400" dirty="0"/>
              <a:t> </a:t>
            </a:r>
            <a:r>
              <a:rPr lang="en-US" sz="2400" dirty="0" err="1"/>
              <a:t>như</a:t>
            </a:r>
            <a:r>
              <a:rPr lang="en-US" sz="2400" dirty="0"/>
              <a:t> </a:t>
            </a:r>
            <a:r>
              <a:rPr lang="en-US" sz="2400" dirty="0" err="1"/>
              <a:t>mô</a:t>
            </a:r>
            <a:r>
              <a:rPr lang="en-US" sz="2400" dirty="0"/>
              <a:t> </a:t>
            </a:r>
            <a:r>
              <a:rPr lang="en-US" sz="2400" dirty="0" err="1"/>
              <a:t>phỏng</a:t>
            </a:r>
            <a:r>
              <a:rPr lang="en-US" sz="2400" dirty="0"/>
              <a:t> </a:t>
            </a:r>
            <a:r>
              <a:rPr lang="en-US" sz="2400" dirty="0" err="1"/>
              <a:t>hóa</a:t>
            </a:r>
            <a:r>
              <a:rPr lang="en-US" sz="2400" dirty="0"/>
              <a:t> </a:t>
            </a:r>
            <a:r>
              <a:rPr lang="en-US" sz="2400" dirty="0" err="1"/>
              <a:t>nó</a:t>
            </a:r>
            <a:r>
              <a:rPr lang="en-US" sz="2400" dirty="0"/>
              <a:t>.</a:t>
            </a:r>
          </a:p>
          <a:p>
            <a:pPr marL="285750" lvl="0" indent="-285750" algn="just">
              <a:buFont typeface="Wingdings" panose="05000000000000000000" pitchFamily="2" charset="2"/>
              <a:buChar char="v"/>
            </a:pPr>
            <a:endParaRPr lang="en-US" altLang="en-US" sz="3200" dirty="0">
              <a:solidFill>
                <a:srgbClr val="002060"/>
              </a:solidFill>
            </a:endParaRPr>
          </a:p>
        </p:txBody>
      </p:sp>
    </p:spTree>
    <p:extLst>
      <p:ext uri="{BB962C8B-B14F-4D97-AF65-F5344CB8AC3E}">
        <p14:creationId xmlns:p14="http://schemas.microsoft.com/office/powerpoint/2010/main" val="118585781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0910" y="940649"/>
            <a:ext cx="9272010" cy="524135"/>
            <a:chOff x="789624" y="1295400"/>
            <a:chExt cx="9272010" cy="524135"/>
          </a:xfrm>
        </p:grpSpPr>
        <p:sp>
          <p:nvSpPr>
            <p:cNvPr id="3" name="AutoShape 52"/>
            <p:cNvSpPr>
              <a:spLocks noChangeArrowheads="1"/>
            </p:cNvSpPr>
            <p:nvPr/>
          </p:nvSpPr>
          <p:spPr bwMode="gray">
            <a:xfrm>
              <a:off x="1191136" y="1311535"/>
              <a:ext cx="8870498"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200" b="1" dirty="0" err="1" smtClean="0">
                  <a:latin typeface="Cambria" panose="02040503050406030204" pitchFamily="18" charset="0"/>
                  <a:cs typeface="Times New Roman" pitchFamily="18" charset="0"/>
                </a:rPr>
                <a:t>Các</a:t>
              </a:r>
              <a:r>
                <a:rPr lang="en-US" sz="3200" b="1" dirty="0" smtClean="0">
                  <a:latin typeface="Cambria" panose="02040503050406030204" pitchFamily="18" charset="0"/>
                  <a:cs typeface="Times New Roman" pitchFamily="18" charset="0"/>
                </a:rPr>
                <a:t> </a:t>
              </a:r>
              <a:r>
                <a:rPr lang="en-US" sz="3200" b="1" dirty="0" err="1" smtClean="0">
                  <a:latin typeface="Cambria" panose="02040503050406030204" pitchFamily="18" charset="0"/>
                  <a:cs typeface="Times New Roman" pitchFamily="18" charset="0"/>
                </a:rPr>
                <a:t>thư</a:t>
              </a:r>
              <a:r>
                <a:rPr lang="en-US" sz="3200" b="1" dirty="0" smtClean="0">
                  <a:latin typeface="Cambria" panose="02040503050406030204" pitchFamily="18" charset="0"/>
                  <a:cs typeface="Times New Roman" pitchFamily="18" charset="0"/>
                </a:rPr>
                <a:t> </a:t>
              </a:r>
              <a:r>
                <a:rPr lang="en-US" sz="3200" b="1" dirty="0" err="1" smtClean="0">
                  <a:latin typeface="Cambria" panose="02040503050406030204" pitchFamily="18" charset="0"/>
                  <a:cs typeface="Times New Roman" pitchFamily="18" charset="0"/>
                </a:rPr>
                <a:t>viện</a:t>
              </a:r>
              <a:r>
                <a:rPr lang="en-US" sz="3200" b="1" dirty="0" smtClean="0">
                  <a:latin typeface="Cambria" panose="02040503050406030204" pitchFamily="18" charset="0"/>
                  <a:cs typeface="Times New Roman" pitchFamily="18" charset="0"/>
                </a:rPr>
                <a:t> </a:t>
              </a:r>
              <a:r>
                <a:rPr lang="en-US" sz="3200" b="1" dirty="0" smtClean="0"/>
                <a:t>MATPLOTLIB </a:t>
              </a:r>
              <a:r>
                <a:rPr lang="en-US" sz="3200" b="1" dirty="0" err="1" smtClean="0">
                  <a:latin typeface="Cambria" panose="02040503050406030204" pitchFamily="18" charset="0"/>
                  <a:cs typeface="Times New Roman" pitchFamily="18" charset="0"/>
                </a:rPr>
                <a:t>trong</a:t>
              </a:r>
              <a:r>
                <a:rPr lang="en-US" sz="3200" b="1" dirty="0" smtClean="0">
                  <a:latin typeface="Cambria" panose="02040503050406030204" pitchFamily="18" charset="0"/>
                  <a:cs typeface="Times New Roman" pitchFamily="18" charset="0"/>
                </a:rPr>
                <a:t> Python</a:t>
              </a:r>
              <a:endParaRPr lang="en-US" sz="32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165</a:t>
            </a:fld>
            <a:endParaRPr lang="en-US"/>
          </a:p>
        </p:txBody>
      </p:sp>
      <p:sp>
        <p:nvSpPr>
          <p:cNvPr id="8" name="Rectangle 1"/>
          <p:cNvSpPr>
            <a:spLocks noChangeArrowheads="1"/>
          </p:cNvSpPr>
          <p:nvPr/>
        </p:nvSpPr>
        <p:spPr bwMode="auto">
          <a:xfrm>
            <a:off x="480910" y="1747044"/>
            <a:ext cx="11201209" cy="4720432"/>
          </a:xfrm>
          <a:prstGeom prst="rect">
            <a:avLst/>
          </a:prstGeom>
          <a:noFill/>
          <a:ln>
            <a:noFill/>
          </a:ln>
          <a:effectLst/>
        </p:spPr>
        <p:txBody>
          <a:bodyPr vert="horz" wrap="square" lIns="91440" tIns="190440" rIns="9144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dirty="0" err="1"/>
              <a:t>Những</a:t>
            </a:r>
            <a:r>
              <a:rPr lang="en-US" sz="2400" dirty="0"/>
              <a:t> </a:t>
            </a:r>
            <a:r>
              <a:rPr lang="en-US" sz="2400" dirty="0" err="1"/>
              <a:t>tính</a:t>
            </a:r>
            <a:r>
              <a:rPr lang="en-US" sz="2400" dirty="0"/>
              <a:t> </a:t>
            </a:r>
            <a:r>
              <a:rPr lang="en-US" sz="2400" dirty="0" err="1"/>
              <a:t>năng</a:t>
            </a:r>
            <a:r>
              <a:rPr lang="en-US" sz="2400" dirty="0"/>
              <a:t> </a:t>
            </a:r>
            <a:r>
              <a:rPr lang="en-US" sz="2400" dirty="0" err="1"/>
              <a:t>chính</a:t>
            </a:r>
            <a:r>
              <a:rPr lang="en-US" sz="2400" dirty="0"/>
              <a:t> </a:t>
            </a:r>
            <a:r>
              <a:rPr lang="en-US" sz="2400" dirty="0" err="1"/>
              <a:t>của</a:t>
            </a:r>
            <a:r>
              <a:rPr lang="en-US" sz="2400" dirty="0"/>
              <a:t> </a:t>
            </a:r>
            <a:r>
              <a:rPr lang="en-US" sz="2400" dirty="0" err="1"/>
              <a:t>thư</a:t>
            </a:r>
            <a:r>
              <a:rPr lang="en-US" sz="2400" dirty="0"/>
              <a:t> </a:t>
            </a:r>
            <a:r>
              <a:rPr lang="en-US" sz="2400" dirty="0" err="1"/>
              <a:t>viện</a:t>
            </a:r>
            <a:r>
              <a:rPr lang="en-US" sz="2400" dirty="0"/>
              <a:t> </a:t>
            </a:r>
            <a:r>
              <a:rPr lang="en-US" sz="2400" dirty="0" err="1"/>
              <a:t>Matplotlib</a:t>
            </a:r>
            <a:endParaRPr lang="en-US" sz="2400" b="1" dirty="0"/>
          </a:p>
          <a:p>
            <a:pPr marL="457200" indent="-457200" algn="just">
              <a:buFont typeface="+mj-lt"/>
              <a:buAutoNum type="arabicPeriod"/>
            </a:pPr>
            <a:r>
              <a:rPr lang="en-US" sz="2400" b="1" dirty="0" err="1" smtClean="0"/>
              <a:t>Vẽ</a:t>
            </a:r>
            <a:r>
              <a:rPr lang="en-US" sz="2400" b="1" dirty="0" smtClean="0"/>
              <a:t> </a:t>
            </a:r>
            <a:r>
              <a:rPr lang="en-US" sz="2400" b="1" dirty="0" err="1"/>
              <a:t>đồ</a:t>
            </a:r>
            <a:r>
              <a:rPr lang="en-US" sz="2400" b="1" dirty="0"/>
              <a:t> </a:t>
            </a:r>
            <a:r>
              <a:rPr lang="en-US" sz="2400" b="1" dirty="0" err="1"/>
              <a:t>thị</a:t>
            </a:r>
            <a:r>
              <a:rPr lang="en-US" sz="2400" b="1" dirty="0"/>
              <a:t>: </a:t>
            </a:r>
            <a:r>
              <a:rPr lang="en-US" sz="2400" dirty="0" err="1"/>
              <a:t>thư</a:t>
            </a:r>
            <a:r>
              <a:rPr lang="en-US" sz="2400" dirty="0"/>
              <a:t> </a:t>
            </a:r>
            <a:r>
              <a:rPr lang="en-US" sz="2400" dirty="0" err="1"/>
              <a:t>viện</a:t>
            </a:r>
            <a:r>
              <a:rPr lang="en-US" sz="2400" dirty="0"/>
              <a:t> </a:t>
            </a:r>
            <a:r>
              <a:rPr lang="en-US" sz="2400" dirty="0" err="1"/>
              <a:t>này</a:t>
            </a:r>
            <a:r>
              <a:rPr lang="en-US" sz="2400" dirty="0"/>
              <a:t> </a:t>
            </a:r>
            <a:r>
              <a:rPr lang="en-US" sz="2400" dirty="0" err="1"/>
              <a:t>sẽ</a:t>
            </a:r>
            <a:r>
              <a:rPr lang="en-US" sz="2400" dirty="0"/>
              <a:t> </a:t>
            </a:r>
            <a:r>
              <a:rPr lang="en-US" sz="2400" dirty="0" err="1"/>
              <a:t>vẽ</a:t>
            </a:r>
            <a:r>
              <a:rPr lang="en-US" sz="2400" dirty="0"/>
              <a:t> </a:t>
            </a:r>
            <a:r>
              <a:rPr lang="en-US" sz="2400" dirty="0" err="1"/>
              <a:t>ra</a:t>
            </a:r>
            <a:r>
              <a:rPr lang="en-US" sz="2400" dirty="0"/>
              <a:t> </a:t>
            </a:r>
            <a:r>
              <a:rPr lang="en-US" sz="2400" dirty="0" err="1"/>
              <a:t>nhiều</a:t>
            </a:r>
            <a:r>
              <a:rPr lang="en-US" sz="2400" dirty="0"/>
              <a:t> </a:t>
            </a:r>
            <a:r>
              <a:rPr lang="en-US" sz="2400" dirty="0" err="1"/>
              <a:t>dạng</a:t>
            </a:r>
            <a:r>
              <a:rPr lang="en-US" sz="2400" dirty="0"/>
              <a:t> </a:t>
            </a:r>
            <a:r>
              <a:rPr lang="en-US" sz="2400" dirty="0" err="1"/>
              <a:t>đồ</a:t>
            </a:r>
            <a:r>
              <a:rPr lang="en-US" sz="2400" dirty="0"/>
              <a:t> </a:t>
            </a:r>
            <a:r>
              <a:rPr lang="en-US" sz="2400" dirty="0" err="1"/>
              <a:t>thị</a:t>
            </a:r>
            <a:r>
              <a:rPr lang="en-US" sz="2400" dirty="0"/>
              <a:t>. </a:t>
            </a:r>
            <a:r>
              <a:rPr lang="en-US" sz="2400" dirty="0" err="1"/>
              <a:t>Tùy</a:t>
            </a:r>
            <a:r>
              <a:rPr lang="en-US" sz="2400" dirty="0"/>
              <a:t> </a:t>
            </a:r>
            <a:r>
              <a:rPr lang="en-US" sz="2400" dirty="0" err="1"/>
              <a:t>vào</a:t>
            </a:r>
            <a:r>
              <a:rPr lang="en-US" sz="2400" dirty="0"/>
              <a:t> </a:t>
            </a:r>
            <a:r>
              <a:rPr lang="en-US" sz="2400" dirty="0" err="1"/>
              <a:t>mục</a:t>
            </a:r>
            <a:r>
              <a:rPr lang="en-US" sz="2400" dirty="0"/>
              <a:t> </a:t>
            </a:r>
            <a:r>
              <a:rPr lang="en-US" sz="2400" dirty="0" err="1"/>
              <a:t>đích</a:t>
            </a:r>
            <a:r>
              <a:rPr lang="en-US" sz="2400" dirty="0"/>
              <a:t> </a:t>
            </a:r>
            <a:r>
              <a:rPr lang="en-US" sz="2400" dirty="0" err="1"/>
              <a:t>sử</a:t>
            </a:r>
            <a:r>
              <a:rPr lang="en-US" sz="2400" dirty="0"/>
              <a:t> </a:t>
            </a:r>
            <a:r>
              <a:rPr lang="en-US" sz="2400" dirty="0" err="1"/>
              <a:t>dụng</a:t>
            </a:r>
            <a:r>
              <a:rPr lang="en-US" sz="2400" dirty="0"/>
              <a:t> </a:t>
            </a:r>
            <a:r>
              <a:rPr lang="en-US" sz="2400" dirty="0" err="1"/>
              <a:t>mà</a:t>
            </a:r>
            <a:r>
              <a:rPr lang="en-US" sz="2400" dirty="0"/>
              <a:t> </a:t>
            </a:r>
            <a:r>
              <a:rPr lang="en-US" sz="2400" dirty="0" err="1"/>
              <a:t>các</a:t>
            </a:r>
            <a:r>
              <a:rPr lang="en-US" sz="2400" dirty="0"/>
              <a:t> </a:t>
            </a:r>
            <a:r>
              <a:rPr lang="en-US" sz="2400" dirty="0" err="1"/>
              <a:t>bạn</a:t>
            </a:r>
            <a:r>
              <a:rPr lang="en-US" sz="2400" dirty="0"/>
              <a:t> </a:t>
            </a:r>
            <a:r>
              <a:rPr lang="en-US" sz="2400" dirty="0" err="1"/>
              <a:t>có</a:t>
            </a:r>
            <a:r>
              <a:rPr lang="en-US" sz="2400" dirty="0"/>
              <a:t> </a:t>
            </a:r>
            <a:r>
              <a:rPr lang="en-US" sz="2400" dirty="0" err="1"/>
              <a:t>thể</a:t>
            </a:r>
            <a:r>
              <a:rPr lang="en-US" sz="2400" dirty="0"/>
              <a:t> </a:t>
            </a:r>
            <a:r>
              <a:rPr lang="en-US" sz="2400" dirty="0" err="1"/>
              <a:t>tạo</a:t>
            </a:r>
            <a:r>
              <a:rPr lang="en-US" sz="2400" dirty="0"/>
              <a:t> </a:t>
            </a:r>
            <a:r>
              <a:rPr lang="en-US" sz="2400" dirty="0" err="1"/>
              <a:t>ra</a:t>
            </a:r>
            <a:r>
              <a:rPr lang="en-US" sz="2400" dirty="0"/>
              <a:t> </a:t>
            </a:r>
            <a:r>
              <a:rPr lang="en-US" sz="2400" dirty="0" err="1"/>
              <a:t>nhiều</a:t>
            </a:r>
            <a:r>
              <a:rPr lang="en-US" sz="2400" dirty="0"/>
              <a:t> </a:t>
            </a:r>
            <a:r>
              <a:rPr lang="en-US" sz="2400" dirty="0" err="1"/>
              <a:t>biểu</a:t>
            </a:r>
            <a:r>
              <a:rPr lang="en-US" sz="2400" dirty="0"/>
              <a:t> </a:t>
            </a:r>
            <a:r>
              <a:rPr lang="en-US" sz="2400" dirty="0" err="1"/>
              <a:t>đồ</a:t>
            </a:r>
            <a:r>
              <a:rPr lang="en-US" sz="2400" dirty="0"/>
              <a:t> </a:t>
            </a:r>
            <a:r>
              <a:rPr lang="en-US" sz="2400" dirty="0" err="1"/>
              <a:t>chuyên</a:t>
            </a:r>
            <a:r>
              <a:rPr lang="en-US" sz="2400" dirty="0"/>
              <a:t> </a:t>
            </a:r>
            <a:r>
              <a:rPr lang="en-US" sz="2400" dirty="0" err="1"/>
              <a:t>nghiệp</a:t>
            </a:r>
            <a:r>
              <a:rPr lang="en-US" sz="2400" dirty="0"/>
              <a:t> </a:t>
            </a:r>
            <a:r>
              <a:rPr lang="en-US" sz="2400" dirty="0" err="1"/>
              <a:t>từ</a:t>
            </a:r>
            <a:r>
              <a:rPr lang="en-US" sz="2400" dirty="0"/>
              <a:t> </a:t>
            </a:r>
            <a:r>
              <a:rPr lang="en-US" sz="2400" dirty="0" err="1"/>
              <a:t>Matplotlib</a:t>
            </a:r>
            <a:r>
              <a:rPr lang="en-US" sz="2400" dirty="0"/>
              <a:t>.</a:t>
            </a:r>
          </a:p>
          <a:p>
            <a:pPr marL="457200" indent="-457200" algn="just">
              <a:buFont typeface="+mj-lt"/>
              <a:buAutoNum type="arabicPeriod"/>
            </a:pPr>
            <a:r>
              <a:rPr lang="en-US" sz="2400" b="1" dirty="0" err="1"/>
              <a:t>Khả</a:t>
            </a:r>
            <a:r>
              <a:rPr lang="en-US" sz="2400" b="1" dirty="0"/>
              <a:t> </a:t>
            </a:r>
            <a:r>
              <a:rPr lang="en-US" sz="2400" b="1" dirty="0" err="1"/>
              <a:t>năng</a:t>
            </a:r>
            <a:r>
              <a:rPr lang="en-US" sz="2400" b="1" dirty="0"/>
              <a:t> </a:t>
            </a:r>
            <a:r>
              <a:rPr lang="en-US" sz="2400" b="1" dirty="0" err="1"/>
              <a:t>điều</a:t>
            </a:r>
            <a:r>
              <a:rPr lang="en-US" sz="2400" b="1" dirty="0"/>
              <a:t> </a:t>
            </a:r>
            <a:r>
              <a:rPr lang="en-US" sz="2400" b="1" dirty="0" err="1"/>
              <a:t>chỉnh</a:t>
            </a:r>
            <a:r>
              <a:rPr lang="en-US" sz="2400" b="1" dirty="0"/>
              <a:t>: </a:t>
            </a:r>
            <a:r>
              <a:rPr lang="en-US" sz="2400" dirty="0" err="1"/>
              <a:t>giúp</a:t>
            </a:r>
            <a:r>
              <a:rPr lang="en-US" sz="2400" dirty="0"/>
              <a:t> </a:t>
            </a:r>
            <a:r>
              <a:rPr lang="en-US" sz="2400" dirty="0" err="1"/>
              <a:t>người</a:t>
            </a:r>
            <a:r>
              <a:rPr lang="en-US" sz="2400" dirty="0"/>
              <a:t> </a:t>
            </a:r>
            <a:r>
              <a:rPr lang="en-US" sz="2400" dirty="0" err="1"/>
              <a:t>dùng</a:t>
            </a:r>
            <a:r>
              <a:rPr lang="en-US" sz="2400" dirty="0"/>
              <a:t> </a:t>
            </a:r>
            <a:r>
              <a:rPr lang="en-US" sz="2400" dirty="0" err="1"/>
              <a:t>tùy</a:t>
            </a:r>
            <a:r>
              <a:rPr lang="en-US" sz="2400" dirty="0"/>
              <a:t> </a:t>
            </a:r>
            <a:r>
              <a:rPr lang="en-US" sz="2400" dirty="0" err="1"/>
              <a:t>chỉnh</a:t>
            </a:r>
            <a:r>
              <a:rPr lang="en-US" sz="2400" dirty="0"/>
              <a:t> </a:t>
            </a:r>
            <a:r>
              <a:rPr lang="en-US" sz="2400" dirty="0" err="1"/>
              <a:t>những</a:t>
            </a:r>
            <a:r>
              <a:rPr lang="en-US" sz="2400" dirty="0"/>
              <a:t> </a:t>
            </a:r>
            <a:r>
              <a:rPr lang="en-US" sz="2400" dirty="0" err="1"/>
              <a:t>thành</a:t>
            </a:r>
            <a:r>
              <a:rPr lang="en-US" sz="2400" dirty="0"/>
              <a:t> </a:t>
            </a:r>
            <a:r>
              <a:rPr lang="en-US" sz="2400" dirty="0" err="1"/>
              <a:t>phần</a:t>
            </a:r>
            <a:r>
              <a:rPr lang="en-US" sz="2400" dirty="0"/>
              <a:t> </a:t>
            </a:r>
            <a:r>
              <a:rPr lang="en-US" sz="2400" dirty="0" err="1"/>
              <a:t>nằm</a:t>
            </a:r>
            <a:r>
              <a:rPr lang="en-US" sz="2400" dirty="0"/>
              <a:t> </a:t>
            </a:r>
            <a:r>
              <a:rPr lang="en-US" sz="2400" dirty="0" err="1"/>
              <a:t>trong</a:t>
            </a:r>
            <a:r>
              <a:rPr lang="en-US" sz="2400" dirty="0"/>
              <a:t> </a:t>
            </a:r>
            <a:r>
              <a:rPr lang="en-US" sz="2400" dirty="0" err="1"/>
              <a:t>biểu</a:t>
            </a:r>
            <a:r>
              <a:rPr lang="en-US" sz="2400" dirty="0"/>
              <a:t> </a:t>
            </a:r>
            <a:r>
              <a:rPr lang="en-US" sz="2400" dirty="0" err="1"/>
              <a:t>đồ</a:t>
            </a:r>
            <a:r>
              <a:rPr lang="en-US" sz="2400" dirty="0"/>
              <a:t> </a:t>
            </a:r>
            <a:r>
              <a:rPr lang="en-US" sz="2400" dirty="0" err="1"/>
              <a:t>như</a:t>
            </a:r>
            <a:r>
              <a:rPr lang="en-US" sz="2400" dirty="0"/>
              <a:t> </a:t>
            </a:r>
            <a:r>
              <a:rPr lang="en-US" sz="2400" dirty="0" err="1"/>
              <a:t>kích</a:t>
            </a:r>
            <a:r>
              <a:rPr lang="en-US" sz="2400" dirty="0"/>
              <a:t> </a:t>
            </a:r>
            <a:r>
              <a:rPr lang="en-US" sz="2400" dirty="0" err="1"/>
              <a:t>thước</a:t>
            </a:r>
            <a:r>
              <a:rPr lang="en-US" sz="2400" dirty="0"/>
              <a:t>, </a:t>
            </a:r>
            <a:r>
              <a:rPr lang="en-US" sz="2400" dirty="0" err="1"/>
              <a:t>màu</a:t>
            </a:r>
            <a:r>
              <a:rPr lang="en-US" sz="2400" dirty="0"/>
              <a:t> </a:t>
            </a:r>
            <a:r>
              <a:rPr lang="en-US" sz="2400" dirty="0" err="1"/>
              <a:t>sắc</a:t>
            </a:r>
            <a:r>
              <a:rPr lang="en-US" sz="2400" dirty="0"/>
              <a:t>, hay </a:t>
            </a:r>
            <a:r>
              <a:rPr lang="en-US" sz="2400" dirty="0" err="1"/>
              <a:t>kiểu</a:t>
            </a:r>
            <a:r>
              <a:rPr lang="en-US" sz="2400" dirty="0"/>
              <a:t> </a:t>
            </a:r>
            <a:r>
              <a:rPr lang="en-US" sz="2400" dirty="0" err="1"/>
              <a:t>dáng</a:t>
            </a:r>
            <a:r>
              <a:rPr lang="en-US" sz="2400" dirty="0"/>
              <a:t> </a:t>
            </a:r>
            <a:r>
              <a:rPr lang="en-US" sz="2400" dirty="0" err="1"/>
              <a:t>để</a:t>
            </a:r>
            <a:r>
              <a:rPr lang="en-US" sz="2400" dirty="0"/>
              <a:t> </a:t>
            </a:r>
            <a:r>
              <a:rPr lang="en-US" sz="2400" dirty="0" err="1"/>
              <a:t>hoàn</a:t>
            </a:r>
            <a:r>
              <a:rPr lang="en-US" sz="2400" dirty="0"/>
              <a:t> </a:t>
            </a:r>
            <a:r>
              <a:rPr lang="en-US" sz="2400" dirty="0" err="1"/>
              <a:t>thiện</a:t>
            </a:r>
            <a:r>
              <a:rPr lang="en-US" sz="2400" dirty="0"/>
              <a:t> </a:t>
            </a:r>
            <a:r>
              <a:rPr lang="en-US" sz="2400" dirty="0" err="1"/>
              <a:t>và</a:t>
            </a:r>
            <a:r>
              <a:rPr lang="en-US" sz="2400" dirty="0"/>
              <a:t> </a:t>
            </a:r>
            <a:r>
              <a:rPr lang="en-US" sz="2400" dirty="0" err="1"/>
              <a:t>tạo</a:t>
            </a:r>
            <a:r>
              <a:rPr lang="en-US" sz="2400" dirty="0"/>
              <a:t> </a:t>
            </a:r>
            <a:r>
              <a:rPr lang="en-US" sz="2400" dirty="0" err="1"/>
              <a:t>ra</a:t>
            </a:r>
            <a:r>
              <a:rPr lang="en-US" sz="2400" dirty="0"/>
              <a:t> </a:t>
            </a:r>
            <a:r>
              <a:rPr lang="en-US" sz="2400" dirty="0" err="1"/>
              <a:t>biểu</a:t>
            </a:r>
            <a:r>
              <a:rPr lang="en-US" sz="2400" dirty="0"/>
              <a:t> </a:t>
            </a:r>
            <a:r>
              <a:rPr lang="en-US" sz="2400" dirty="0" err="1"/>
              <a:t>đồ</a:t>
            </a:r>
            <a:r>
              <a:rPr lang="en-US" sz="2400" dirty="0"/>
              <a:t> </a:t>
            </a:r>
            <a:r>
              <a:rPr lang="en-US" sz="2400" dirty="0" err="1"/>
              <a:t>sinh</a:t>
            </a:r>
            <a:r>
              <a:rPr lang="en-US" sz="2400" dirty="0"/>
              <a:t> </a:t>
            </a:r>
            <a:r>
              <a:rPr lang="en-US" sz="2400" dirty="0" err="1"/>
              <a:t>động</a:t>
            </a:r>
            <a:r>
              <a:rPr lang="en-US" sz="2400" dirty="0"/>
              <a:t> </a:t>
            </a:r>
            <a:r>
              <a:rPr lang="en-US" sz="2400" dirty="0" err="1"/>
              <a:t>hơn</a:t>
            </a:r>
            <a:r>
              <a:rPr lang="en-US" sz="2400" dirty="0"/>
              <a:t>.</a:t>
            </a:r>
          </a:p>
          <a:p>
            <a:pPr marL="457200" indent="-457200" algn="just">
              <a:buFont typeface="+mj-lt"/>
              <a:buAutoNum type="arabicPeriod"/>
            </a:pPr>
            <a:r>
              <a:rPr lang="en-US" sz="2400" b="1" dirty="0" err="1"/>
              <a:t>Khả</a:t>
            </a:r>
            <a:r>
              <a:rPr lang="en-US" sz="2400" b="1" dirty="0"/>
              <a:t> </a:t>
            </a:r>
            <a:r>
              <a:rPr lang="en-US" sz="2400" b="1" dirty="0" err="1"/>
              <a:t>năng</a:t>
            </a:r>
            <a:r>
              <a:rPr lang="en-US" sz="2400" b="1" dirty="0"/>
              <a:t> </a:t>
            </a:r>
            <a:r>
              <a:rPr lang="en-US" sz="2400" b="1" dirty="0" err="1"/>
              <a:t>lưu</a:t>
            </a:r>
            <a:r>
              <a:rPr lang="en-US" sz="2400" b="1" dirty="0"/>
              <a:t> </a:t>
            </a:r>
            <a:r>
              <a:rPr lang="en-US" sz="2400" b="1" dirty="0" err="1"/>
              <a:t>trữ</a:t>
            </a:r>
            <a:r>
              <a:rPr lang="en-US" sz="2400" b="1" dirty="0"/>
              <a:t>: </a:t>
            </a:r>
            <a:r>
              <a:rPr lang="en-US" sz="2400" dirty="0" err="1"/>
              <a:t>lưu</a:t>
            </a:r>
            <a:r>
              <a:rPr lang="en-US" sz="2400" dirty="0"/>
              <a:t> </a:t>
            </a:r>
            <a:r>
              <a:rPr lang="en-US" sz="2400" dirty="0" err="1"/>
              <a:t>những</a:t>
            </a:r>
            <a:r>
              <a:rPr lang="en-US" sz="2400" dirty="0"/>
              <a:t> </a:t>
            </a:r>
            <a:r>
              <a:rPr lang="en-US" sz="2400" dirty="0" err="1"/>
              <a:t>biểu</a:t>
            </a:r>
            <a:r>
              <a:rPr lang="en-US" sz="2400" dirty="0"/>
              <a:t> </a:t>
            </a:r>
            <a:r>
              <a:rPr lang="en-US" sz="2400" dirty="0" err="1"/>
              <a:t>đồ</a:t>
            </a:r>
            <a:r>
              <a:rPr lang="en-US" sz="2400" dirty="0"/>
              <a:t> </a:t>
            </a:r>
            <a:r>
              <a:rPr lang="en-US" sz="2400" dirty="0" err="1"/>
              <a:t>dưới</a:t>
            </a:r>
            <a:r>
              <a:rPr lang="en-US" sz="2400" dirty="0"/>
              <a:t> </a:t>
            </a:r>
            <a:r>
              <a:rPr lang="en-US" sz="2400" dirty="0" err="1"/>
              <a:t>các</a:t>
            </a:r>
            <a:r>
              <a:rPr lang="en-US" sz="2400" dirty="0"/>
              <a:t> </a:t>
            </a:r>
            <a:r>
              <a:rPr lang="en-US" sz="2400" dirty="0" err="1"/>
              <a:t>định</a:t>
            </a:r>
            <a:r>
              <a:rPr lang="en-US" sz="2400" dirty="0"/>
              <a:t> </a:t>
            </a:r>
            <a:r>
              <a:rPr lang="en-US" sz="2400" dirty="0" err="1"/>
              <a:t>dạng</a:t>
            </a:r>
            <a:r>
              <a:rPr lang="en-US" sz="2400" dirty="0"/>
              <a:t> </a:t>
            </a:r>
            <a:r>
              <a:rPr lang="en-US" sz="2400" dirty="0" err="1"/>
              <a:t>tệp</a:t>
            </a:r>
            <a:r>
              <a:rPr lang="en-US" sz="2400" dirty="0"/>
              <a:t> </a:t>
            </a:r>
            <a:r>
              <a:rPr lang="en-US" sz="2400" dirty="0" err="1"/>
              <a:t>khác</a:t>
            </a:r>
            <a:r>
              <a:rPr lang="en-US" sz="2400" dirty="0"/>
              <a:t> </a:t>
            </a:r>
            <a:r>
              <a:rPr lang="en-US" sz="2400" dirty="0" err="1"/>
              <a:t>nhau</a:t>
            </a:r>
            <a:r>
              <a:rPr lang="en-US" sz="2400" dirty="0"/>
              <a:t>.</a:t>
            </a:r>
          </a:p>
          <a:p>
            <a:pPr marL="457200" indent="-457200" algn="just">
              <a:buFont typeface="+mj-lt"/>
              <a:buAutoNum type="arabicPeriod"/>
            </a:pPr>
            <a:r>
              <a:rPr lang="en-US" sz="2400" b="1" dirty="0" err="1"/>
              <a:t>Khả</a:t>
            </a:r>
            <a:r>
              <a:rPr lang="en-US" sz="2400" b="1" dirty="0"/>
              <a:t> </a:t>
            </a:r>
            <a:r>
              <a:rPr lang="en-US" sz="2400" b="1" dirty="0" err="1"/>
              <a:t>năng</a:t>
            </a:r>
            <a:r>
              <a:rPr lang="en-US" sz="2400" b="1" dirty="0"/>
              <a:t> chia </a:t>
            </a:r>
            <a:r>
              <a:rPr lang="en-US" sz="2400" b="1" dirty="0" err="1"/>
              <a:t>sẻ</a:t>
            </a:r>
            <a:r>
              <a:rPr lang="en-US" sz="2400" b="1" dirty="0"/>
              <a:t>: </a:t>
            </a:r>
            <a:r>
              <a:rPr lang="en-US" sz="2400" dirty="0" err="1"/>
              <a:t>người</a:t>
            </a:r>
            <a:r>
              <a:rPr lang="en-US" sz="2400" dirty="0"/>
              <a:t> </a:t>
            </a:r>
            <a:r>
              <a:rPr lang="en-US" sz="2400" dirty="0" err="1"/>
              <a:t>dùng</a:t>
            </a:r>
            <a:r>
              <a:rPr lang="en-US" sz="2400" dirty="0"/>
              <a:t> </a:t>
            </a:r>
            <a:r>
              <a:rPr lang="en-US" sz="2400" dirty="0" err="1"/>
              <a:t>có</a:t>
            </a:r>
            <a:r>
              <a:rPr lang="en-US" sz="2400" dirty="0"/>
              <a:t> </a:t>
            </a:r>
            <a:r>
              <a:rPr lang="en-US" sz="2400" dirty="0" err="1"/>
              <a:t>thể</a:t>
            </a:r>
            <a:r>
              <a:rPr lang="en-US" sz="2400" dirty="0"/>
              <a:t> chia </a:t>
            </a:r>
            <a:r>
              <a:rPr lang="en-US" sz="2400" dirty="0" err="1"/>
              <a:t>sẻ</a:t>
            </a:r>
            <a:r>
              <a:rPr lang="en-US" sz="2400" dirty="0"/>
              <a:t> </a:t>
            </a:r>
            <a:r>
              <a:rPr lang="en-US" sz="2400" dirty="0" err="1"/>
              <a:t>dễ</a:t>
            </a:r>
            <a:r>
              <a:rPr lang="en-US" sz="2400" dirty="0"/>
              <a:t> </a:t>
            </a:r>
            <a:r>
              <a:rPr lang="en-US" sz="2400" dirty="0" err="1"/>
              <a:t>dàng</a:t>
            </a:r>
            <a:r>
              <a:rPr lang="en-US" sz="2400" dirty="0"/>
              <a:t> </a:t>
            </a:r>
            <a:r>
              <a:rPr lang="en-US" sz="2400" dirty="0" err="1"/>
              <a:t>biểu</a:t>
            </a:r>
            <a:r>
              <a:rPr lang="en-US" sz="2400" dirty="0"/>
              <a:t> </a:t>
            </a:r>
            <a:r>
              <a:rPr lang="en-US" sz="2400" dirty="0" err="1"/>
              <a:t>đồ</a:t>
            </a:r>
            <a:r>
              <a:rPr lang="en-US" sz="2400" dirty="0"/>
              <a:t> </a:t>
            </a:r>
            <a:r>
              <a:rPr lang="en-US" sz="2400" dirty="0" err="1"/>
              <a:t>trên</a:t>
            </a:r>
            <a:r>
              <a:rPr lang="en-US" sz="2400" dirty="0"/>
              <a:t> </a:t>
            </a:r>
            <a:r>
              <a:rPr lang="en-US" sz="2400" dirty="0" err="1"/>
              <a:t>mạng</a:t>
            </a:r>
            <a:r>
              <a:rPr lang="en-US" sz="2400" dirty="0"/>
              <a:t> </a:t>
            </a:r>
            <a:r>
              <a:rPr lang="en-US" sz="2400" dirty="0" err="1"/>
              <a:t>xã</a:t>
            </a:r>
            <a:r>
              <a:rPr lang="en-US" sz="2400" dirty="0"/>
              <a:t> </a:t>
            </a:r>
            <a:r>
              <a:rPr lang="en-US" sz="2400" dirty="0" err="1"/>
              <a:t>hội</a:t>
            </a:r>
            <a:r>
              <a:rPr lang="en-US" sz="2400" dirty="0"/>
              <a:t> hay </a:t>
            </a:r>
            <a:r>
              <a:rPr lang="en-US" sz="2400" dirty="0" err="1"/>
              <a:t>nền</a:t>
            </a:r>
            <a:r>
              <a:rPr lang="en-US" sz="2400" dirty="0"/>
              <a:t> </a:t>
            </a:r>
            <a:r>
              <a:rPr lang="en-US" sz="2400" dirty="0" err="1"/>
              <a:t>tảng</a:t>
            </a:r>
            <a:r>
              <a:rPr lang="en-US" sz="2400" dirty="0"/>
              <a:t> </a:t>
            </a:r>
            <a:r>
              <a:rPr lang="en-US" sz="2400" dirty="0" err="1"/>
              <a:t>các</a:t>
            </a:r>
            <a:r>
              <a:rPr lang="en-US" sz="2400" dirty="0"/>
              <a:t> website.</a:t>
            </a:r>
          </a:p>
          <a:p>
            <a:pPr marL="457200" indent="-457200" algn="just">
              <a:buFont typeface="+mj-lt"/>
              <a:buAutoNum type="arabicPeriod"/>
            </a:pPr>
            <a:r>
              <a:rPr lang="en-US" sz="2400" b="1" dirty="0" err="1"/>
              <a:t>Đa</a:t>
            </a:r>
            <a:r>
              <a:rPr lang="en-US" sz="2400" b="1" dirty="0"/>
              <a:t> </a:t>
            </a:r>
            <a:r>
              <a:rPr lang="en-US" sz="2400" b="1" dirty="0" err="1"/>
              <a:t>nền</a:t>
            </a:r>
            <a:r>
              <a:rPr lang="en-US" sz="2400" b="1" dirty="0"/>
              <a:t> </a:t>
            </a:r>
            <a:r>
              <a:rPr lang="en-US" sz="2400" b="1" dirty="0" err="1"/>
              <a:t>tảng</a:t>
            </a:r>
            <a:r>
              <a:rPr lang="en-US" sz="2400" b="1" dirty="0"/>
              <a:t>: </a:t>
            </a:r>
            <a:r>
              <a:rPr lang="en-US" sz="2400" dirty="0" err="1"/>
              <a:t>làm</a:t>
            </a:r>
            <a:r>
              <a:rPr lang="en-US" sz="2400" dirty="0"/>
              <a:t> </a:t>
            </a:r>
            <a:r>
              <a:rPr lang="en-US" sz="2400" dirty="0" err="1"/>
              <a:t>việc</a:t>
            </a:r>
            <a:r>
              <a:rPr lang="en-US" sz="2400" dirty="0"/>
              <a:t> </a:t>
            </a:r>
            <a:r>
              <a:rPr lang="en-US" sz="2400" dirty="0" err="1"/>
              <a:t>đa</a:t>
            </a:r>
            <a:r>
              <a:rPr lang="en-US" sz="2400" dirty="0"/>
              <a:t> </a:t>
            </a:r>
            <a:r>
              <a:rPr lang="en-US" sz="2400" dirty="0" err="1"/>
              <a:t>dạng</a:t>
            </a:r>
            <a:r>
              <a:rPr lang="en-US" sz="2400" dirty="0"/>
              <a:t> </a:t>
            </a:r>
            <a:r>
              <a:rPr lang="en-US" sz="2400" dirty="0" err="1"/>
              <a:t>với</a:t>
            </a:r>
            <a:r>
              <a:rPr lang="en-US" sz="2400" dirty="0"/>
              <a:t> </a:t>
            </a:r>
            <a:r>
              <a:rPr lang="en-US" sz="2400" dirty="0" err="1"/>
              <a:t>nhiều</a:t>
            </a:r>
            <a:r>
              <a:rPr lang="en-US" sz="2400" dirty="0"/>
              <a:t> </a:t>
            </a:r>
            <a:r>
              <a:rPr lang="en-US" sz="2400" dirty="0" err="1"/>
              <a:t>nền</a:t>
            </a:r>
            <a:r>
              <a:rPr lang="en-US" sz="2400" dirty="0"/>
              <a:t> </a:t>
            </a:r>
            <a:r>
              <a:rPr lang="en-US" sz="2400" dirty="0" err="1"/>
              <a:t>tảng</a:t>
            </a:r>
            <a:r>
              <a:rPr lang="en-US" sz="2400" dirty="0"/>
              <a:t> hay </a:t>
            </a:r>
            <a:r>
              <a:rPr lang="en-US" sz="2400" dirty="0" err="1"/>
              <a:t>ngôn</a:t>
            </a:r>
            <a:r>
              <a:rPr lang="en-US" sz="2400" dirty="0"/>
              <a:t> </a:t>
            </a:r>
            <a:r>
              <a:rPr lang="en-US" sz="2400" dirty="0" err="1"/>
              <a:t>ngữ</a:t>
            </a:r>
            <a:r>
              <a:rPr lang="en-US" sz="2400" dirty="0"/>
              <a:t> </a:t>
            </a:r>
            <a:r>
              <a:rPr lang="en-US" sz="2400" dirty="0" err="1"/>
              <a:t>lập</a:t>
            </a:r>
            <a:r>
              <a:rPr lang="en-US" sz="2400" dirty="0"/>
              <a:t> </a:t>
            </a:r>
            <a:r>
              <a:rPr lang="en-US" sz="2400" dirty="0" err="1"/>
              <a:t>trình</a:t>
            </a:r>
            <a:r>
              <a:rPr lang="en-US" sz="2400" dirty="0"/>
              <a:t> </a:t>
            </a:r>
            <a:r>
              <a:rPr lang="en-US" sz="2400" dirty="0" err="1"/>
              <a:t>khác</a:t>
            </a:r>
            <a:r>
              <a:rPr lang="en-US" sz="2400" dirty="0"/>
              <a:t> </a:t>
            </a:r>
            <a:r>
              <a:rPr lang="en-US" sz="2400" dirty="0" err="1"/>
              <a:t>nhau</a:t>
            </a:r>
            <a:r>
              <a:rPr lang="en-US" sz="2400" dirty="0"/>
              <a:t>. </a:t>
            </a:r>
            <a:r>
              <a:rPr lang="en-US" sz="2400" dirty="0" err="1"/>
              <a:t>Không</a:t>
            </a:r>
            <a:r>
              <a:rPr lang="en-US" sz="2400" dirty="0"/>
              <a:t> </a:t>
            </a:r>
            <a:r>
              <a:rPr lang="en-US" sz="2400" dirty="0" err="1"/>
              <a:t>những</a:t>
            </a:r>
            <a:r>
              <a:rPr lang="en-US" sz="2400" dirty="0"/>
              <a:t> </a:t>
            </a:r>
            <a:r>
              <a:rPr lang="en-US" sz="2400" dirty="0" err="1"/>
              <a:t>thế</a:t>
            </a:r>
            <a:r>
              <a:rPr lang="en-US" sz="2400" dirty="0"/>
              <a:t>, </a:t>
            </a:r>
            <a:r>
              <a:rPr lang="en-US" sz="2400" dirty="0" err="1"/>
              <a:t>chúng</a:t>
            </a:r>
            <a:r>
              <a:rPr lang="en-US" sz="2400" dirty="0"/>
              <a:t> ta </a:t>
            </a:r>
            <a:r>
              <a:rPr lang="en-US" sz="2400" dirty="0" err="1"/>
              <a:t>có</a:t>
            </a:r>
            <a:r>
              <a:rPr lang="en-US" sz="2400" dirty="0"/>
              <a:t> </a:t>
            </a:r>
            <a:r>
              <a:rPr lang="en-US" sz="2400" dirty="0" err="1"/>
              <a:t>thể</a:t>
            </a:r>
            <a:r>
              <a:rPr lang="en-US" sz="2400" dirty="0"/>
              <a:t> </a:t>
            </a:r>
            <a:r>
              <a:rPr lang="en-US" sz="2400" dirty="0" err="1"/>
              <a:t>dễ</a:t>
            </a:r>
            <a:r>
              <a:rPr lang="en-US" sz="2400" dirty="0"/>
              <a:t> </a:t>
            </a:r>
            <a:r>
              <a:rPr lang="en-US" sz="2400" dirty="0" err="1"/>
              <a:t>dàng</a:t>
            </a:r>
            <a:r>
              <a:rPr lang="en-US" sz="2400" dirty="0"/>
              <a:t> </a:t>
            </a:r>
            <a:r>
              <a:rPr lang="en-US" sz="2400" dirty="0" err="1"/>
              <a:t>sử</a:t>
            </a:r>
            <a:r>
              <a:rPr lang="en-US" sz="2400" dirty="0"/>
              <a:t> </a:t>
            </a:r>
            <a:r>
              <a:rPr lang="en-US" sz="2400" dirty="0" err="1"/>
              <a:t>dụng</a:t>
            </a:r>
            <a:r>
              <a:rPr lang="en-US" sz="2400" dirty="0"/>
              <a:t> </a:t>
            </a:r>
            <a:r>
              <a:rPr lang="en-US" sz="2400" dirty="0" err="1"/>
              <a:t>trên</a:t>
            </a:r>
            <a:r>
              <a:rPr lang="en-US" sz="2400" dirty="0"/>
              <a:t> </a:t>
            </a:r>
            <a:r>
              <a:rPr lang="en-US" sz="2400" dirty="0" err="1"/>
              <a:t>các</a:t>
            </a:r>
            <a:r>
              <a:rPr lang="en-US" sz="2400" dirty="0"/>
              <a:t> </a:t>
            </a:r>
            <a:r>
              <a:rPr lang="en-US" sz="2400" dirty="0" err="1"/>
              <a:t>hệ</a:t>
            </a:r>
            <a:r>
              <a:rPr lang="en-US" sz="2400" dirty="0"/>
              <a:t> </a:t>
            </a:r>
            <a:r>
              <a:rPr lang="en-US" sz="2400" dirty="0" err="1"/>
              <a:t>điều</a:t>
            </a:r>
            <a:r>
              <a:rPr lang="en-US" sz="2400" dirty="0"/>
              <a:t> </a:t>
            </a:r>
            <a:r>
              <a:rPr lang="en-US" sz="2400" dirty="0" err="1"/>
              <a:t>hành</a:t>
            </a:r>
            <a:r>
              <a:rPr lang="en-US" sz="2400" dirty="0"/>
              <a:t> </a:t>
            </a:r>
            <a:r>
              <a:rPr lang="en-US" sz="2400" dirty="0" err="1"/>
              <a:t>như</a:t>
            </a:r>
            <a:r>
              <a:rPr lang="en-US" sz="2400" dirty="0"/>
              <a:t> Linux, Windows hay </a:t>
            </a:r>
            <a:r>
              <a:rPr lang="en-US" sz="2400" dirty="0" err="1"/>
              <a:t>MacOS</a:t>
            </a:r>
            <a:r>
              <a:rPr lang="en-US" sz="2400" dirty="0"/>
              <a:t>.</a:t>
            </a:r>
          </a:p>
        </p:txBody>
      </p:sp>
    </p:spTree>
    <p:extLst>
      <p:ext uri="{BB962C8B-B14F-4D97-AF65-F5344CB8AC3E}">
        <p14:creationId xmlns:p14="http://schemas.microsoft.com/office/powerpoint/2010/main" val="411619920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0910" y="940649"/>
            <a:ext cx="9272010" cy="524135"/>
            <a:chOff x="789624" y="1295400"/>
            <a:chExt cx="9272010" cy="524135"/>
          </a:xfrm>
        </p:grpSpPr>
        <p:sp>
          <p:nvSpPr>
            <p:cNvPr id="3" name="AutoShape 52"/>
            <p:cNvSpPr>
              <a:spLocks noChangeArrowheads="1"/>
            </p:cNvSpPr>
            <p:nvPr/>
          </p:nvSpPr>
          <p:spPr bwMode="gray">
            <a:xfrm>
              <a:off x="1191136" y="1311535"/>
              <a:ext cx="8870498"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200" b="1" dirty="0" err="1" smtClean="0">
                  <a:latin typeface="Cambria" panose="02040503050406030204" pitchFamily="18" charset="0"/>
                  <a:cs typeface="Times New Roman" pitchFamily="18" charset="0"/>
                </a:rPr>
                <a:t>Các</a:t>
              </a:r>
              <a:r>
                <a:rPr lang="en-US" sz="3200" b="1" dirty="0" smtClean="0">
                  <a:latin typeface="Cambria" panose="02040503050406030204" pitchFamily="18" charset="0"/>
                  <a:cs typeface="Times New Roman" pitchFamily="18" charset="0"/>
                </a:rPr>
                <a:t> </a:t>
              </a:r>
              <a:r>
                <a:rPr lang="en-US" sz="3200" b="1" dirty="0" err="1" smtClean="0">
                  <a:latin typeface="Cambria" panose="02040503050406030204" pitchFamily="18" charset="0"/>
                  <a:cs typeface="Times New Roman" pitchFamily="18" charset="0"/>
                </a:rPr>
                <a:t>thư</a:t>
              </a:r>
              <a:r>
                <a:rPr lang="en-US" sz="3200" b="1" dirty="0" smtClean="0">
                  <a:latin typeface="Cambria" panose="02040503050406030204" pitchFamily="18" charset="0"/>
                  <a:cs typeface="Times New Roman" pitchFamily="18" charset="0"/>
                </a:rPr>
                <a:t> </a:t>
              </a:r>
              <a:r>
                <a:rPr lang="en-US" sz="3200" b="1" dirty="0" err="1" smtClean="0">
                  <a:latin typeface="Cambria" panose="02040503050406030204" pitchFamily="18" charset="0"/>
                  <a:cs typeface="Times New Roman" pitchFamily="18" charset="0"/>
                </a:rPr>
                <a:t>viện</a:t>
              </a:r>
              <a:r>
                <a:rPr lang="en-US" sz="3200" b="1" dirty="0" smtClean="0">
                  <a:latin typeface="Cambria" panose="02040503050406030204" pitchFamily="18" charset="0"/>
                  <a:cs typeface="Times New Roman" pitchFamily="18" charset="0"/>
                </a:rPr>
                <a:t> </a:t>
              </a:r>
              <a:r>
                <a:rPr lang="en-US" sz="3200" b="1" dirty="0" smtClean="0"/>
                <a:t>MATPLOTLIB </a:t>
              </a:r>
              <a:r>
                <a:rPr lang="en-US" sz="3200" b="1" dirty="0" err="1" smtClean="0">
                  <a:latin typeface="Cambria" panose="02040503050406030204" pitchFamily="18" charset="0"/>
                  <a:cs typeface="Times New Roman" pitchFamily="18" charset="0"/>
                </a:rPr>
                <a:t>trong</a:t>
              </a:r>
              <a:r>
                <a:rPr lang="en-US" sz="3200" b="1" dirty="0" smtClean="0">
                  <a:latin typeface="Cambria" panose="02040503050406030204" pitchFamily="18" charset="0"/>
                  <a:cs typeface="Times New Roman" pitchFamily="18" charset="0"/>
                </a:rPr>
                <a:t> Python</a:t>
              </a:r>
              <a:endParaRPr lang="en-US" sz="32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166</a:t>
            </a:fld>
            <a:endParaRPr lang="en-US"/>
          </a:p>
        </p:txBody>
      </p:sp>
      <p:sp>
        <p:nvSpPr>
          <p:cNvPr id="9" name="Rectangle 1"/>
          <p:cNvSpPr>
            <a:spLocks noChangeArrowheads="1"/>
          </p:cNvSpPr>
          <p:nvPr/>
        </p:nvSpPr>
        <p:spPr bwMode="auto">
          <a:xfrm>
            <a:off x="655431" y="2019847"/>
            <a:ext cx="10769161" cy="4262963"/>
          </a:xfrm>
          <a:prstGeom prst="rect">
            <a:avLst/>
          </a:prstGeom>
          <a:noFill/>
          <a:ln>
            <a:noFill/>
          </a:ln>
          <a:effectLst/>
        </p:spPr>
        <p:txBody>
          <a:bodyPr vert="horz" wrap="squar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C</a:t>
            </a:r>
            <a:r>
              <a:rPr kumimoji="0" lang="en-US" altLang="en-US" sz="2400" b="0" i="0" u="none" strike="noStrike" cap="none" normalizeH="0" baseline="0" dirty="0" err="1" smtClean="0">
                <a:ln>
                  <a:noFill/>
                </a:ln>
                <a:solidFill>
                  <a:srgbClr val="008000"/>
                </a:solidFill>
                <a:effectLst/>
                <a:latin typeface="Calibri Light" panose="020F0302020204030204" pitchFamily="34" charset="0"/>
                <a:ea typeface="Times New Roman" panose="02020603050405020304" pitchFamily="18" charset="0"/>
                <a:cs typeface="Arial" panose="020B0604020202020204" pitchFamily="34" charset="0"/>
              </a:rPr>
              <a:t>á</a:t>
            </a:r>
            <a:r>
              <a:rPr kumimoji="0" lang="en-US" altLang="en-US" sz="2400" b="0" i="0" u="none" strike="noStrike" cap="none" normalizeH="0" baseline="0" dirty="0" err="1"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ch</a:t>
            </a:r>
            <a:r>
              <a:rPr kumimoji="0" lang="en-US" altLang="en-US" sz="2400" b="0" i="0" u="none" strike="noStrike" cap="none" normalizeH="0" baseline="0" dirty="0"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c</a:t>
            </a:r>
            <a:r>
              <a:rPr kumimoji="0" lang="en-US" altLang="en-US" sz="2400" b="0" i="0" u="none" strike="noStrike" cap="none" normalizeH="0" baseline="0" dirty="0" err="1" smtClean="0">
                <a:ln>
                  <a:noFill/>
                </a:ln>
                <a:solidFill>
                  <a:srgbClr val="008000"/>
                </a:solidFill>
                <a:effectLst/>
                <a:latin typeface="Calibri Light" panose="020F0302020204030204" pitchFamily="34" charset="0"/>
                <a:ea typeface="Times New Roman" panose="02020603050405020304" pitchFamily="18" charset="0"/>
                <a:cs typeface="Arial" panose="020B0604020202020204" pitchFamily="34" charset="0"/>
              </a:rPr>
              <a:t>à</a:t>
            </a:r>
            <a:r>
              <a:rPr kumimoji="0" lang="en-US" altLang="en-US" sz="2400" b="0" i="0" u="none" strike="noStrike" cap="none" normalizeH="0" baseline="0" dirty="0" err="1"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i</a:t>
            </a:r>
            <a:r>
              <a:rPr kumimoji="0" lang="en-US" altLang="en-US" sz="2400" b="0" i="0" u="none" strike="noStrike" cap="none" normalizeH="0" baseline="0" dirty="0"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đặt</a:t>
            </a:r>
            <a:r>
              <a:rPr kumimoji="0" lang="en-US" altLang="en-US" sz="2400" b="0" i="0" u="none" strike="noStrike" cap="none" normalizeH="0" baseline="0" dirty="0"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thư</a:t>
            </a:r>
            <a:r>
              <a:rPr kumimoji="0" lang="en-US" altLang="en-US" sz="2400" b="0" i="0" u="none" strike="noStrike" cap="none" normalizeH="0" baseline="0" dirty="0"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viện</a:t>
            </a:r>
            <a:r>
              <a:rPr kumimoji="0" lang="en-US" altLang="en-US" sz="2400" b="0" i="0" u="none" strike="noStrike" cap="none" normalizeH="0" baseline="0" dirty="0"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08000"/>
                </a:solidFill>
                <a:effectLst/>
                <a:latin typeface="Arial" panose="020B0604020202020204" pitchFamily="34" charset="0"/>
                <a:ea typeface="Times New Roman" panose="02020603050405020304" pitchFamily="18" charset="0"/>
                <a:cs typeface="Arial" panose="020B0604020202020204" pitchFamily="34" charset="0"/>
              </a:rPr>
              <a:t>Matplotlib</a:t>
            </a:r>
            <a:endParaRPr kumimoji="0" lang="en-US" altLang="en-US" sz="2400" b="0" i="0" u="none" strike="noStrike" cap="none" normalizeH="0" baseline="0" dirty="0" smtClean="0">
              <a:ln>
                <a:noFill/>
              </a:ln>
              <a:solidFill>
                <a:srgbClr val="2E74B5"/>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Người</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dùng</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có</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quyền</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dùng</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trình</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quản</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lý</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package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trong</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Python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để</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cài</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thư</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viện</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Matplotlib</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400" b="0" i="0" u="none" strike="noStrike" cap="none" normalizeH="0" baseline="0" dirty="0" smtClean="0">
              <a:ln>
                <a:noFill/>
              </a:ln>
              <a:solidFill>
                <a:schemeClr val="tx1"/>
              </a:solidFill>
              <a:effectLst/>
              <a:ea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Mở</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command prompt</a:t>
            </a:r>
            <a:endParaRPr kumimoji="0" lang="en-US" altLang="en-US" sz="2400" b="0" i="0" u="none" strike="noStrike" cap="none" normalizeH="0" baseline="0" dirty="0" smtClean="0">
              <a:ln>
                <a:noFill/>
              </a:ln>
              <a:solidFill>
                <a:schemeClr val="tx1"/>
              </a:solidFill>
              <a:effectLst/>
              <a:ea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Chạy</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lệnh</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bên</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dưới</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để</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cài</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đặt</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nó</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400" b="0" i="0" u="none" strike="noStrike" cap="none" normalizeH="0" baseline="0" dirty="0" smtClean="0">
              <a:ln>
                <a:noFill/>
              </a:ln>
              <a:solidFill>
                <a:schemeClr val="tx1"/>
              </a:solidFill>
              <a:effectLst/>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smtClean="0">
                <a:ln>
                  <a:noFill/>
                </a:ln>
                <a:solidFill>
                  <a:srgbClr val="0A0A0A"/>
                </a:solidFill>
                <a:effectLst/>
                <a:latin typeface="Arial Unicode MS"/>
                <a:ea typeface="Times New Roman" panose="02020603050405020304" pitchFamily="18" charset="0"/>
                <a:cs typeface="Courier New" panose="02070309020205020404" pitchFamily="49" charset="0"/>
              </a:rPr>
              <a:t>pip install </a:t>
            </a:r>
            <a:r>
              <a:rPr kumimoji="0" lang="en-US" altLang="en-US" sz="2400" b="0" i="0" u="none" strike="noStrike" cap="none" normalizeH="0" baseline="0" dirty="0" err="1" smtClean="0">
                <a:ln>
                  <a:noFill/>
                </a:ln>
                <a:solidFill>
                  <a:srgbClr val="0A0A0A"/>
                </a:solidFill>
                <a:effectLst/>
                <a:latin typeface="Arial Unicode MS"/>
                <a:ea typeface="Times New Roman" panose="02020603050405020304" pitchFamily="18" charset="0"/>
                <a:cs typeface="Courier New" panose="02070309020205020404" pitchFamily="49" charset="0"/>
              </a:rPr>
              <a:t>matplotlib</a:t>
            </a:r>
            <a:endParaRPr kumimoji="0" lang="en-US" altLang="en-US" sz="2400" b="0" i="0" u="none" strike="noStrike" cap="none" normalizeH="0" baseline="0" dirty="0" smtClean="0">
              <a:ln>
                <a:noFill/>
              </a:ln>
              <a:solidFill>
                <a:schemeClr val="tx1"/>
              </a:solidFill>
              <a:effectLst/>
              <a:ea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Ngay</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khi</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quá</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trình</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cài</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đặt</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thành</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công</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hãy</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nhập</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Matplotlib</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vào</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chương</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trình</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thông</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qua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câu</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lệnh</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sau</a:t>
            </a:r>
            <a:r>
              <a:rPr lang="en-US" altLang="en-US" sz="2400" dirty="0" smtClean="0"/>
              <a:t>: </a:t>
            </a:r>
            <a:r>
              <a:rPr kumimoji="0" lang="en-US" altLang="en-US" sz="2400" b="0" i="0" u="none" strike="noStrike" cap="none" normalizeH="0" baseline="0" dirty="0" smtClean="0">
                <a:ln>
                  <a:noFill/>
                </a:ln>
                <a:solidFill>
                  <a:srgbClr val="0A0A0A"/>
                </a:solidFill>
                <a:effectLst/>
                <a:latin typeface="Arial Unicode MS"/>
                <a:ea typeface="Times New Roman" panose="02020603050405020304" pitchFamily="18" charset="0"/>
                <a:cs typeface="Courier New" panose="02070309020205020404" pitchFamily="49" charset="0"/>
              </a:rPr>
              <a:t>import </a:t>
            </a:r>
            <a:r>
              <a:rPr kumimoji="0" lang="en-US" altLang="en-US" sz="2400" b="0" i="0" u="none" strike="noStrike" cap="none" normalizeH="0" baseline="0" dirty="0" err="1" smtClean="0">
                <a:ln>
                  <a:noFill/>
                </a:ln>
                <a:solidFill>
                  <a:srgbClr val="0A0A0A"/>
                </a:solidFill>
                <a:effectLst/>
                <a:latin typeface="Arial Unicode MS"/>
                <a:ea typeface="Times New Roman" panose="02020603050405020304" pitchFamily="18" charset="0"/>
                <a:cs typeface="Courier New" panose="02070309020205020404" pitchFamily="49" charset="0"/>
              </a:rPr>
              <a:t>matplotlib</a:t>
            </a:r>
            <a:endParaRPr kumimoji="0" lang="en-US" altLang="en-US" sz="2400" b="0" i="0" u="none" strike="noStrike" cap="none" normalizeH="0" baseline="0" dirty="0" smtClean="0">
              <a:ln>
                <a:noFill/>
              </a:ln>
              <a:solidFill>
                <a:schemeClr val="tx1"/>
              </a:solidFill>
              <a:effectLst/>
              <a:ea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Trong</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trường</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hợp</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bạn</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làm</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việc</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với</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môi</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trường</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ảo</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hãy</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nhớ</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kích</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hoạt</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môi</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trường</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trước</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khi</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cài</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thư</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viện</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này</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nhé</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Hãy</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thực</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hiện</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lệnh</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2400" b="0" i="0" u="none" strike="noStrike" cap="none" normalizeH="0" baseline="0" dirty="0" err="1"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sau</a:t>
            </a:r>
            <a:r>
              <a:rPr kumimoji="0" lang="en-US" altLang="en-US" sz="2400" b="0" i="0" u="none" strike="noStrike" cap="none" normalizeH="0" baseline="0" dirty="0" smtClean="0">
                <a:ln>
                  <a:noFill/>
                </a:ln>
                <a:solidFill>
                  <a:srgbClr val="0A0A0A"/>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4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rgbClr val="0A0A0A"/>
                </a:solidFill>
                <a:effectLst/>
                <a:latin typeface="Arial Unicode MS"/>
                <a:ea typeface="Times New Roman" panose="02020603050405020304" pitchFamily="18" charset="0"/>
                <a:cs typeface="Courier New" panose="02070309020205020404" pitchFamily="49" charset="0"/>
              </a:rPr>
              <a:t>		source activate &lt;</a:t>
            </a:r>
            <a:r>
              <a:rPr kumimoji="0" lang="en-US" altLang="en-US" sz="2400" b="0" i="0" u="none" strike="noStrike" cap="none" normalizeH="0" baseline="0" dirty="0" err="1" smtClean="0">
                <a:ln>
                  <a:noFill/>
                </a:ln>
                <a:solidFill>
                  <a:srgbClr val="0A0A0A"/>
                </a:solidFill>
                <a:effectLst/>
                <a:latin typeface="Arial Unicode MS"/>
                <a:ea typeface="Times New Roman" panose="02020603050405020304" pitchFamily="18" charset="0"/>
                <a:cs typeface="Courier New" panose="02070309020205020404" pitchFamily="49" charset="0"/>
              </a:rPr>
              <a:t>tên_môi_trường_ảo</a:t>
            </a:r>
            <a:r>
              <a:rPr kumimoji="0" lang="en-US" altLang="en-US" sz="2400" b="0" i="0" u="none" strike="noStrike" cap="none" normalizeH="0" baseline="0" dirty="0" smtClean="0">
                <a:ln>
                  <a:noFill/>
                </a:ln>
                <a:solidFill>
                  <a:srgbClr val="0A0A0A"/>
                </a:solidFill>
                <a:effectLst/>
                <a:latin typeface="Arial Unicode MS"/>
                <a:ea typeface="Times New Roman" panose="02020603050405020304" pitchFamily="18" charset="0"/>
                <a:cs typeface="Courier New" panose="02070309020205020404" pitchFamily="49" charset="0"/>
              </a:rPr>
              <a:t>&gt;</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263352" y="5933810"/>
            <a:ext cx="3945311" cy="461665"/>
          </a:xfrm>
          <a:prstGeom prst="rect">
            <a:avLst/>
          </a:prstGeom>
        </p:spPr>
        <p:txBody>
          <a:bodyPr wrap="none">
            <a:spAutoFit/>
          </a:bodyPr>
          <a:lstStyle/>
          <a:p>
            <a:pPr lvl="1" indent="-457200">
              <a:buFont typeface="Wingdings" panose="05000000000000000000" pitchFamily="2" charset="2"/>
              <a:buChar char="v"/>
            </a:pPr>
            <a:r>
              <a:rPr lang="en-US" altLang="en-US" sz="2400" dirty="0" err="1">
                <a:hlinkClick r:id="rId3" action="ppaction://hlinkfile"/>
              </a:rPr>
              <a:t>Các</a:t>
            </a:r>
            <a:r>
              <a:rPr lang="en-US" altLang="en-US" sz="2400" dirty="0">
                <a:hlinkClick r:id="rId3" action="ppaction://hlinkfile"/>
              </a:rPr>
              <a:t> </a:t>
            </a:r>
            <a:r>
              <a:rPr lang="en-US" altLang="en-US" sz="2400" dirty="0" err="1">
                <a:hlinkClick r:id="rId3" action="ppaction://hlinkfile"/>
              </a:rPr>
              <a:t>thao</a:t>
            </a:r>
            <a:r>
              <a:rPr lang="en-US" altLang="en-US" sz="2400" dirty="0">
                <a:hlinkClick r:id="rId3" action="ppaction://hlinkfile"/>
              </a:rPr>
              <a:t> </a:t>
            </a:r>
            <a:r>
              <a:rPr lang="en-US" altLang="en-US" sz="2400" dirty="0" err="1">
                <a:hlinkClick r:id="rId3" action="ppaction://hlinkfile"/>
              </a:rPr>
              <a:t>tác</a:t>
            </a:r>
            <a:r>
              <a:rPr lang="en-US" altLang="en-US" sz="2400" dirty="0">
                <a:hlinkClick r:id="rId3" action="ppaction://hlinkfile"/>
              </a:rPr>
              <a:t> </a:t>
            </a:r>
            <a:r>
              <a:rPr lang="en-US" altLang="en-US" sz="2400" dirty="0" err="1">
                <a:hlinkClick r:id="rId3" action="ppaction://hlinkfile"/>
              </a:rPr>
              <a:t>với</a:t>
            </a:r>
            <a:r>
              <a:rPr lang="en-US" altLang="en-US" sz="2400" dirty="0">
                <a:hlinkClick r:id="rId3" action="ppaction://hlinkfile"/>
              </a:rPr>
              <a:t> </a:t>
            </a:r>
            <a:r>
              <a:rPr lang="en-US" altLang="en-US" sz="2400" dirty="0" err="1">
                <a:hlinkClick r:id="rId3" action="ppaction://hlinkfile"/>
              </a:rPr>
              <a:t>Numpy</a:t>
            </a:r>
            <a:endParaRPr lang="en-US" altLang="en-US" sz="2400" dirty="0"/>
          </a:p>
        </p:txBody>
      </p:sp>
    </p:spTree>
    <p:extLst>
      <p:ext uri="{BB962C8B-B14F-4D97-AF65-F5344CB8AC3E}">
        <p14:creationId xmlns:p14="http://schemas.microsoft.com/office/powerpoint/2010/main" val="81105443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0910" y="836712"/>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dirty="0" err="1" smtClean="0">
                  <a:latin typeface="Cambria" panose="02040503050406030204" pitchFamily="18" charset="0"/>
                  <a:cs typeface="Times New Roman" pitchFamily="18" charset="0"/>
                </a:rPr>
                <a:t>Các</a:t>
              </a:r>
              <a:r>
                <a:rPr lang="en-US" sz="2800" b="1" dirty="0" smtClean="0">
                  <a:latin typeface="Cambria" panose="02040503050406030204" pitchFamily="18" charset="0"/>
                  <a:cs typeface="Times New Roman" pitchFamily="18" charset="0"/>
                </a:rPr>
                <a:t> </a:t>
              </a:r>
              <a:r>
                <a:rPr lang="en-US" sz="2800" b="1" dirty="0" err="1" smtClean="0">
                  <a:latin typeface="Cambria" panose="02040503050406030204" pitchFamily="18" charset="0"/>
                  <a:cs typeface="Times New Roman" pitchFamily="18" charset="0"/>
                </a:rPr>
                <a:t>thư</a:t>
              </a:r>
              <a:r>
                <a:rPr lang="en-US" sz="2800" b="1" dirty="0" smtClean="0">
                  <a:latin typeface="Cambria" panose="02040503050406030204" pitchFamily="18" charset="0"/>
                  <a:cs typeface="Times New Roman" pitchFamily="18" charset="0"/>
                </a:rPr>
                <a:t> </a:t>
              </a:r>
              <a:r>
                <a:rPr lang="en-US" sz="2800" b="1" dirty="0" err="1" smtClean="0">
                  <a:latin typeface="Cambria" panose="02040503050406030204" pitchFamily="18" charset="0"/>
                  <a:cs typeface="Times New Roman" pitchFamily="18" charset="0"/>
                </a:rPr>
                <a:t>viện</a:t>
              </a:r>
              <a:r>
                <a:rPr lang="en-US" sz="2800" b="1" dirty="0" smtClean="0">
                  <a:latin typeface="Cambria" panose="02040503050406030204" pitchFamily="18" charset="0"/>
                  <a:cs typeface="Times New Roman" pitchFamily="18" charset="0"/>
                </a:rPr>
                <a:t> PANDAS </a:t>
              </a:r>
              <a:r>
                <a:rPr lang="en-US" sz="2800" b="1" dirty="0" err="1" smtClean="0">
                  <a:latin typeface="Cambria" panose="02040503050406030204" pitchFamily="18" charset="0"/>
                  <a:cs typeface="Times New Roman" pitchFamily="18" charset="0"/>
                </a:rPr>
                <a:t>trong</a:t>
              </a:r>
              <a:r>
                <a:rPr lang="en-US" sz="2800" b="1" dirty="0" smtClean="0">
                  <a:latin typeface="Cambria" panose="02040503050406030204" pitchFamily="18" charset="0"/>
                  <a:cs typeface="Times New Roman" pitchFamily="18" charset="0"/>
                </a:rPr>
                <a:t> Python</a:t>
              </a:r>
              <a:endParaRPr lang="en-US" sz="28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167</a:t>
            </a:fld>
            <a:endParaRPr lang="en-US"/>
          </a:p>
        </p:txBody>
      </p:sp>
      <p:sp>
        <p:nvSpPr>
          <p:cNvPr id="14" name="Content Placeholder 2"/>
          <p:cNvSpPr txBox="1">
            <a:spLocks/>
          </p:cNvSpPr>
          <p:nvPr/>
        </p:nvSpPr>
        <p:spPr>
          <a:xfrm>
            <a:off x="480910" y="206084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dirty="0" smtClean="0"/>
              <a:t>Pandas </a:t>
            </a:r>
            <a:r>
              <a:rPr lang="en-US" sz="2800" b="1" dirty="0" err="1"/>
              <a:t>bắt</a:t>
            </a:r>
            <a:r>
              <a:rPr lang="en-US" sz="2800" b="1" dirty="0"/>
              <a:t> </a:t>
            </a:r>
            <a:r>
              <a:rPr lang="en-US" sz="2800" b="1" dirty="0" err="1"/>
              <a:t>nguồn</a:t>
            </a:r>
            <a:r>
              <a:rPr lang="en-US" sz="2800" b="1" dirty="0"/>
              <a:t> </a:t>
            </a:r>
            <a:r>
              <a:rPr lang="en-US" sz="2800" b="1" dirty="0" err="1"/>
              <a:t>từ</a:t>
            </a:r>
            <a:r>
              <a:rPr lang="en-US" sz="2800" b="1" dirty="0"/>
              <a:t> panel data (</a:t>
            </a:r>
            <a:r>
              <a:rPr lang="en-US" sz="2800" b="1" dirty="0" err="1"/>
              <a:t>bảng</a:t>
            </a:r>
            <a:r>
              <a:rPr lang="en-US" sz="2800" b="1" dirty="0"/>
              <a:t> </a:t>
            </a:r>
            <a:r>
              <a:rPr lang="en-US" sz="2800" b="1" dirty="0" err="1"/>
              <a:t>dữ</a:t>
            </a:r>
            <a:r>
              <a:rPr lang="en-US" sz="2800" b="1" dirty="0"/>
              <a:t> </a:t>
            </a:r>
            <a:r>
              <a:rPr lang="en-US" sz="2800" b="1" dirty="0" err="1"/>
              <a:t>liệu</a:t>
            </a:r>
            <a:r>
              <a:rPr lang="en-US" sz="2800" b="1" dirty="0" smtClean="0"/>
              <a:t>), </a:t>
            </a:r>
            <a:r>
              <a:rPr lang="vi-VN" sz="2800" dirty="0"/>
              <a:t>là một thư viện mã nguồn mở, hỗ trợ đắc lực trong thao tác dữ liệu. Đây cũng là bộ công cụ phân tích và xử lý dữ liệu mạnh mẽ của ngôn ngữ lập trình python. </a:t>
            </a:r>
            <a:endParaRPr lang="en-US" sz="2800" dirty="0" smtClean="0"/>
          </a:p>
          <a:p>
            <a:pPr algn="just">
              <a:buFont typeface="Wingdings" panose="05000000000000000000" pitchFamily="2" charset="2"/>
              <a:buChar char="v"/>
            </a:pPr>
            <a:r>
              <a:rPr lang="vi-VN" sz="2800" dirty="0" smtClean="0"/>
              <a:t>Thư </a:t>
            </a:r>
            <a:r>
              <a:rPr lang="vi-VN" sz="2800" dirty="0"/>
              <a:t>viện này được sử dụng rộng rãi trong cả nghiên cứu lẫn phát triển các ứng dụng về khoa học dữ liệu. </a:t>
            </a:r>
            <a:endParaRPr lang="en-US" sz="2800" dirty="0" smtClean="0"/>
          </a:p>
          <a:p>
            <a:pPr algn="just">
              <a:buFont typeface="Wingdings" panose="05000000000000000000" pitchFamily="2" charset="2"/>
              <a:buChar char="v"/>
            </a:pPr>
            <a:r>
              <a:rPr lang="vi-VN" sz="2800" dirty="0" smtClean="0"/>
              <a:t>Thư </a:t>
            </a:r>
            <a:r>
              <a:rPr lang="vi-VN" sz="2800" dirty="0"/>
              <a:t>viện này sử dụng một cấu trúc dữ liệu riêng là Dataframe. Pandas cung cấp rất nhiều chức năng xử lý và làm việc trên cấu trúc dữ liệu này</a:t>
            </a:r>
            <a:r>
              <a:rPr lang="vi-VN" sz="2800" dirty="0" smtClean="0"/>
              <a:t>..</a:t>
            </a:r>
            <a:r>
              <a:rPr lang="en-US" sz="2800" b="1" dirty="0" smtClean="0"/>
              <a:t>.</a:t>
            </a:r>
            <a:endParaRPr lang="en-US" sz="2000" dirty="0">
              <a:latin typeface="Cambria" panose="02040503050406030204" pitchFamily="18" charset="0"/>
              <a:cs typeface="Times New Roman" pitchFamily="18" charset="0"/>
            </a:endParaRPr>
          </a:p>
        </p:txBody>
      </p:sp>
    </p:spTree>
    <p:extLst>
      <p:ext uri="{BB962C8B-B14F-4D97-AF65-F5344CB8AC3E}">
        <p14:creationId xmlns:p14="http://schemas.microsoft.com/office/powerpoint/2010/main" val="410743049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0910" y="836712"/>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200" b="1" dirty="0" err="1" smtClean="0">
                  <a:latin typeface="Cambria" panose="02040503050406030204" pitchFamily="18" charset="0"/>
                  <a:cs typeface="Times New Roman" pitchFamily="18" charset="0"/>
                </a:rPr>
                <a:t>Các</a:t>
              </a:r>
              <a:r>
                <a:rPr lang="en-US" sz="3200" b="1" dirty="0" smtClean="0">
                  <a:latin typeface="Cambria" panose="02040503050406030204" pitchFamily="18" charset="0"/>
                  <a:cs typeface="Times New Roman" pitchFamily="18" charset="0"/>
                </a:rPr>
                <a:t> </a:t>
              </a:r>
              <a:r>
                <a:rPr lang="en-US" sz="3200" b="1" dirty="0" err="1" smtClean="0">
                  <a:latin typeface="Cambria" panose="02040503050406030204" pitchFamily="18" charset="0"/>
                  <a:cs typeface="Times New Roman" pitchFamily="18" charset="0"/>
                </a:rPr>
                <a:t>thư</a:t>
              </a:r>
              <a:r>
                <a:rPr lang="en-US" sz="3200" b="1" dirty="0" smtClean="0">
                  <a:latin typeface="Cambria" panose="02040503050406030204" pitchFamily="18" charset="0"/>
                  <a:cs typeface="Times New Roman" pitchFamily="18" charset="0"/>
                </a:rPr>
                <a:t> </a:t>
              </a:r>
              <a:r>
                <a:rPr lang="en-US" sz="3200" b="1" dirty="0" err="1" smtClean="0">
                  <a:latin typeface="Cambria" panose="02040503050406030204" pitchFamily="18" charset="0"/>
                  <a:cs typeface="Times New Roman" pitchFamily="18" charset="0"/>
                </a:rPr>
                <a:t>viện</a:t>
              </a:r>
              <a:r>
                <a:rPr lang="en-US" sz="3200" b="1" dirty="0" smtClean="0">
                  <a:latin typeface="Cambria" panose="02040503050406030204" pitchFamily="18" charset="0"/>
                  <a:cs typeface="Times New Roman" pitchFamily="18" charset="0"/>
                </a:rPr>
                <a:t> PANDAS </a:t>
              </a:r>
              <a:r>
                <a:rPr lang="en-US" sz="3200" b="1" dirty="0" err="1" smtClean="0">
                  <a:latin typeface="Cambria" panose="02040503050406030204" pitchFamily="18" charset="0"/>
                  <a:cs typeface="Times New Roman" pitchFamily="18" charset="0"/>
                </a:rPr>
                <a:t>trong</a:t>
              </a:r>
              <a:r>
                <a:rPr lang="en-US" sz="3200" b="1" dirty="0" smtClean="0">
                  <a:latin typeface="Cambria" panose="02040503050406030204" pitchFamily="18" charset="0"/>
                  <a:cs typeface="Times New Roman" pitchFamily="18" charset="0"/>
                </a:rPr>
                <a:t> Python</a:t>
              </a:r>
              <a:endParaRPr lang="en-US" sz="32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168</a:t>
            </a:fld>
            <a:endParaRPr lang="en-US"/>
          </a:p>
        </p:txBody>
      </p:sp>
      <p:sp>
        <p:nvSpPr>
          <p:cNvPr id="8" name="Rectangle 1"/>
          <p:cNvSpPr>
            <a:spLocks noChangeArrowheads="1"/>
          </p:cNvSpPr>
          <p:nvPr/>
        </p:nvSpPr>
        <p:spPr bwMode="auto">
          <a:xfrm>
            <a:off x="655431" y="1700808"/>
            <a:ext cx="10367618" cy="2504441"/>
          </a:xfrm>
          <a:prstGeom prst="rect">
            <a:avLst/>
          </a:prstGeom>
          <a:noFill/>
          <a:ln>
            <a:noFill/>
          </a:ln>
          <a:effectLst/>
        </p:spPr>
        <p:txBody>
          <a:bodyPr vert="horz" wrap="square" lIns="91440" tIns="190440" rIns="9144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sz="2400" dirty="0" err="1"/>
              <a:t>Cài</a:t>
            </a:r>
            <a:r>
              <a:rPr lang="en-US" altLang="en-US" sz="2400" dirty="0"/>
              <a:t> </a:t>
            </a:r>
            <a:r>
              <a:rPr lang="en-US" altLang="en-US" sz="2400" dirty="0" err="1"/>
              <a:t>đặt</a:t>
            </a:r>
            <a:r>
              <a:rPr lang="en-US" altLang="en-US" sz="2400" dirty="0"/>
              <a:t> </a:t>
            </a:r>
            <a:r>
              <a:rPr lang="en-US" altLang="en-US" sz="2400" dirty="0" err="1"/>
              <a:t>thư</a:t>
            </a:r>
            <a:r>
              <a:rPr lang="en-US" altLang="en-US" sz="2400" dirty="0"/>
              <a:t> </a:t>
            </a:r>
            <a:r>
              <a:rPr lang="en-US" altLang="en-US" sz="2400" dirty="0" err="1"/>
              <a:t>viện</a:t>
            </a:r>
            <a:r>
              <a:rPr lang="en-US" altLang="en-US" sz="2400" dirty="0"/>
              <a:t> Pandas</a:t>
            </a:r>
          </a:p>
          <a:p>
            <a:pPr marL="742950" lvl="1" indent="-285750" algn="just">
              <a:buFont typeface="Wingdings" panose="05000000000000000000" pitchFamily="2" charset="2"/>
              <a:buChar char="v"/>
            </a:pPr>
            <a:r>
              <a:rPr lang="en-US" altLang="en-US" sz="2400" dirty="0"/>
              <a:t> </a:t>
            </a:r>
            <a:r>
              <a:rPr lang="en-US" altLang="en-US" sz="2400" dirty="0" err="1"/>
              <a:t>Sử</a:t>
            </a:r>
            <a:r>
              <a:rPr lang="en-US" altLang="en-US" sz="2400" dirty="0"/>
              <a:t> </a:t>
            </a:r>
            <a:r>
              <a:rPr lang="en-US" altLang="en-US" sz="2400" dirty="0" err="1"/>
              <a:t>dụng</a:t>
            </a:r>
            <a:r>
              <a:rPr lang="en-US" altLang="en-US" sz="2400" dirty="0"/>
              <a:t> pip </a:t>
            </a:r>
            <a:r>
              <a:rPr lang="en-US" altLang="en-US" sz="2400" dirty="0" err="1"/>
              <a:t>và</a:t>
            </a:r>
            <a:r>
              <a:rPr lang="en-US" altLang="en-US" sz="2400" dirty="0"/>
              <a:t> </a:t>
            </a:r>
            <a:r>
              <a:rPr lang="en-US" altLang="en-US" sz="2400" dirty="0" err="1"/>
              <a:t>gõ</a:t>
            </a:r>
            <a:r>
              <a:rPr lang="en-US" altLang="en-US" sz="2400" dirty="0"/>
              <a:t> </a:t>
            </a:r>
            <a:r>
              <a:rPr lang="en-US" altLang="en-US" sz="2400" dirty="0" err="1"/>
              <a:t>lệnh</a:t>
            </a:r>
            <a:r>
              <a:rPr lang="en-US" altLang="en-US" sz="2400" dirty="0"/>
              <a:t>: </a:t>
            </a:r>
            <a:r>
              <a:rPr lang="en-US" altLang="en-US" sz="2400" dirty="0">
                <a:solidFill>
                  <a:srgbClr val="FF0000"/>
                </a:solidFill>
              </a:rPr>
              <a:t>pip install pandas</a:t>
            </a:r>
          </a:p>
          <a:p>
            <a:pPr marL="742950" lvl="1" indent="-285750" algn="just">
              <a:buFont typeface="Wingdings" panose="05000000000000000000" pitchFamily="2" charset="2"/>
              <a:buChar char="v"/>
            </a:pPr>
            <a:r>
              <a:rPr lang="en-US" altLang="en-US" sz="2400" dirty="0"/>
              <a:t> </a:t>
            </a:r>
            <a:r>
              <a:rPr lang="en-US" altLang="en-US" sz="2400" dirty="0" err="1"/>
              <a:t>Hoặc</a:t>
            </a:r>
            <a:r>
              <a:rPr lang="en-US" altLang="en-US" sz="2400" dirty="0"/>
              <a:t> </a:t>
            </a:r>
            <a:r>
              <a:rPr lang="en-US" altLang="en-US" sz="2400" dirty="0" err="1"/>
              <a:t>bằng</a:t>
            </a:r>
            <a:r>
              <a:rPr lang="en-US" altLang="en-US" sz="2400" dirty="0"/>
              <a:t> </a:t>
            </a:r>
            <a:r>
              <a:rPr lang="en-US" altLang="en-US" sz="2400" dirty="0">
                <a:hlinkClick r:id="rId3"/>
              </a:rPr>
              <a:t>Anaconda</a:t>
            </a:r>
            <a:r>
              <a:rPr lang="en-US" altLang="en-US" sz="2400" dirty="0"/>
              <a:t>, </a:t>
            </a:r>
            <a:r>
              <a:rPr lang="en-US" altLang="en-US" sz="2400" dirty="0" err="1"/>
              <a:t>dùng</a:t>
            </a:r>
            <a:r>
              <a:rPr lang="en-US" altLang="en-US" sz="2400" dirty="0"/>
              <a:t> </a:t>
            </a:r>
            <a:r>
              <a:rPr lang="en-US" altLang="en-US" sz="2400" dirty="0" err="1"/>
              <a:t>lệnh</a:t>
            </a:r>
            <a:r>
              <a:rPr lang="en-US" altLang="en-US" sz="2400" dirty="0"/>
              <a:t>: </a:t>
            </a:r>
            <a:r>
              <a:rPr lang="en-US" altLang="en-US" sz="2400" dirty="0" err="1">
                <a:solidFill>
                  <a:srgbClr val="FF0000"/>
                </a:solidFill>
              </a:rPr>
              <a:t>conda</a:t>
            </a:r>
            <a:r>
              <a:rPr lang="en-US" altLang="en-US" sz="2400" dirty="0">
                <a:solidFill>
                  <a:srgbClr val="FF0000"/>
                </a:solidFill>
              </a:rPr>
              <a:t> install pandas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altLang="en-US" sz="2400" dirty="0" err="1" smtClean="0"/>
              <a:t>Khai</a:t>
            </a:r>
            <a:r>
              <a:rPr lang="en-US" altLang="en-US" sz="2400" dirty="0" smtClean="0"/>
              <a:t> </a:t>
            </a:r>
            <a:r>
              <a:rPr lang="en-US" altLang="en-US" sz="2400" dirty="0" err="1"/>
              <a:t>báo</a:t>
            </a:r>
            <a:r>
              <a:rPr lang="en-US" altLang="en-US" sz="2400" dirty="0"/>
              <a:t> </a:t>
            </a:r>
            <a:r>
              <a:rPr lang="en-US" altLang="en-US" sz="2400" dirty="0" err="1"/>
              <a:t>thư</a:t>
            </a:r>
            <a:r>
              <a:rPr lang="en-US" altLang="en-US" sz="2400" dirty="0"/>
              <a:t> </a:t>
            </a:r>
            <a:r>
              <a:rPr lang="en-US" altLang="en-US" sz="2400" dirty="0" err="1"/>
              <a:t>viện</a:t>
            </a:r>
            <a:r>
              <a:rPr lang="en-US" altLang="en-US" sz="2400" dirty="0"/>
              <a:t> Pandas</a:t>
            </a:r>
          </a:p>
          <a:p>
            <a:pPr marL="742950" lvl="1" indent="-285750" algn="just">
              <a:buFont typeface="Wingdings" panose="05000000000000000000" pitchFamily="2" charset="2"/>
              <a:buChar char="v"/>
            </a:pPr>
            <a:r>
              <a:rPr lang="en-US" altLang="en-US" sz="2400" dirty="0">
                <a:solidFill>
                  <a:srgbClr val="FF0000"/>
                </a:solidFill>
              </a:rPr>
              <a:t>import pandas as </a:t>
            </a:r>
            <a:r>
              <a:rPr lang="en-US" altLang="en-US" sz="2400" dirty="0" err="1">
                <a:solidFill>
                  <a:srgbClr val="FF0000"/>
                </a:solidFill>
              </a:rPr>
              <a:t>pd</a:t>
            </a:r>
            <a:r>
              <a:rPr lang="en-US" altLang="en-US" sz="2400" dirty="0">
                <a:solidFill>
                  <a:srgbClr val="FF0000"/>
                </a:solidFill>
              </a:rPr>
              <a:t> </a:t>
            </a:r>
            <a:endParaRPr lang="en-US" altLang="en-US" sz="2400" dirty="0" smtClean="0">
              <a:solidFill>
                <a:srgbClr val="FF0000"/>
              </a:solidFill>
            </a:endParaRPr>
          </a:p>
          <a:p>
            <a:pPr marL="0" lvl="1" algn="just"/>
            <a:r>
              <a:rPr lang="en-US" altLang="en-US" sz="2400" dirty="0" smtClean="0">
                <a:solidFill>
                  <a:srgbClr val="002060"/>
                </a:solidFill>
                <a:hlinkClick r:id="rId4" action="ppaction://hlinkfile"/>
              </a:rPr>
              <a:t>Thao </a:t>
            </a:r>
            <a:r>
              <a:rPr lang="en-US" altLang="en-US" sz="2400" dirty="0" err="1" smtClean="0">
                <a:solidFill>
                  <a:srgbClr val="002060"/>
                </a:solidFill>
                <a:hlinkClick r:id="rId4" action="ppaction://hlinkfile"/>
              </a:rPr>
              <a:t>tác</a:t>
            </a:r>
            <a:r>
              <a:rPr lang="en-US" altLang="en-US" sz="2400" dirty="0" smtClean="0">
                <a:solidFill>
                  <a:srgbClr val="002060"/>
                </a:solidFill>
                <a:hlinkClick r:id="rId4" action="ppaction://hlinkfile"/>
              </a:rPr>
              <a:t> </a:t>
            </a:r>
            <a:r>
              <a:rPr lang="en-US" altLang="en-US" sz="2400" dirty="0" err="1" smtClean="0">
                <a:solidFill>
                  <a:srgbClr val="002060"/>
                </a:solidFill>
                <a:hlinkClick r:id="rId4" action="ppaction://hlinkfile"/>
              </a:rPr>
              <a:t>Dataframe</a:t>
            </a:r>
            <a:r>
              <a:rPr lang="en-US" altLang="en-US" sz="2400" dirty="0" smtClean="0">
                <a:solidFill>
                  <a:srgbClr val="002060"/>
                </a:solidFill>
                <a:hlinkClick r:id="rId4" action="ppaction://hlinkfile"/>
              </a:rPr>
              <a:t> </a:t>
            </a:r>
            <a:r>
              <a:rPr lang="en-US" altLang="en-US" sz="2400" dirty="0" err="1" smtClean="0">
                <a:solidFill>
                  <a:srgbClr val="002060"/>
                </a:solidFill>
                <a:hlinkClick r:id="rId4" action="ppaction://hlinkfile"/>
              </a:rPr>
              <a:t>trong</a:t>
            </a:r>
            <a:r>
              <a:rPr lang="en-US" altLang="en-US" sz="2400" dirty="0" smtClean="0">
                <a:solidFill>
                  <a:srgbClr val="002060"/>
                </a:solidFill>
                <a:hlinkClick r:id="rId4" action="ppaction://hlinkfile"/>
              </a:rPr>
              <a:t> </a:t>
            </a:r>
            <a:r>
              <a:rPr lang="en-US" altLang="en-US" sz="2400" dirty="0" err="1" smtClean="0">
                <a:solidFill>
                  <a:srgbClr val="002060"/>
                </a:solidFill>
                <a:hlinkClick r:id="rId4" action="ppaction://hlinkfile"/>
              </a:rPr>
              <a:t>thư</a:t>
            </a:r>
            <a:r>
              <a:rPr lang="en-US" altLang="en-US" sz="2400" dirty="0" smtClean="0">
                <a:solidFill>
                  <a:srgbClr val="002060"/>
                </a:solidFill>
                <a:hlinkClick r:id="rId4" action="ppaction://hlinkfile"/>
              </a:rPr>
              <a:t> </a:t>
            </a:r>
            <a:r>
              <a:rPr lang="en-US" altLang="en-US" sz="2400" dirty="0" err="1" smtClean="0">
                <a:solidFill>
                  <a:srgbClr val="002060"/>
                </a:solidFill>
                <a:hlinkClick r:id="rId4" action="ppaction://hlinkfile"/>
              </a:rPr>
              <a:t>viện</a:t>
            </a:r>
            <a:r>
              <a:rPr lang="en-US" altLang="en-US" sz="2400" dirty="0" smtClean="0">
                <a:solidFill>
                  <a:srgbClr val="002060"/>
                </a:solidFill>
                <a:hlinkClick r:id="rId4" action="ppaction://hlinkfile"/>
              </a:rPr>
              <a:t> pandas</a:t>
            </a:r>
            <a:endParaRPr lang="en-US" altLang="en-US" sz="2400" dirty="0">
              <a:solidFill>
                <a:srgbClr val="002060"/>
              </a:solidFill>
            </a:endParaRPr>
          </a:p>
        </p:txBody>
      </p:sp>
    </p:spTree>
    <p:extLst>
      <p:ext uri="{BB962C8B-B14F-4D97-AF65-F5344CB8AC3E}">
        <p14:creationId xmlns:p14="http://schemas.microsoft.com/office/powerpoint/2010/main" val="1087960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D1DF78-477C-4DA8-81AA-D1A427B301C0}" type="datetime1">
              <a:rPr lang="en-US" smtClean="0"/>
              <a:t>25/12/2023</a:t>
            </a:fld>
            <a:endParaRPr lang="en-US" dirty="0"/>
          </a:p>
        </p:txBody>
      </p:sp>
      <p:sp>
        <p:nvSpPr>
          <p:cNvPr id="3" name="Slide Number Placeholder 2"/>
          <p:cNvSpPr>
            <a:spLocks noGrp="1"/>
          </p:cNvSpPr>
          <p:nvPr>
            <p:ph type="sldNum" sz="quarter" idx="12"/>
          </p:nvPr>
        </p:nvSpPr>
        <p:spPr/>
        <p:txBody>
          <a:bodyPr/>
          <a:lstStyle/>
          <a:p>
            <a:pPr marL="33619"/>
            <a:fld id="{81D60167-4931-47E6-BA6A-407CBD079E47}" type="slidenum">
              <a:rPr lang="en-US" spc="9" smtClean="0"/>
              <a:pPr marL="33619"/>
              <a:t>169</a:t>
            </a:fld>
            <a:endParaRPr lang="en-US" spc="9" dirty="0"/>
          </a:p>
        </p:txBody>
      </p:sp>
      <p:sp>
        <p:nvSpPr>
          <p:cNvPr id="4" name="Rectangle 3"/>
          <p:cNvSpPr/>
          <p:nvPr/>
        </p:nvSpPr>
        <p:spPr>
          <a:xfrm>
            <a:off x="767408" y="4653136"/>
            <a:ext cx="10945216" cy="1200329"/>
          </a:xfrm>
          <a:prstGeom prst="rect">
            <a:avLst/>
          </a:prstGeom>
        </p:spPr>
        <p:txBody>
          <a:bodyPr wrap="square">
            <a:spAutoFit/>
          </a:bodyPr>
          <a:lstStyle/>
          <a:p>
            <a:r>
              <a:rPr lang="en-US" dirty="0">
                <a:hlinkClick r:id="rId2"/>
              </a:rPr>
              <a:t>https://aws.amazon.com/vi/training/learn-about/data-analytics/?</a:t>
            </a:r>
            <a:r>
              <a:rPr lang="en-US" dirty="0" smtClean="0">
                <a:hlinkClick r:id="rId2"/>
              </a:rPr>
              <a:t>sc_icampaign=aware_what-is-seo-pages&amp;sc_ichannel=ha&amp;sc_icontent=awssm-11373_aware&amp;sc_iplace=ed&amp;trk=e1ae19ca-c231-4042-ac7b-15af1f495bfe~ha_awssm-11373_aware</a:t>
            </a:r>
            <a:endParaRPr lang="en-US" dirty="0" smtClean="0"/>
          </a:p>
          <a:p>
            <a:endParaRPr lang="en-US" dirty="0"/>
          </a:p>
        </p:txBody>
      </p:sp>
    </p:spTree>
    <p:extLst>
      <p:ext uri="{BB962C8B-B14F-4D97-AF65-F5344CB8AC3E}">
        <p14:creationId xmlns:p14="http://schemas.microsoft.com/office/powerpoint/2010/main" val="3034785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6809424" cy="801990"/>
            <a:chOff x="789624" y="1295400"/>
            <a:chExt cx="6809424" cy="801990"/>
          </a:xfrm>
        </p:grpSpPr>
        <p:sp>
          <p:nvSpPr>
            <p:cNvPr id="3" name="AutoShape 52"/>
            <p:cNvSpPr>
              <a:spLocks noChangeArrowheads="1"/>
            </p:cNvSpPr>
            <p:nvPr/>
          </p:nvSpPr>
          <p:spPr bwMode="gray">
            <a:xfrm>
              <a:off x="1170624" y="1589390"/>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vi-VN" sz="6000" b="1" dirty="0" smtClean="0">
                  <a:solidFill>
                    <a:prstClr val="black"/>
                  </a:solidFill>
                  <a:latin typeface="Cambria" panose="02040503050406030204" pitchFamily="18" charset="0"/>
                </a:rPr>
                <a:t>Toán </a:t>
              </a:r>
              <a:r>
                <a:rPr lang="vi-VN" sz="6000" b="1" dirty="0">
                  <a:solidFill>
                    <a:prstClr val="black"/>
                  </a:solidFill>
                  <a:latin typeface="Cambria" panose="02040503050406030204" pitchFamily="18" charset="0"/>
                </a:rPr>
                <a:t>tử gán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17</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endParaRPr lang="vi-VN" sz="2800">
              <a:solidFill>
                <a:prstClr val="black"/>
              </a:solidFill>
              <a:latin typeface="Cambria" panose="02040503050406030204" pitchFamily="18" charset="0"/>
            </a:endParaRPr>
          </a:p>
        </p:txBody>
      </p:sp>
      <p:graphicFrame>
        <p:nvGraphicFramePr>
          <p:cNvPr id="8" name="Table 7">
            <a:extLst>
              <a:ext uri="{FF2B5EF4-FFF2-40B4-BE49-F238E27FC236}">
                <a16:creationId xmlns:a16="http://schemas.microsoft.com/office/drawing/2014/main" id="{ABED1B59-D609-48D6-B92B-EB2A66DD90AD}"/>
              </a:ext>
            </a:extLst>
          </p:cNvPr>
          <p:cNvGraphicFramePr>
            <a:graphicFrameLocks noGrp="1"/>
          </p:cNvGraphicFramePr>
          <p:nvPr>
            <p:extLst>
              <p:ext uri="{D42A27DB-BD31-4B8C-83A1-F6EECF244321}">
                <p14:modId xmlns:p14="http://schemas.microsoft.com/office/powerpoint/2010/main" val="2833303559"/>
              </p:ext>
            </p:extLst>
          </p:nvPr>
        </p:nvGraphicFramePr>
        <p:xfrm>
          <a:off x="533400" y="1370528"/>
          <a:ext cx="11277599" cy="5197123"/>
        </p:xfrm>
        <a:graphic>
          <a:graphicData uri="http://schemas.openxmlformats.org/drawingml/2006/table">
            <a:tbl>
              <a:tblPr firstRow="1" firstCol="1" bandRow="1"/>
              <a:tblGrid>
                <a:gridCol w="1614139">
                  <a:extLst>
                    <a:ext uri="{9D8B030D-6E8A-4147-A177-3AD203B41FA5}">
                      <a16:colId xmlns:a16="http://schemas.microsoft.com/office/drawing/2014/main" val="108613731"/>
                    </a:ext>
                  </a:extLst>
                </a:gridCol>
                <a:gridCol w="4092477">
                  <a:extLst>
                    <a:ext uri="{9D8B030D-6E8A-4147-A177-3AD203B41FA5}">
                      <a16:colId xmlns:a16="http://schemas.microsoft.com/office/drawing/2014/main" val="3188897363"/>
                    </a:ext>
                  </a:extLst>
                </a:gridCol>
                <a:gridCol w="2599184">
                  <a:extLst>
                    <a:ext uri="{9D8B030D-6E8A-4147-A177-3AD203B41FA5}">
                      <a16:colId xmlns:a16="http://schemas.microsoft.com/office/drawing/2014/main" val="828429648"/>
                    </a:ext>
                  </a:extLst>
                </a:gridCol>
                <a:gridCol w="2971799">
                  <a:extLst>
                    <a:ext uri="{9D8B030D-6E8A-4147-A177-3AD203B41FA5}">
                      <a16:colId xmlns:a16="http://schemas.microsoft.com/office/drawing/2014/main" val="3599990734"/>
                    </a:ext>
                  </a:extLst>
                </a:gridCol>
              </a:tblGrid>
              <a:tr h="610212">
                <a:tc>
                  <a:txBody>
                    <a:bodyPr/>
                    <a:lstStyle/>
                    <a:p>
                      <a:pPr marL="0" marR="0">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a:noFill/>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Mô tả</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b="1"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Ví</a:t>
                      </a:r>
                      <a:r>
                        <a:rPr lang="en-US" sz="2400" b="1"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b="1"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dụ</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Tương đương với</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799080471"/>
                  </a:ext>
                </a:extLst>
              </a:tr>
              <a:tr h="1040249">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20000"/>
                        </a:lnSpc>
                        <a:spcBef>
                          <a:spcPts val="0"/>
                        </a:spcBef>
                        <a:spcAft>
                          <a:spcPts val="1875"/>
                        </a:spcAft>
                      </a:pP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Phép</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gán</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giá</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trị</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bên</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phải</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cho</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biến</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bên</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trái</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dấu</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bằng</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x=5</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a:lnSpc>
                          <a:spcPct val="107000"/>
                        </a:lnSpc>
                      </a:pPr>
                      <a:endParaRPr lang="en-US" sz="2400">
                        <a:effectLst/>
                        <a:latin typeface="Cambria" panose="02040503050406030204" pitchFamily="18"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451717586"/>
                  </a:ext>
                </a:extLst>
              </a:tr>
              <a:tr h="1128091">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Cộng và gán</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x=2</a:t>
                      </a:r>
                    </a:p>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x+=5</a:t>
                      </a:r>
                    </a:p>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==&gt;x=7</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x=x+5</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09132460"/>
                  </a:ext>
                </a:extLst>
              </a:tr>
              <a:tr h="1362745">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Trừ</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và</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gán</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x=2</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p>
                      <a:pPr marL="0" marR="0">
                        <a:lnSpc>
                          <a:spcPts val="1800"/>
                        </a:lnSpc>
                        <a:spcBef>
                          <a:spcPts val="1800"/>
                        </a:spcBef>
                        <a:spcAft>
                          <a:spcPts val="180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x-=5</a:t>
                      </a:r>
                    </a:p>
                    <a:p>
                      <a:pPr marL="0" marR="0">
                        <a:lnSpc>
                          <a:spcPts val="1800"/>
                        </a:lnSpc>
                        <a:spcBef>
                          <a:spcPts val="1800"/>
                        </a:spcBef>
                        <a:spcAft>
                          <a:spcPts val="180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==&gt;x=-3</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x=x-5</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140843877"/>
                  </a:ext>
                </a:extLst>
              </a:tr>
              <a:tr h="918458">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Nhân và gán</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x=2</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p>
                      <a:pPr marL="0" marR="0">
                        <a:lnSpc>
                          <a:spcPts val="1800"/>
                        </a:lnSpc>
                        <a:spcBef>
                          <a:spcPts val="1800"/>
                        </a:spcBef>
                        <a:spcAft>
                          <a:spcPts val="180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x*=5</a:t>
                      </a:r>
                      <a:b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==&gt;x=10</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x=x*5</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787276245"/>
                  </a:ext>
                </a:extLst>
              </a:tr>
            </a:tbl>
          </a:graphicData>
        </a:graphic>
      </p:graphicFrame>
    </p:spTree>
    <p:extLst>
      <p:ext uri="{BB962C8B-B14F-4D97-AF65-F5344CB8AC3E}">
        <p14:creationId xmlns:p14="http://schemas.microsoft.com/office/powerpoint/2010/main" val="199655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en-US" sz="2800">
                  <a:solidFill>
                    <a:prstClr val="black"/>
                  </a:solidFill>
                  <a:latin typeface="Cambria" panose="02040503050406030204" pitchFamily="18" charset="0"/>
                </a:rPr>
                <a:t>2.3.2.</a:t>
              </a:r>
              <a:r>
                <a:rPr lang="vi-VN" sz="2800">
                  <a:solidFill>
                    <a:prstClr val="black"/>
                  </a:solidFill>
                  <a:latin typeface="Cambria" panose="02040503050406030204" pitchFamily="18" charset="0"/>
                </a:rPr>
                <a:t>Toán tử gán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18</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endParaRPr lang="vi-VN" sz="2800">
              <a:solidFill>
                <a:prstClr val="black"/>
              </a:solidFill>
              <a:latin typeface="Cambria" panose="02040503050406030204" pitchFamily="18" charset="0"/>
            </a:endParaRPr>
          </a:p>
        </p:txBody>
      </p:sp>
      <p:graphicFrame>
        <p:nvGraphicFramePr>
          <p:cNvPr id="8" name="Table 7">
            <a:extLst>
              <a:ext uri="{FF2B5EF4-FFF2-40B4-BE49-F238E27FC236}">
                <a16:creationId xmlns:a16="http://schemas.microsoft.com/office/drawing/2014/main" id="{ABED1B59-D609-48D6-B92B-EB2A66DD90AD}"/>
              </a:ext>
            </a:extLst>
          </p:cNvPr>
          <p:cNvGraphicFramePr>
            <a:graphicFrameLocks noGrp="1"/>
          </p:cNvGraphicFramePr>
          <p:nvPr>
            <p:extLst/>
          </p:nvPr>
        </p:nvGraphicFramePr>
        <p:xfrm>
          <a:off x="457200" y="729147"/>
          <a:ext cx="11430000" cy="5260183"/>
        </p:xfrm>
        <a:graphic>
          <a:graphicData uri="http://schemas.openxmlformats.org/drawingml/2006/table">
            <a:tbl>
              <a:tblPr firstRow="1" firstCol="1" bandRow="1"/>
              <a:tblGrid>
                <a:gridCol w="1635952">
                  <a:extLst>
                    <a:ext uri="{9D8B030D-6E8A-4147-A177-3AD203B41FA5}">
                      <a16:colId xmlns:a16="http://schemas.microsoft.com/office/drawing/2014/main" val="108613731"/>
                    </a:ext>
                  </a:extLst>
                </a:gridCol>
                <a:gridCol w="4155248">
                  <a:extLst>
                    <a:ext uri="{9D8B030D-6E8A-4147-A177-3AD203B41FA5}">
                      <a16:colId xmlns:a16="http://schemas.microsoft.com/office/drawing/2014/main" val="3188897363"/>
                    </a:ext>
                  </a:extLst>
                </a:gridCol>
                <a:gridCol w="2590800">
                  <a:extLst>
                    <a:ext uri="{9D8B030D-6E8A-4147-A177-3AD203B41FA5}">
                      <a16:colId xmlns:a16="http://schemas.microsoft.com/office/drawing/2014/main" val="828429648"/>
                    </a:ext>
                  </a:extLst>
                </a:gridCol>
                <a:gridCol w="3048000">
                  <a:extLst>
                    <a:ext uri="{9D8B030D-6E8A-4147-A177-3AD203B41FA5}">
                      <a16:colId xmlns:a16="http://schemas.microsoft.com/office/drawing/2014/main" val="3599990734"/>
                    </a:ext>
                  </a:extLst>
                </a:gridCol>
              </a:tblGrid>
              <a:tr h="434500">
                <a:tc>
                  <a:txBody>
                    <a:bodyPr/>
                    <a:lstStyle/>
                    <a:p>
                      <a:pPr marL="0" marR="0">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a:noFill/>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Mô tả</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Ví dụ</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Tương đương với</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799080471"/>
                  </a:ext>
                </a:extLst>
              </a:tr>
              <a:tr h="1173153">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Chia và gán</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x=7</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p>
                      <a:pPr marL="0" marR="0">
                        <a:lnSpc>
                          <a:spcPts val="1800"/>
                        </a:lnSpc>
                        <a:spcBef>
                          <a:spcPts val="1800"/>
                        </a:spcBef>
                        <a:spcAft>
                          <a:spcPts val="180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x/=5</a:t>
                      </a:r>
                      <a:b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==&gt;x=1.4</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x=x/5</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191190516"/>
                  </a:ext>
                </a:extLst>
              </a:tr>
              <a:tr h="1353688">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Chia và gán (lấy nguyên)</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x=7</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p>
                      <a:pPr marL="0" marR="0">
                        <a:lnSpc>
                          <a:spcPts val="1800"/>
                        </a:lnSpc>
                        <a:spcBef>
                          <a:spcPts val="1800"/>
                        </a:spcBef>
                        <a:spcAft>
                          <a:spcPts val="180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x//=5</a:t>
                      </a:r>
                      <a:b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==&gt;x=1</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x=x//5</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494811912"/>
                  </a:ext>
                </a:extLst>
              </a:tr>
              <a:tr h="1353688">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Chia lấy dư</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x=7</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p>
                      <a:pPr marL="0" marR="0">
                        <a:lnSpc>
                          <a:spcPts val="1800"/>
                        </a:lnSpc>
                        <a:spcBef>
                          <a:spcPts val="1800"/>
                        </a:spcBef>
                        <a:spcAft>
                          <a:spcPts val="180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x%=5</a:t>
                      </a:r>
                      <a:b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==&gt;x=2</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x=x%5</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079879150"/>
                  </a:ext>
                </a:extLst>
              </a:tr>
              <a:tr h="912564">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Lấy lũy thừa và gán</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x=2</a:t>
                      </a:r>
                    </a:p>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x**=3</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p>
                      <a:pPr marL="0" marR="0">
                        <a:lnSpc>
                          <a:spcPts val="1800"/>
                        </a:lnSpc>
                        <a:spcBef>
                          <a:spcPts val="1800"/>
                        </a:spcBef>
                        <a:spcAft>
                          <a:spcPts val="180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==&gt;x là 2 mũ 3 =8</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x=x**3</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47669" marR="47669" marT="15377" marB="15377"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219867586"/>
                  </a:ext>
                </a:extLst>
              </a:tr>
            </a:tbl>
          </a:graphicData>
        </a:graphic>
      </p:graphicFrame>
    </p:spTree>
    <p:extLst>
      <p:ext uri="{BB962C8B-B14F-4D97-AF65-F5344CB8AC3E}">
        <p14:creationId xmlns:p14="http://schemas.microsoft.com/office/powerpoint/2010/main" val="35014493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en-US" sz="2800">
                  <a:solidFill>
                    <a:prstClr val="black"/>
                  </a:solidFill>
                  <a:latin typeface="Cambria" panose="02040503050406030204" pitchFamily="18" charset="0"/>
                </a:rPr>
                <a:t>2.3.3.</a:t>
              </a:r>
              <a:r>
                <a:rPr lang="vi-VN" sz="2800">
                  <a:solidFill>
                    <a:prstClr val="black"/>
                  </a:solidFill>
                  <a:latin typeface="Cambria" panose="02040503050406030204" pitchFamily="18" charset="0"/>
                </a:rPr>
                <a:t>Toán tử So sánh</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19</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endParaRPr lang="vi-VN" sz="2800">
              <a:solidFill>
                <a:prstClr val="black"/>
              </a:solidFill>
              <a:latin typeface="Cambria" panose="02040503050406030204" pitchFamily="18" charset="0"/>
            </a:endParaRPr>
          </a:p>
        </p:txBody>
      </p:sp>
      <p:graphicFrame>
        <p:nvGraphicFramePr>
          <p:cNvPr id="8" name="Table 7">
            <a:extLst>
              <a:ext uri="{FF2B5EF4-FFF2-40B4-BE49-F238E27FC236}">
                <a16:creationId xmlns:a16="http://schemas.microsoft.com/office/drawing/2014/main" id="{54890679-CF74-4CE3-9643-C59FEDA93809}"/>
              </a:ext>
            </a:extLst>
          </p:cNvPr>
          <p:cNvGraphicFramePr>
            <a:graphicFrameLocks noGrp="1"/>
          </p:cNvGraphicFramePr>
          <p:nvPr>
            <p:extLst>
              <p:ext uri="{D42A27DB-BD31-4B8C-83A1-F6EECF244321}">
                <p14:modId xmlns:p14="http://schemas.microsoft.com/office/powerpoint/2010/main" val="4061448367"/>
              </p:ext>
            </p:extLst>
          </p:nvPr>
        </p:nvGraphicFramePr>
        <p:xfrm>
          <a:off x="509436" y="768976"/>
          <a:ext cx="11225364" cy="6159578"/>
        </p:xfrm>
        <a:graphic>
          <a:graphicData uri="http://schemas.openxmlformats.org/drawingml/2006/table">
            <a:tbl>
              <a:tblPr firstRow="1" firstCol="1" bandRow="1"/>
              <a:tblGrid>
                <a:gridCol w="1338092">
                  <a:extLst>
                    <a:ext uri="{9D8B030D-6E8A-4147-A177-3AD203B41FA5}">
                      <a16:colId xmlns:a16="http://schemas.microsoft.com/office/drawing/2014/main" val="3564859840"/>
                    </a:ext>
                  </a:extLst>
                </a:gridCol>
                <a:gridCol w="6145484">
                  <a:extLst>
                    <a:ext uri="{9D8B030D-6E8A-4147-A177-3AD203B41FA5}">
                      <a16:colId xmlns:a16="http://schemas.microsoft.com/office/drawing/2014/main" val="2020449217"/>
                    </a:ext>
                  </a:extLst>
                </a:gridCol>
                <a:gridCol w="3741788">
                  <a:extLst>
                    <a:ext uri="{9D8B030D-6E8A-4147-A177-3AD203B41FA5}">
                      <a16:colId xmlns:a16="http://schemas.microsoft.com/office/drawing/2014/main" val="1365086398"/>
                    </a:ext>
                  </a:extLst>
                </a:gridCol>
              </a:tblGrid>
              <a:tr h="532053">
                <a:tc>
                  <a:txBody>
                    <a:bodyPr/>
                    <a:lstStyle/>
                    <a:p>
                      <a:pPr marL="0" marR="0">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Mô tả</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ts val="18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Ví dụ</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194783193"/>
                  </a:ext>
                </a:extLst>
              </a:tr>
              <a:tr h="400143">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bằng</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5 == 5 =&gt; kết quả True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415108097"/>
                  </a:ext>
                </a:extLst>
              </a:tr>
              <a:tr h="400143">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không bằng</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5 != 5  =&gt; kết quả False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018252264"/>
                  </a:ext>
                </a:extLst>
              </a:tr>
              <a:tr h="400143">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&lt;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nhỏ hơn</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5 &lt; 5  =&gt; kết quả False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4106831354"/>
                  </a:ext>
                </a:extLst>
              </a:tr>
              <a:tr h="400143">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&lt;=</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nhỏ hơn hoặc bằng</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5 &lt;= 5 =&gt; kết quả True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4086168544"/>
                  </a:ext>
                </a:extLst>
              </a:tr>
              <a:tr h="400143">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&gt; </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lớn hơn</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5 &gt; 5.5 =&gt; kết quả False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561407737"/>
                  </a:ext>
                </a:extLst>
              </a:tr>
              <a:tr h="400143">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&gt;=</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So sánh lớn hơn hoặc bằng</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113&gt;= 5 =&gt; kết quả True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425913551"/>
                  </a:ext>
                </a:extLst>
              </a:tr>
              <a:tr h="1470887">
                <a:tc>
                  <a:txBody>
                    <a:bodyPr/>
                    <a:lstStyle/>
                    <a:p>
                      <a:pPr marL="0" marR="0">
                        <a:lnSpc>
                          <a:spcPts val="18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is</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Trả về true nếu các biến ở hai bên toán tử cùng trỏ tới một đối tượng(hoặc cùng giá trị), nếu không là false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x=5</a:t>
                      </a:r>
                      <a:b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y=5</a:t>
                      </a:r>
                      <a:b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print(x </a:t>
                      </a:r>
                      <a:r>
                        <a:rPr lang="en-US" sz="240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rPr>
                        <a:t>is</a:t>
                      </a: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y)</a:t>
                      </a:r>
                      <a:b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=&gt;kết quả là True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917843301"/>
                  </a:ext>
                </a:extLst>
              </a:tr>
              <a:tr h="1659825">
                <a:tc>
                  <a:txBody>
                    <a:bodyPr/>
                    <a:lstStyle/>
                    <a:p>
                      <a:pPr marL="0" marR="0">
                        <a:lnSpc>
                          <a:spcPts val="18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is not</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Trả về false nếu các biến ở hai bên toán tử cùng trỏ tới một đối tượng(hoặc cùng giá trị), nếu không là true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x=5</a:t>
                      </a:r>
                      <a:b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y=5</a:t>
                      </a:r>
                      <a:b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print(x </a:t>
                      </a:r>
                      <a:r>
                        <a:rPr lang="en-US" sz="240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rPr>
                        <a:t>is not</a:t>
                      </a: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y)</a:t>
                      </a:r>
                      <a:b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=&gt;kết quả là False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68665" marR="68665" marT="22150" marB="22150"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676587174"/>
                  </a:ext>
                </a:extLst>
              </a:tr>
            </a:tbl>
          </a:graphicData>
        </a:graphic>
      </p:graphicFrame>
    </p:spTree>
    <p:extLst>
      <p:ext uri="{BB962C8B-B14F-4D97-AF65-F5344CB8AC3E}">
        <p14:creationId xmlns:p14="http://schemas.microsoft.com/office/powerpoint/2010/main" val="1395622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20846B-D14A-495C-AD16-EF782FED697C}"/>
              </a:ext>
            </a:extLst>
          </p:cNvPr>
          <p:cNvSpPr>
            <a:spLocks noGrp="1"/>
          </p:cNvSpPr>
          <p:nvPr>
            <p:ph type="title"/>
          </p:nvPr>
        </p:nvSpPr>
        <p:spPr>
          <a:xfrm>
            <a:off x="472512" y="179895"/>
            <a:ext cx="10905066" cy="1135737"/>
          </a:xfrm>
        </p:spPr>
        <p:txBody>
          <a:bodyPr>
            <a:normAutofit/>
          </a:bodyPr>
          <a:lstStyle/>
          <a:p>
            <a:r>
              <a:rPr lang="en-US" dirty="0" smtClean="0">
                <a:solidFill>
                  <a:srgbClr val="002060"/>
                </a:solidFill>
              </a:rPr>
              <a:t>NỘI DUNG</a:t>
            </a:r>
            <a:endParaRPr lang="en-US" dirty="0">
              <a:solidFill>
                <a:srgbClr val="002060"/>
              </a:solidFill>
            </a:endParaRPr>
          </a:p>
        </p:txBody>
      </p:sp>
      <p:sp>
        <p:nvSpPr>
          <p:cNvPr id="11" name="Content Placeholder 10">
            <a:extLst>
              <a:ext uri="{FF2B5EF4-FFF2-40B4-BE49-F238E27FC236}">
                <a16:creationId xmlns:a16="http://schemas.microsoft.com/office/drawing/2014/main" id="{0C19CE19-A3F8-4A03-B553-FF6BB8969E21}"/>
              </a:ext>
            </a:extLst>
          </p:cNvPr>
          <p:cNvSpPr>
            <a:spLocks noGrp="1"/>
          </p:cNvSpPr>
          <p:nvPr>
            <p:ph idx="1"/>
          </p:nvPr>
        </p:nvSpPr>
        <p:spPr>
          <a:xfrm>
            <a:off x="472513" y="2420888"/>
            <a:ext cx="11279692" cy="3312368"/>
          </a:xfrm>
        </p:spPr>
        <p:txBody>
          <a:bodyPr numCol="2">
            <a:noAutofit/>
          </a:bodyPr>
          <a:lstStyle/>
          <a:p>
            <a:pPr marL="742950" indent="-742950">
              <a:buClr>
                <a:srgbClr val="002060"/>
              </a:buClr>
              <a:buFont typeface="+mj-lt"/>
              <a:buAutoNum type="arabicPeriod"/>
            </a:pPr>
            <a:r>
              <a:rPr lang="en-US" sz="2800" dirty="0" err="1" smtClean="0">
                <a:solidFill>
                  <a:schemeClr val="tx1"/>
                </a:solidFill>
              </a:rPr>
              <a:t>Giới</a:t>
            </a:r>
            <a:r>
              <a:rPr lang="en-US" sz="2800" dirty="0" smtClean="0">
                <a:solidFill>
                  <a:schemeClr val="tx1"/>
                </a:solidFill>
              </a:rPr>
              <a:t> </a:t>
            </a:r>
            <a:r>
              <a:rPr lang="en-US" sz="2800" dirty="0" err="1" smtClean="0">
                <a:solidFill>
                  <a:schemeClr val="tx1"/>
                </a:solidFill>
              </a:rPr>
              <a:t>thiệu</a:t>
            </a:r>
            <a:r>
              <a:rPr lang="en-US" sz="2800" dirty="0" smtClean="0">
                <a:solidFill>
                  <a:schemeClr val="tx1"/>
                </a:solidFill>
              </a:rPr>
              <a:t> Python</a:t>
            </a:r>
          </a:p>
          <a:p>
            <a:pPr marL="742950" indent="-742950">
              <a:buClr>
                <a:srgbClr val="002060"/>
              </a:buClr>
              <a:buFont typeface="+mj-lt"/>
              <a:buAutoNum type="arabicPeriod"/>
            </a:pPr>
            <a:r>
              <a:rPr lang="en-US" sz="2800" dirty="0" err="1">
                <a:solidFill>
                  <a:schemeClr val="tx1"/>
                </a:solidFill>
              </a:rPr>
              <a:t>Các</a:t>
            </a:r>
            <a:r>
              <a:rPr lang="en-US" sz="2800" dirty="0">
                <a:solidFill>
                  <a:schemeClr val="tx1"/>
                </a:solidFill>
              </a:rPr>
              <a:t> </a:t>
            </a:r>
            <a:r>
              <a:rPr lang="en-US" sz="2800" dirty="0" err="1" smtClean="0">
                <a:solidFill>
                  <a:schemeClr val="tx1"/>
                </a:solidFill>
              </a:rPr>
              <a:t>khái</a:t>
            </a:r>
            <a:r>
              <a:rPr lang="en-US" sz="2800" dirty="0" smtClean="0">
                <a:solidFill>
                  <a:schemeClr val="tx1"/>
                </a:solidFill>
              </a:rPr>
              <a:t> </a:t>
            </a:r>
            <a:r>
              <a:rPr lang="en-US" sz="2800" dirty="0" err="1">
                <a:solidFill>
                  <a:schemeClr val="tx1"/>
                </a:solidFill>
              </a:rPr>
              <a:t>niệm</a:t>
            </a:r>
            <a:r>
              <a:rPr lang="en-US" sz="2800" dirty="0">
                <a:solidFill>
                  <a:schemeClr val="tx1"/>
                </a:solidFill>
              </a:rPr>
              <a:t> </a:t>
            </a:r>
            <a:r>
              <a:rPr lang="en-US" sz="2800" dirty="0" err="1">
                <a:solidFill>
                  <a:schemeClr val="tx1"/>
                </a:solidFill>
              </a:rPr>
              <a:t>cơ</a:t>
            </a:r>
            <a:r>
              <a:rPr lang="en-US" sz="2800" dirty="0">
                <a:solidFill>
                  <a:schemeClr val="tx1"/>
                </a:solidFill>
              </a:rPr>
              <a:t> </a:t>
            </a:r>
            <a:r>
              <a:rPr lang="en-US" sz="2800" dirty="0" err="1">
                <a:solidFill>
                  <a:schemeClr val="tx1"/>
                </a:solidFill>
              </a:rPr>
              <a:t>bản</a:t>
            </a:r>
            <a:endParaRPr lang="en-US" sz="2800" dirty="0">
              <a:solidFill>
                <a:schemeClr val="tx1"/>
              </a:solidFill>
            </a:endParaRPr>
          </a:p>
          <a:p>
            <a:pPr marL="742950" indent="-742950">
              <a:buClr>
                <a:srgbClr val="002060"/>
              </a:buClr>
              <a:buFont typeface="+mj-lt"/>
              <a:buAutoNum type="arabicPeriod"/>
            </a:pPr>
            <a:r>
              <a:rPr lang="en-US" sz="2800" dirty="0" err="1" smtClean="0">
                <a:solidFill>
                  <a:schemeClr val="tx1"/>
                </a:solidFill>
              </a:rPr>
              <a:t>Toán</a:t>
            </a:r>
            <a:r>
              <a:rPr lang="en-US" sz="2800" dirty="0" smtClean="0">
                <a:solidFill>
                  <a:schemeClr val="tx1"/>
                </a:solidFill>
              </a:rPr>
              <a:t> </a:t>
            </a:r>
            <a:r>
              <a:rPr lang="en-US" sz="2800" dirty="0" err="1" smtClean="0">
                <a:solidFill>
                  <a:schemeClr val="tx1"/>
                </a:solidFill>
              </a:rPr>
              <a:t>tử</a:t>
            </a:r>
            <a:r>
              <a:rPr lang="en-US" sz="2800" dirty="0" smtClean="0">
                <a:solidFill>
                  <a:schemeClr val="tx1"/>
                </a:solidFill>
              </a:rPr>
              <a:t> </a:t>
            </a:r>
            <a:r>
              <a:rPr lang="en-US" sz="2800" dirty="0" err="1" smtClean="0">
                <a:solidFill>
                  <a:schemeClr val="tx1"/>
                </a:solidFill>
              </a:rPr>
              <a:t>trong</a:t>
            </a:r>
            <a:r>
              <a:rPr lang="en-US" sz="2800" dirty="0" smtClean="0">
                <a:solidFill>
                  <a:schemeClr val="tx1"/>
                </a:solidFill>
              </a:rPr>
              <a:t> Python</a:t>
            </a:r>
            <a:endParaRPr lang="en-US" sz="2800" dirty="0">
              <a:solidFill>
                <a:schemeClr val="tx1"/>
              </a:solidFill>
            </a:endParaRPr>
          </a:p>
          <a:p>
            <a:pPr marL="742950" indent="-742950">
              <a:buClr>
                <a:srgbClr val="002060"/>
              </a:buClr>
              <a:buFont typeface="+mj-lt"/>
              <a:buAutoNum type="arabicPeriod"/>
            </a:pPr>
            <a:r>
              <a:rPr lang="en-US" sz="2800" dirty="0" err="1" smtClean="0">
                <a:solidFill>
                  <a:schemeClr val="tx1"/>
                </a:solidFill>
              </a:rPr>
              <a:t>Nhập</a:t>
            </a:r>
            <a:r>
              <a:rPr lang="en-US" sz="2800" dirty="0" smtClean="0">
                <a:solidFill>
                  <a:schemeClr val="tx1"/>
                </a:solidFill>
              </a:rPr>
              <a:t> </a:t>
            </a:r>
            <a:r>
              <a:rPr lang="en-US" sz="2800" dirty="0" err="1" smtClean="0">
                <a:solidFill>
                  <a:schemeClr val="tx1"/>
                </a:solidFill>
              </a:rPr>
              <a:t>xuất</a:t>
            </a:r>
            <a:r>
              <a:rPr lang="en-US" sz="2800" dirty="0" smtClean="0">
                <a:solidFill>
                  <a:schemeClr val="tx1"/>
                </a:solidFill>
              </a:rPr>
              <a:t> </a:t>
            </a:r>
            <a:r>
              <a:rPr lang="en-US" sz="2800" dirty="0" err="1" smtClean="0">
                <a:solidFill>
                  <a:schemeClr val="tx1"/>
                </a:solidFill>
              </a:rPr>
              <a:t>dữ</a:t>
            </a:r>
            <a:r>
              <a:rPr lang="en-US" sz="2800" dirty="0">
                <a:solidFill>
                  <a:schemeClr val="tx1"/>
                </a:solidFill>
              </a:rPr>
              <a:t> </a:t>
            </a:r>
            <a:r>
              <a:rPr lang="en-US" sz="2800" dirty="0" err="1" smtClean="0">
                <a:solidFill>
                  <a:schemeClr val="tx1"/>
                </a:solidFill>
              </a:rPr>
              <a:t>liệu</a:t>
            </a:r>
            <a:r>
              <a:rPr lang="en-US" sz="2800" dirty="0" smtClean="0">
                <a:solidFill>
                  <a:schemeClr val="tx1"/>
                </a:solidFill>
              </a:rPr>
              <a:t>. </a:t>
            </a:r>
            <a:r>
              <a:rPr lang="en-US" sz="2800" dirty="0" err="1" smtClean="0">
                <a:solidFill>
                  <a:schemeClr val="tx1"/>
                </a:solidFill>
              </a:rPr>
              <a:t>Các</a:t>
            </a:r>
            <a:r>
              <a:rPr lang="en-US" sz="2800" dirty="0" smtClean="0">
                <a:solidFill>
                  <a:schemeClr val="tx1"/>
                </a:solidFill>
              </a:rPr>
              <a:t> </a:t>
            </a:r>
            <a:r>
              <a:rPr lang="en-US" sz="2800" dirty="0" err="1">
                <a:solidFill>
                  <a:schemeClr val="tx1"/>
                </a:solidFill>
              </a:rPr>
              <a:t>loại</a:t>
            </a:r>
            <a:r>
              <a:rPr lang="en-US" sz="2800" dirty="0">
                <a:solidFill>
                  <a:schemeClr val="tx1"/>
                </a:solidFill>
              </a:rPr>
              <a:t> </a:t>
            </a:r>
            <a:r>
              <a:rPr lang="en-US" sz="2800" dirty="0" err="1">
                <a:solidFill>
                  <a:schemeClr val="tx1"/>
                </a:solidFill>
              </a:rPr>
              <a:t>lỗi</a:t>
            </a:r>
            <a:endParaRPr lang="en-US" sz="2800" dirty="0">
              <a:solidFill>
                <a:schemeClr val="tx1"/>
              </a:solidFill>
            </a:endParaRPr>
          </a:p>
          <a:p>
            <a:pPr marL="742950" indent="-742950">
              <a:buClr>
                <a:srgbClr val="002060"/>
              </a:buClr>
              <a:buFont typeface="+mj-lt"/>
              <a:buAutoNum type="arabicPeriod"/>
            </a:pPr>
            <a:r>
              <a:rPr lang="en-US" sz="2800" dirty="0" err="1" smtClean="0">
                <a:solidFill>
                  <a:schemeClr val="tx1"/>
                </a:solidFill>
              </a:rPr>
              <a:t>Các</a:t>
            </a:r>
            <a:r>
              <a:rPr lang="en-US" sz="2800" dirty="0" smtClean="0">
                <a:solidFill>
                  <a:schemeClr val="tx1"/>
                </a:solidFill>
              </a:rPr>
              <a:t> </a:t>
            </a:r>
            <a:r>
              <a:rPr lang="en-US" sz="2800" dirty="0" err="1" smtClean="0">
                <a:solidFill>
                  <a:schemeClr val="tx1"/>
                </a:solidFill>
              </a:rPr>
              <a:t>cấu</a:t>
            </a:r>
            <a:r>
              <a:rPr lang="en-US" sz="2800" dirty="0" smtClean="0">
                <a:solidFill>
                  <a:schemeClr val="tx1"/>
                </a:solidFill>
              </a:rPr>
              <a:t> </a:t>
            </a:r>
            <a:r>
              <a:rPr lang="en-US" sz="2800" dirty="0" err="1" smtClean="0">
                <a:solidFill>
                  <a:schemeClr val="tx1"/>
                </a:solidFill>
              </a:rPr>
              <a:t>trúc</a:t>
            </a:r>
            <a:r>
              <a:rPr lang="en-US" sz="2800" dirty="0" smtClean="0">
                <a:solidFill>
                  <a:schemeClr val="tx1"/>
                </a:solidFill>
              </a:rPr>
              <a:t> </a:t>
            </a:r>
            <a:r>
              <a:rPr lang="en-US" sz="2800" dirty="0" err="1" smtClean="0">
                <a:solidFill>
                  <a:schemeClr val="tx1"/>
                </a:solidFill>
              </a:rPr>
              <a:t>điều</a:t>
            </a:r>
            <a:r>
              <a:rPr lang="en-US" sz="2800" dirty="0" smtClean="0">
                <a:solidFill>
                  <a:schemeClr val="tx1"/>
                </a:solidFill>
              </a:rPr>
              <a:t> </a:t>
            </a:r>
            <a:r>
              <a:rPr lang="en-US" sz="2800" dirty="0" err="1" smtClean="0">
                <a:solidFill>
                  <a:schemeClr val="tx1"/>
                </a:solidFill>
              </a:rPr>
              <a:t>kiện</a:t>
            </a:r>
            <a:endParaRPr lang="en-US" sz="2800" dirty="0" smtClean="0">
              <a:solidFill>
                <a:schemeClr val="tx1"/>
              </a:solidFill>
            </a:endParaRPr>
          </a:p>
          <a:p>
            <a:pPr marL="742950" indent="-742950">
              <a:buClr>
                <a:srgbClr val="002060"/>
              </a:buClr>
              <a:buFont typeface="+mj-lt"/>
              <a:buAutoNum type="arabicPeriod"/>
            </a:pPr>
            <a:r>
              <a:rPr lang="en-US" sz="2800" dirty="0" err="1" smtClean="0">
                <a:solidFill>
                  <a:schemeClr val="tx1"/>
                </a:solidFill>
              </a:rPr>
              <a:t>Hàm</a:t>
            </a:r>
            <a:endParaRPr lang="en-US" sz="2800" dirty="0" smtClean="0">
              <a:solidFill>
                <a:schemeClr val="tx1"/>
              </a:solidFill>
            </a:endParaRPr>
          </a:p>
          <a:p>
            <a:pPr marL="742950" indent="-742950">
              <a:buClr>
                <a:srgbClr val="002060"/>
              </a:buClr>
              <a:buFont typeface="+mj-lt"/>
              <a:buAutoNum type="arabicPeriod"/>
            </a:pPr>
            <a:r>
              <a:rPr lang="en-US" sz="2800" dirty="0" err="1" smtClean="0">
                <a:solidFill>
                  <a:schemeClr val="tx1"/>
                </a:solidFill>
              </a:rPr>
              <a:t>Xử</a:t>
            </a:r>
            <a:r>
              <a:rPr lang="en-US" sz="2800" dirty="0" smtClean="0">
                <a:solidFill>
                  <a:schemeClr val="tx1"/>
                </a:solidFill>
              </a:rPr>
              <a:t> </a:t>
            </a:r>
            <a:r>
              <a:rPr lang="en-US" sz="2800" dirty="0" err="1" smtClean="0">
                <a:solidFill>
                  <a:schemeClr val="tx1"/>
                </a:solidFill>
              </a:rPr>
              <a:t>lý</a:t>
            </a:r>
            <a:r>
              <a:rPr lang="en-US" sz="2800" dirty="0" smtClean="0">
                <a:solidFill>
                  <a:schemeClr val="tx1"/>
                </a:solidFill>
              </a:rPr>
              <a:t> </a:t>
            </a:r>
            <a:r>
              <a:rPr lang="en-US" sz="2800" dirty="0" err="1" smtClean="0">
                <a:solidFill>
                  <a:schemeClr val="tx1"/>
                </a:solidFill>
              </a:rPr>
              <a:t>chuỗi</a:t>
            </a:r>
            <a:endParaRPr lang="en-US" sz="2800" dirty="0" smtClean="0">
              <a:solidFill>
                <a:schemeClr val="tx1"/>
              </a:solidFill>
            </a:endParaRPr>
          </a:p>
          <a:p>
            <a:pPr marL="742950" indent="-742950">
              <a:buClr>
                <a:srgbClr val="002060"/>
              </a:buClr>
              <a:buFont typeface="+mj-lt"/>
              <a:buAutoNum type="arabicPeriod"/>
            </a:pPr>
            <a:r>
              <a:rPr lang="en-US" sz="2800" dirty="0" err="1" smtClean="0">
                <a:solidFill>
                  <a:schemeClr val="tx1"/>
                </a:solidFill>
              </a:rPr>
              <a:t>Xử</a:t>
            </a:r>
            <a:r>
              <a:rPr lang="en-US" sz="2800" dirty="0" smtClean="0">
                <a:solidFill>
                  <a:schemeClr val="tx1"/>
                </a:solidFill>
              </a:rPr>
              <a:t> </a:t>
            </a:r>
            <a:r>
              <a:rPr lang="en-US" sz="2800" dirty="0" err="1" smtClean="0">
                <a:solidFill>
                  <a:schemeClr val="tx1"/>
                </a:solidFill>
              </a:rPr>
              <a:t>lý</a:t>
            </a:r>
            <a:r>
              <a:rPr lang="en-US" sz="2800" dirty="0" smtClean="0">
                <a:solidFill>
                  <a:schemeClr val="tx1"/>
                </a:solidFill>
              </a:rPr>
              <a:t> </a:t>
            </a:r>
            <a:r>
              <a:rPr lang="en-US" sz="2800" dirty="0" err="1" smtClean="0">
                <a:solidFill>
                  <a:schemeClr val="tx1"/>
                </a:solidFill>
              </a:rPr>
              <a:t>danh</a:t>
            </a:r>
            <a:r>
              <a:rPr lang="en-US" sz="2800" dirty="0" smtClean="0">
                <a:solidFill>
                  <a:schemeClr val="tx1"/>
                </a:solidFill>
              </a:rPr>
              <a:t> </a:t>
            </a:r>
            <a:r>
              <a:rPr lang="en-US" sz="2800" dirty="0" err="1" smtClean="0">
                <a:solidFill>
                  <a:schemeClr val="tx1"/>
                </a:solidFill>
              </a:rPr>
              <a:t>sách</a:t>
            </a:r>
            <a:endParaRPr lang="en-US" sz="2800" dirty="0" smtClean="0">
              <a:solidFill>
                <a:schemeClr val="tx1"/>
              </a:solidFill>
            </a:endParaRPr>
          </a:p>
          <a:p>
            <a:pPr marL="742950" indent="-742950">
              <a:buClr>
                <a:srgbClr val="002060"/>
              </a:buClr>
              <a:buFont typeface="+mj-lt"/>
              <a:buAutoNum type="arabicPeriod"/>
            </a:pPr>
            <a:r>
              <a:rPr lang="en-US" sz="2800" dirty="0" err="1" smtClean="0">
                <a:solidFill>
                  <a:schemeClr val="tx1"/>
                </a:solidFill>
              </a:rPr>
              <a:t>Xử</a:t>
            </a:r>
            <a:r>
              <a:rPr lang="en-US" sz="2800" dirty="0" smtClean="0">
                <a:solidFill>
                  <a:schemeClr val="tx1"/>
                </a:solidFill>
              </a:rPr>
              <a:t> </a:t>
            </a:r>
            <a:r>
              <a:rPr lang="en-US" sz="2800" dirty="0" err="1" smtClean="0">
                <a:solidFill>
                  <a:schemeClr val="tx1"/>
                </a:solidFill>
              </a:rPr>
              <a:t>lý</a:t>
            </a:r>
            <a:r>
              <a:rPr lang="en-US" sz="2800" dirty="0" smtClean="0">
                <a:solidFill>
                  <a:schemeClr val="tx1"/>
                </a:solidFill>
              </a:rPr>
              <a:t> </a:t>
            </a:r>
            <a:r>
              <a:rPr lang="en-US" sz="2800" dirty="0" err="1" smtClean="0">
                <a:solidFill>
                  <a:schemeClr val="tx1"/>
                </a:solidFill>
              </a:rPr>
              <a:t>tập</a:t>
            </a:r>
            <a:r>
              <a:rPr lang="en-US" sz="2800" dirty="0" smtClean="0">
                <a:solidFill>
                  <a:schemeClr val="tx1"/>
                </a:solidFill>
              </a:rPr>
              <a:t> tin</a:t>
            </a:r>
          </a:p>
          <a:p>
            <a:pPr marL="742950" indent="-742950">
              <a:buClr>
                <a:srgbClr val="002060"/>
              </a:buClr>
              <a:buFont typeface="+mj-lt"/>
              <a:buAutoNum type="arabicPeriod"/>
            </a:pPr>
            <a:r>
              <a:rPr lang="en-US" sz="2800" dirty="0" err="1" smtClean="0">
                <a:solidFill>
                  <a:schemeClr val="tx1"/>
                </a:solidFill>
              </a:rPr>
              <a:t>Thiết</a:t>
            </a:r>
            <a:r>
              <a:rPr lang="en-US" sz="2800" dirty="0" smtClean="0">
                <a:solidFill>
                  <a:schemeClr val="tx1"/>
                </a:solidFill>
              </a:rPr>
              <a:t> </a:t>
            </a:r>
            <a:r>
              <a:rPr lang="en-US" sz="2800" dirty="0" err="1" smtClean="0">
                <a:solidFill>
                  <a:schemeClr val="tx1"/>
                </a:solidFill>
              </a:rPr>
              <a:t>kế</a:t>
            </a:r>
            <a:r>
              <a:rPr lang="en-US" sz="2800" dirty="0" smtClean="0">
                <a:solidFill>
                  <a:schemeClr val="tx1"/>
                </a:solidFill>
              </a:rPr>
              <a:t> </a:t>
            </a:r>
            <a:r>
              <a:rPr lang="en-US" sz="2800" dirty="0" err="1" smtClean="0">
                <a:solidFill>
                  <a:schemeClr val="tx1"/>
                </a:solidFill>
              </a:rPr>
              <a:t>giao</a:t>
            </a:r>
            <a:r>
              <a:rPr lang="en-US" sz="2800" dirty="0" smtClean="0">
                <a:solidFill>
                  <a:schemeClr val="tx1"/>
                </a:solidFill>
              </a:rPr>
              <a:t> </a:t>
            </a:r>
            <a:r>
              <a:rPr lang="en-US" sz="2800" dirty="0" err="1" smtClean="0">
                <a:solidFill>
                  <a:schemeClr val="tx1"/>
                </a:solidFill>
              </a:rPr>
              <a:t>diện</a:t>
            </a:r>
            <a:r>
              <a:rPr lang="en-US" sz="2800" dirty="0" smtClean="0">
                <a:solidFill>
                  <a:schemeClr val="tx1"/>
                </a:solidFill>
              </a:rPr>
              <a:t> </a:t>
            </a:r>
            <a:r>
              <a:rPr lang="en-US" sz="2800" dirty="0" err="1" smtClean="0">
                <a:solidFill>
                  <a:schemeClr val="tx1"/>
                </a:solidFill>
              </a:rPr>
              <a:t>với</a:t>
            </a:r>
            <a:r>
              <a:rPr lang="en-US" sz="2800" dirty="0" smtClean="0">
                <a:solidFill>
                  <a:schemeClr val="tx1"/>
                </a:solidFill>
              </a:rPr>
              <a:t> </a:t>
            </a:r>
            <a:r>
              <a:rPr lang="en-US" sz="2800" dirty="0" err="1" smtClean="0">
                <a:solidFill>
                  <a:schemeClr val="tx1"/>
                </a:solidFill>
              </a:rPr>
              <a:t>tkinter</a:t>
            </a:r>
            <a:endParaRPr lang="en-US" sz="2800" dirty="0" smtClean="0">
              <a:solidFill>
                <a:schemeClr val="tx1"/>
              </a:solidFill>
            </a:endParaRPr>
          </a:p>
          <a:p>
            <a:pPr marL="742950" indent="-742950">
              <a:buClr>
                <a:srgbClr val="002060"/>
              </a:buClr>
              <a:buFont typeface="+mj-lt"/>
              <a:buAutoNum type="arabicPeriod"/>
            </a:pPr>
            <a:r>
              <a:rPr lang="en-US" sz="2800" dirty="0" err="1" smtClean="0">
                <a:solidFill>
                  <a:schemeClr val="tx1"/>
                </a:solidFill>
              </a:rPr>
              <a:t>Các</a:t>
            </a:r>
            <a:r>
              <a:rPr lang="en-US" sz="2800" dirty="0" smtClean="0">
                <a:solidFill>
                  <a:schemeClr val="tx1"/>
                </a:solidFill>
              </a:rPr>
              <a:t> </a:t>
            </a:r>
            <a:r>
              <a:rPr lang="en-US" sz="2800" dirty="0" err="1" smtClean="0">
                <a:solidFill>
                  <a:schemeClr val="tx1"/>
                </a:solidFill>
              </a:rPr>
              <a:t>thư</a:t>
            </a:r>
            <a:r>
              <a:rPr lang="en-US" sz="2800" dirty="0" smtClean="0">
                <a:solidFill>
                  <a:schemeClr val="tx1"/>
                </a:solidFill>
              </a:rPr>
              <a:t> </a:t>
            </a:r>
            <a:r>
              <a:rPr lang="en-US" sz="2800" dirty="0" err="1" smtClean="0">
                <a:solidFill>
                  <a:schemeClr val="tx1"/>
                </a:solidFill>
              </a:rPr>
              <a:t>viện</a:t>
            </a:r>
            <a:r>
              <a:rPr lang="en-US" sz="2800" dirty="0" smtClean="0">
                <a:solidFill>
                  <a:schemeClr val="tx1"/>
                </a:solidFill>
              </a:rPr>
              <a:t> </a:t>
            </a:r>
            <a:r>
              <a:rPr lang="en-US" sz="2800" dirty="0" err="1" smtClean="0">
                <a:solidFill>
                  <a:schemeClr val="tx1"/>
                </a:solidFill>
              </a:rPr>
              <a:t>của</a:t>
            </a:r>
            <a:r>
              <a:rPr lang="en-US" sz="2800" dirty="0" smtClean="0">
                <a:solidFill>
                  <a:schemeClr val="tx1"/>
                </a:solidFill>
              </a:rPr>
              <a:t> Python</a:t>
            </a:r>
          </a:p>
        </p:txBody>
      </p:sp>
      <p:sp>
        <p:nvSpPr>
          <p:cNvPr id="2" name="Date Placeholder 1"/>
          <p:cNvSpPr>
            <a:spLocks noGrp="1"/>
          </p:cNvSpPr>
          <p:nvPr>
            <p:ph type="dt" sz="half" idx="10"/>
          </p:nvPr>
        </p:nvSpPr>
        <p:spPr/>
        <p:txBody>
          <a:bodyPr/>
          <a:lstStyle/>
          <a:p>
            <a:fld id="{E7B17268-3BAB-42D9-85E6-34B53D0432A1}" type="datetime1">
              <a:rPr lang="en-US" smtClean="0"/>
              <a:t>25/12/2023</a:t>
            </a:fld>
            <a:endParaRPr lang="en-US" dirty="0"/>
          </a:p>
        </p:txBody>
      </p:sp>
      <p:sp>
        <p:nvSpPr>
          <p:cNvPr id="3" name="Slide Number Placeholder 2"/>
          <p:cNvSpPr>
            <a:spLocks noGrp="1"/>
          </p:cNvSpPr>
          <p:nvPr>
            <p:ph type="sldNum" sz="quarter" idx="12"/>
          </p:nvPr>
        </p:nvSpPr>
        <p:spPr/>
        <p:txBody>
          <a:bodyPr/>
          <a:lstStyle/>
          <a:p>
            <a:fld id="{97E8C4C4-FCE0-49EA-AD7B-15C50E3E093D}" type="slidenum">
              <a:rPr lang="en-US" smtClean="0"/>
              <a:pPr/>
              <a:t>2</a:t>
            </a:fld>
            <a:endParaRPr lang="en-US"/>
          </a:p>
        </p:txBody>
      </p:sp>
    </p:spTree>
    <p:extLst>
      <p:ext uri="{BB962C8B-B14F-4D97-AF65-F5344CB8AC3E}">
        <p14:creationId xmlns:p14="http://schemas.microsoft.com/office/powerpoint/2010/main" val="2964014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arn(inVertic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arn(inVertic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barn(inVertic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barn(inVertic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barn(inVertical)">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barn(inVertical)">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barn(inVertical)">
                                      <p:cBhvr>
                                        <p:cTn id="42" dur="500"/>
                                        <p:tgtEl>
                                          <p:spTgt spid="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animEffect transition="in" filter="barn(inVertical)">
                                      <p:cBhvr>
                                        <p:cTn id="47" dur="500"/>
                                        <p:tgtEl>
                                          <p:spTgt spid="1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1">
                                            <p:txEl>
                                              <p:pRg st="9" end="9"/>
                                            </p:txEl>
                                          </p:spTgt>
                                        </p:tgtEl>
                                        <p:attrNameLst>
                                          <p:attrName>style.visibility</p:attrName>
                                        </p:attrNameLst>
                                      </p:cBhvr>
                                      <p:to>
                                        <p:strVal val="visible"/>
                                      </p:to>
                                    </p:set>
                                    <p:animEffect transition="in" filter="barn(inVertical)">
                                      <p:cBhvr>
                                        <p:cTn id="52" dur="500"/>
                                        <p:tgtEl>
                                          <p:spTgt spid="1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1">
                                            <p:txEl>
                                              <p:pRg st="10" end="10"/>
                                            </p:txEl>
                                          </p:spTgt>
                                        </p:tgtEl>
                                        <p:attrNameLst>
                                          <p:attrName>style.visibility</p:attrName>
                                        </p:attrNameLst>
                                      </p:cBhvr>
                                      <p:to>
                                        <p:strVal val="visible"/>
                                      </p:to>
                                    </p:set>
                                    <p:animEffect transition="in" filter="barn(inVertical)">
                                      <p:cBhvr>
                                        <p:cTn id="57"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3352" y="394793"/>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vi-VN" sz="4400" b="1" dirty="0" smtClean="0">
                  <a:solidFill>
                    <a:prstClr val="black"/>
                  </a:solidFill>
                  <a:latin typeface="Cambria" panose="02040503050406030204" pitchFamily="18" charset="0"/>
                </a:rPr>
                <a:t>Toán </a:t>
              </a:r>
              <a:r>
                <a:rPr lang="vi-VN" sz="4400" b="1" dirty="0">
                  <a:solidFill>
                    <a:prstClr val="black"/>
                  </a:solidFill>
                  <a:latin typeface="Cambria" panose="02040503050406030204" pitchFamily="18" charset="0"/>
                </a:rPr>
                <a:t>tử Logic</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20</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endParaRPr lang="vi-VN" sz="2800">
              <a:solidFill>
                <a:prstClr val="black"/>
              </a:solidFill>
              <a:latin typeface="Cambria" panose="02040503050406030204" pitchFamily="18" charset="0"/>
            </a:endParaRPr>
          </a:p>
        </p:txBody>
      </p:sp>
      <p:graphicFrame>
        <p:nvGraphicFramePr>
          <p:cNvPr id="8" name="Table 7">
            <a:extLst>
              <a:ext uri="{FF2B5EF4-FFF2-40B4-BE49-F238E27FC236}">
                <a16:creationId xmlns:a16="http://schemas.microsoft.com/office/drawing/2014/main" id="{C69DCC46-AECF-4FA5-BD31-0A3D1C8DD2A7}"/>
              </a:ext>
            </a:extLst>
          </p:cNvPr>
          <p:cNvGraphicFramePr>
            <a:graphicFrameLocks noGrp="1"/>
          </p:cNvGraphicFramePr>
          <p:nvPr>
            <p:extLst>
              <p:ext uri="{D42A27DB-BD31-4B8C-83A1-F6EECF244321}">
                <p14:modId xmlns:p14="http://schemas.microsoft.com/office/powerpoint/2010/main" val="911232097"/>
              </p:ext>
            </p:extLst>
          </p:nvPr>
        </p:nvGraphicFramePr>
        <p:xfrm>
          <a:off x="439446" y="1090004"/>
          <a:ext cx="10957782" cy="5714965"/>
        </p:xfrm>
        <a:graphic>
          <a:graphicData uri="http://schemas.openxmlformats.org/drawingml/2006/table">
            <a:tbl>
              <a:tblPr firstRow="1" firstCol="1" bandRow="1"/>
              <a:tblGrid>
                <a:gridCol w="1325990">
                  <a:extLst>
                    <a:ext uri="{9D8B030D-6E8A-4147-A177-3AD203B41FA5}">
                      <a16:colId xmlns:a16="http://schemas.microsoft.com/office/drawing/2014/main" val="2987631128"/>
                    </a:ext>
                  </a:extLst>
                </a:gridCol>
                <a:gridCol w="5979198">
                  <a:extLst>
                    <a:ext uri="{9D8B030D-6E8A-4147-A177-3AD203B41FA5}">
                      <a16:colId xmlns:a16="http://schemas.microsoft.com/office/drawing/2014/main" val="1572082132"/>
                    </a:ext>
                  </a:extLst>
                </a:gridCol>
                <a:gridCol w="3652594">
                  <a:extLst>
                    <a:ext uri="{9D8B030D-6E8A-4147-A177-3AD203B41FA5}">
                      <a16:colId xmlns:a16="http://schemas.microsoft.com/office/drawing/2014/main" val="342511131"/>
                    </a:ext>
                  </a:extLst>
                </a:gridCol>
              </a:tblGrid>
              <a:tr h="595933">
                <a:tc>
                  <a:txBody>
                    <a:bodyPr/>
                    <a:lstStyle/>
                    <a:p>
                      <a:pPr marL="0" marR="0">
                        <a:lnSpc>
                          <a:spcPct val="100000"/>
                        </a:lnSpc>
                        <a:spcBef>
                          <a:spcPts val="0"/>
                        </a:spcBef>
                        <a:spcAft>
                          <a:spcPts val="1875"/>
                        </a:spcAft>
                      </a:pPr>
                      <a:r>
                        <a:rPr lang="en-US" sz="2400" b="1"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a:t>
                      </a:r>
                      <a:r>
                        <a:rPr lang="en-US" sz="2400" b="1"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b="1"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tử</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a:noFill/>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b="1"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Mô</a:t>
                      </a:r>
                      <a:r>
                        <a:rPr lang="en-US" sz="2400" b="1"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b="1"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tả</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b="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Ví dụ</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a:noFill/>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926192269"/>
                  </a:ext>
                </a:extLst>
              </a:tr>
              <a:tr h="1137139">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and</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tử</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Và</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Nếu</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cả</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hai</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điều</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kiện</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là</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True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thì</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kết</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quả</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sẽ</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là</a:t>
                      </a: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True</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1875"/>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x=2016</a:t>
                      </a:r>
                      <a:b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print(x%4==0 </a:t>
                      </a:r>
                      <a:r>
                        <a:rPr lang="en-US" sz="240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and</a:t>
                      </a: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x%100!=0)</a:t>
                      </a:r>
                      <a:b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=&gt;True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952417013"/>
                  </a:ext>
                </a:extLst>
              </a:tr>
              <a:tr h="1265161">
                <a:tc>
                  <a:txBody>
                    <a:bodyPr/>
                    <a:lstStyle/>
                    <a:p>
                      <a:pPr marL="0" marR="0">
                        <a:lnSpc>
                          <a:spcPct val="1000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or</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 Hoặc: Chỉ cần một điều kiện True thì nó True, tất cả điều kiện False thì nó False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1800"/>
                        </a:spcBef>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x=2016</a:t>
                      </a:r>
                      <a:b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print((x%4==0 and x%100!=0) </a:t>
                      </a:r>
                      <a:r>
                        <a:rPr lang="en-US" sz="240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or</a:t>
                      </a: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x%400==0)</a:t>
                      </a:r>
                      <a:b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=&gt;True</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976828098"/>
                  </a:ext>
                </a:extLst>
              </a:tr>
              <a:tr h="1942926">
                <a:tc>
                  <a:txBody>
                    <a:bodyPr/>
                    <a:lstStyle/>
                    <a:p>
                      <a:pPr marL="0" marR="0">
                        <a:lnSpc>
                          <a:spcPct val="1000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 not</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a:noFill/>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0"/>
                        </a:spcAft>
                      </a:pPr>
                      <a:r>
                        <a:rPr lang="en-US" sz="240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Toán tử Phủ định. Thông thường nó được dùng để đảo ngược trạng thái logic của toán hạng</a:t>
                      </a:r>
                      <a:endParaRPr lang="en-US" sz="240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tc>
                  <a:txBody>
                    <a:bodyPr/>
                    <a:lstStyle/>
                    <a:p>
                      <a:pPr marL="0" marR="0">
                        <a:lnSpc>
                          <a:spcPct val="100000"/>
                        </a:lnSpc>
                        <a:spcBef>
                          <a:spcPts val="0"/>
                        </a:spcBef>
                        <a:spcAft>
                          <a:spcPts val="0"/>
                        </a:spcAft>
                      </a:pPr>
                      <a:r>
                        <a:rPr lang="en-US" sz="2400" dirty="0">
                          <a:solidFill>
                            <a:srgbClr val="01435F"/>
                          </a:solidFill>
                          <a:effectLst/>
                          <a:latin typeface="Cambria" panose="02040503050406030204" pitchFamily="18" charset="0"/>
                          <a:ea typeface="Times New Roman" panose="02020603050405020304" pitchFamily="18" charset="0"/>
                          <a:cs typeface="Times New Roman" panose="02020603050405020304" pitchFamily="18" charset="0"/>
                        </a:rPr>
                        <a:t>x=4</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p>
                      <a:pPr marL="0" marR="0">
                        <a:lnSpc>
                          <a:spcPct val="100000"/>
                        </a:lnSpc>
                        <a:spcBef>
                          <a:spcPts val="1800"/>
                        </a:spcBef>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if (</a:t>
                      </a:r>
                      <a:r>
                        <a:rPr lang="en-US" sz="2400" dirty="0">
                          <a:solidFill>
                            <a:srgbClr val="FF0000"/>
                          </a:solidFill>
                          <a:effectLst/>
                          <a:latin typeface="Cambria" panose="02040503050406030204" pitchFamily="18" charset="0"/>
                          <a:ea typeface="Times New Roman" panose="02020603050405020304" pitchFamily="18" charset="0"/>
                          <a:cs typeface="Times New Roman" panose="02020603050405020304" pitchFamily="18" charset="0"/>
                        </a:rPr>
                        <a:t>not</a:t>
                      </a:r>
                      <a: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x&gt;=5):    print("</a:t>
                      </a:r>
                      <a:r>
                        <a:rPr lang="en-US" sz="2400" dirty="0" err="1">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Ngắm</a:t>
                      </a:r>
                      <a: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gà</a:t>
                      </a:r>
                      <a: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khỏa</a:t>
                      </a:r>
                      <a: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thân</a:t>
                      </a:r>
                      <a: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và</a:t>
                      </a:r>
                      <a: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nải</a:t>
                      </a:r>
                      <a: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400" dirty="0" err="1">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chuối</a:t>
                      </a:r>
                      <a: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a:t>
                      </a:r>
                      <a:b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br>
                      <a: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else:    print("</a:t>
                      </a:r>
                      <a:r>
                        <a:rPr lang="en-US" sz="2400" dirty="0" err="1">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Đậu</a:t>
                      </a:r>
                      <a:r>
                        <a:rPr lang="en-US" sz="2400" dirty="0">
                          <a:solidFill>
                            <a:srgbClr val="5B1601"/>
                          </a:solidFill>
                          <a:effectLst/>
                          <a:latin typeface="Cambria" panose="02040503050406030204" pitchFamily="18" charset="0"/>
                          <a:ea typeface="Times New Roman" panose="02020603050405020304" pitchFamily="18" charset="0"/>
                          <a:cs typeface="Times New Roman" panose="02020603050405020304" pitchFamily="18" charset="0"/>
                        </a:rPr>
                        <a:t>")</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70036" marR="70036" marT="22592" marB="22592" anchor="ctr">
                    <a:lnL w="12700" cap="flat" cmpd="sng" algn="ctr">
                      <a:solidFill>
                        <a:srgbClr val="88C7E2"/>
                      </a:solidFill>
                      <a:prstDash val="solid"/>
                      <a:round/>
                      <a:headEnd type="none" w="med" len="med"/>
                      <a:tailEnd type="none" w="med" len="med"/>
                    </a:lnL>
                    <a:lnR w="12700" cap="flat" cmpd="sng" algn="ctr">
                      <a:solidFill>
                        <a:srgbClr val="88C7E2"/>
                      </a:solidFill>
                      <a:prstDash val="solid"/>
                      <a:round/>
                      <a:headEnd type="none" w="med" len="med"/>
                      <a:tailEnd type="none" w="med" len="med"/>
                    </a:lnR>
                    <a:lnT w="12700" cap="flat" cmpd="sng" algn="ctr">
                      <a:solidFill>
                        <a:srgbClr val="88C7E2"/>
                      </a:solidFill>
                      <a:prstDash val="solid"/>
                      <a:round/>
                      <a:headEnd type="none" w="med" len="med"/>
                      <a:tailEnd type="none" w="med" len="med"/>
                    </a:lnT>
                    <a:lnB w="12700"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31720340"/>
                  </a:ext>
                </a:extLst>
              </a:tr>
            </a:tbl>
          </a:graphicData>
        </a:graphic>
      </p:graphicFrame>
    </p:spTree>
    <p:extLst>
      <p:ext uri="{BB962C8B-B14F-4D97-AF65-F5344CB8AC3E}">
        <p14:creationId xmlns:p14="http://schemas.microsoft.com/office/powerpoint/2010/main" val="20233914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21</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endParaRPr lang="en-US" sz="2800">
              <a:solidFill>
                <a:prstClr val="black"/>
              </a:solidFill>
              <a:latin typeface="Cambria" panose="02040503050406030204" pitchFamily="18" charset="0"/>
            </a:endParaRPr>
          </a:p>
        </p:txBody>
      </p:sp>
      <p:graphicFrame>
        <p:nvGraphicFramePr>
          <p:cNvPr id="8" name="Table 7">
            <a:extLst>
              <a:ext uri="{FF2B5EF4-FFF2-40B4-BE49-F238E27FC236}">
                <a16:creationId xmlns:a16="http://schemas.microsoft.com/office/drawing/2014/main" id="{69B32C16-5B9C-4414-A618-426A7D65064A}"/>
              </a:ext>
            </a:extLst>
          </p:cNvPr>
          <p:cNvGraphicFramePr>
            <a:graphicFrameLocks noGrp="1"/>
          </p:cNvGraphicFramePr>
          <p:nvPr>
            <p:extLst>
              <p:ext uri="{D42A27DB-BD31-4B8C-83A1-F6EECF244321}">
                <p14:modId xmlns:p14="http://schemas.microsoft.com/office/powerpoint/2010/main" val="2138736363"/>
              </p:ext>
            </p:extLst>
          </p:nvPr>
        </p:nvGraphicFramePr>
        <p:xfrm>
          <a:off x="838200" y="1463148"/>
          <a:ext cx="11049000" cy="4767790"/>
        </p:xfrm>
        <a:graphic>
          <a:graphicData uri="http://schemas.openxmlformats.org/drawingml/2006/table">
            <a:tbl>
              <a:tblPr/>
              <a:tblGrid>
                <a:gridCol w="2209800">
                  <a:extLst>
                    <a:ext uri="{9D8B030D-6E8A-4147-A177-3AD203B41FA5}">
                      <a16:colId xmlns:a16="http://schemas.microsoft.com/office/drawing/2014/main" val="2098638574"/>
                    </a:ext>
                  </a:extLst>
                </a:gridCol>
                <a:gridCol w="4419600">
                  <a:extLst>
                    <a:ext uri="{9D8B030D-6E8A-4147-A177-3AD203B41FA5}">
                      <a16:colId xmlns:a16="http://schemas.microsoft.com/office/drawing/2014/main" val="3094919106"/>
                    </a:ext>
                  </a:extLst>
                </a:gridCol>
                <a:gridCol w="4419600">
                  <a:extLst>
                    <a:ext uri="{9D8B030D-6E8A-4147-A177-3AD203B41FA5}">
                      <a16:colId xmlns:a16="http://schemas.microsoft.com/office/drawing/2014/main" val="2250826372"/>
                    </a:ext>
                  </a:extLst>
                </a:gridCol>
              </a:tblGrid>
              <a:tr h="502885">
                <a:tc>
                  <a:txBody>
                    <a:bodyPr/>
                    <a:lstStyle/>
                    <a:p>
                      <a:r>
                        <a:rPr lang="vi-VN" sz="2400" b="1">
                          <a:solidFill>
                            <a:srgbClr val="01435F"/>
                          </a:solidFill>
                          <a:effectLst/>
                          <a:latin typeface="Cambria" panose="02040503050406030204" pitchFamily="18" charset="0"/>
                        </a:rPr>
                        <a:t>Thứ tự ưu tiên</a:t>
                      </a:r>
                      <a:endParaRPr lang="vi-VN" sz="2400">
                        <a:solidFill>
                          <a:srgbClr val="01435F"/>
                        </a:solidFill>
                        <a:effectLst/>
                        <a:latin typeface="Cambria" panose="02040503050406030204" pitchFamily="18" charset="0"/>
                      </a:endParaRP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b="1">
                          <a:solidFill>
                            <a:srgbClr val="01435F"/>
                          </a:solidFill>
                          <a:effectLst/>
                          <a:latin typeface="Cambria" panose="02040503050406030204" pitchFamily="18" charset="0"/>
                        </a:rPr>
                        <a:t>Toán tử</a:t>
                      </a:r>
                      <a:endParaRPr lang="en-US" sz="2400">
                        <a:solidFill>
                          <a:srgbClr val="01435F"/>
                        </a:solidFill>
                        <a:effectLst/>
                        <a:latin typeface="Cambria" panose="02040503050406030204" pitchFamily="18" charset="0"/>
                      </a:endParaRP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b="1">
                          <a:solidFill>
                            <a:srgbClr val="01435F"/>
                          </a:solidFill>
                          <a:effectLst/>
                          <a:latin typeface="Cambria" panose="02040503050406030204" pitchFamily="18" charset="0"/>
                        </a:rPr>
                        <a:t>Miêu tả</a:t>
                      </a:r>
                      <a:endParaRPr lang="en-US" sz="2400">
                        <a:solidFill>
                          <a:srgbClr val="01435F"/>
                        </a:solidFill>
                        <a:effectLst/>
                        <a:latin typeface="Cambria" panose="02040503050406030204" pitchFamily="18" charset="0"/>
                      </a:endParaRP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a:noFill/>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286998335"/>
                  </a:ext>
                </a:extLst>
              </a:tr>
              <a:tr h="502885">
                <a:tc>
                  <a:txBody>
                    <a:bodyPr/>
                    <a:lstStyle/>
                    <a:p>
                      <a:r>
                        <a:rPr lang="en-US" sz="2400">
                          <a:solidFill>
                            <a:srgbClr val="01435F"/>
                          </a:solidFill>
                          <a:effectLst/>
                          <a:latin typeface="Cambria" panose="02040503050406030204" pitchFamily="18" charset="0"/>
                        </a:rPr>
                        <a:t>1</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Toán tử mũ</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442634536"/>
                  </a:ext>
                </a:extLst>
              </a:tr>
              <a:tr h="502885">
                <a:tc>
                  <a:txBody>
                    <a:bodyPr/>
                    <a:lstStyle/>
                    <a:p>
                      <a:r>
                        <a:rPr lang="en-US" sz="2400">
                          <a:solidFill>
                            <a:srgbClr val="01435F"/>
                          </a:solidFill>
                          <a:effectLst/>
                          <a:latin typeface="Cambria" panose="02040503050406030204" pitchFamily="18" charset="0"/>
                        </a:rPr>
                        <a:t>2</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     /     %     //</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vi-VN" sz="2400">
                          <a:solidFill>
                            <a:srgbClr val="01435F"/>
                          </a:solidFill>
                          <a:effectLst/>
                          <a:latin typeface="Cambria" panose="02040503050406030204" pitchFamily="18" charset="0"/>
                        </a:rPr>
                        <a:t>Phép nhân, chia, lấy phần dư và phép chia lấy phần nguyên</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3582803933"/>
                  </a:ext>
                </a:extLst>
              </a:tr>
              <a:tr h="502885">
                <a:tc>
                  <a:txBody>
                    <a:bodyPr/>
                    <a:lstStyle/>
                    <a:p>
                      <a:r>
                        <a:rPr lang="en-US" sz="2400">
                          <a:solidFill>
                            <a:srgbClr val="01435F"/>
                          </a:solidFill>
                          <a:effectLst/>
                          <a:latin typeface="Cambria" panose="02040503050406030204" pitchFamily="18" charset="0"/>
                        </a:rPr>
                        <a:t>3</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 –</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Toán tử Cộng, Trừ</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629054188"/>
                  </a:ext>
                </a:extLst>
              </a:tr>
              <a:tr h="502885">
                <a:tc>
                  <a:txBody>
                    <a:bodyPr/>
                    <a:lstStyle/>
                    <a:p>
                      <a:r>
                        <a:rPr lang="en-US" sz="2400">
                          <a:solidFill>
                            <a:srgbClr val="01435F"/>
                          </a:solidFill>
                          <a:effectLst/>
                          <a:latin typeface="Cambria" panose="02040503050406030204" pitchFamily="18" charset="0"/>
                        </a:rPr>
                        <a:t>4</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&lt;=  &lt;   &gt;    &gt;=</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Các toán tử so sánh</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445411995"/>
                  </a:ext>
                </a:extLst>
              </a:tr>
              <a:tr h="502885">
                <a:tc>
                  <a:txBody>
                    <a:bodyPr/>
                    <a:lstStyle/>
                    <a:p>
                      <a:r>
                        <a:rPr lang="en-US" sz="2400">
                          <a:solidFill>
                            <a:srgbClr val="01435F"/>
                          </a:solidFill>
                          <a:effectLst/>
                          <a:latin typeface="Cambria" panose="02040503050406030204" pitchFamily="18" charset="0"/>
                        </a:rPr>
                        <a:t>5</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&lt;&gt; == !=</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Các toán tử so sánh</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2448982567"/>
                  </a:ext>
                </a:extLst>
              </a:tr>
              <a:tr h="502885">
                <a:tc>
                  <a:txBody>
                    <a:bodyPr/>
                    <a:lstStyle/>
                    <a:p>
                      <a:r>
                        <a:rPr lang="en-US" sz="2400">
                          <a:solidFill>
                            <a:srgbClr val="01435F"/>
                          </a:solidFill>
                          <a:effectLst/>
                          <a:latin typeface="Cambria" panose="02040503050406030204" pitchFamily="18" charset="0"/>
                        </a:rPr>
                        <a:t>6</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   %=   /=   //=   -=   +=   *=   **=</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Các toán tử gán</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331716504"/>
                  </a:ext>
                </a:extLst>
              </a:tr>
              <a:tr h="502885">
                <a:tc>
                  <a:txBody>
                    <a:bodyPr/>
                    <a:lstStyle/>
                    <a:p>
                      <a:r>
                        <a:rPr lang="en-US" sz="2400">
                          <a:solidFill>
                            <a:srgbClr val="01435F"/>
                          </a:solidFill>
                          <a:effectLst/>
                          <a:latin typeface="Cambria" panose="02040503050406030204" pitchFamily="18" charset="0"/>
                        </a:rPr>
                        <a:t>7</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is , is not</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Các toán tử so sánh</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677734794"/>
                  </a:ext>
                </a:extLst>
              </a:tr>
              <a:tr h="502885">
                <a:tc>
                  <a:txBody>
                    <a:bodyPr/>
                    <a:lstStyle/>
                    <a:p>
                      <a:r>
                        <a:rPr lang="en-US" sz="2400">
                          <a:solidFill>
                            <a:srgbClr val="01435F"/>
                          </a:solidFill>
                          <a:effectLst/>
                          <a:latin typeface="Cambria" panose="02040503050406030204" pitchFamily="18" charset="0"/>
                        </a:rPr>
                        <a:t>8</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a:solidFill>
                            <a:srgbClr val="01435F"/>
                          </a:solidFill>
                          <a:effectLst/>
                          <a:latin typeface="Cambria" panose="02040503050406030204" pitchFamily="18" charset="0"/>
                        </a:rPr>
                        <a:t>not, or, and</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tc>
                  <a:txBody>
                    <a:bodyPr/>
                    <a:lstStyle/>
                    <a:p>
                      <a:r>
                        <a:rPr lang="en-US" sz="2400" dirty="0" err="1">
                          <a:solidFill>
                            <a:srgbClr val="01435F"/>
                          </a:solidFill>
                          <a:effectLst/>
                          <a:latin typeface="Cambria" panose="02040503050406030204" pitchFamily="18" charset="0"/>
                        </a:rPr>
                        <a:t>Các</a:t>
                      </a:r>
                      <a:r>
                        <a:rPr lang="en-US" sz="2400" dirty="0">
                          <a:solidFill>
                            <a:srgbClr val="01435F"/>
                          </a:solidFill>
                          <a:effectLst/>
                          <a:latin typeface="Cambria" panose="02040503050406030204" pitchFamily="18" charset="0"/>
                        </a:rPr>
                        <a:t> </a:t>
                      </a:r>
                      <a:r>
                        <a:rPr lang="en-US" sz="2400" dirty="0" err="1">
                          <a:solidFill>
                            <a:srgbClr val="01435F"/>
                          </a:solidFill>
                          <a:effectLst/>
                          <a:latin typeface="Cambria" panose="02040503050406030204" pitchFamily="18" charset="0"/>
                        </a:rPr>
                        <a:t>toán</a:t>
                      </a:r>
                      <a:r>
                        <a:rPr lang="en-US" sz="2400" dirty="0">
                          <a:solidFill>
                            <a:srgbClr val="01435F"/>
                          </a:solidFill>
                          <a:effectLst/>
                          <a:latin typeface="Cambria" panose="02040503050406030204" pitchFamily="18" charset="0"/>
                        </a:rPr>
                        <a:t> </a:t>
                      </a:r>
                      <a:r>
                        <a:rPr lang="en-US" sz="2400" dirty="0" err="1">
                          <a:solidFill>
                            <a:srgbClr val="01435F"/>
                          </a:solidFill>
                          <a:effectLst/>
                          <a:latin typeface="Cambria" panose="02040503050406030204" pitchFamily="18" charset="0"/>
                        </a:rPr>
                        <a:t>tử</a:t>
                      </a:r>
                      <a:r>
                        <a:rPr lang="en-US" sz="2400" dirty="0">
                          <a:solidFill>
                            <a:srgbClr val="01435F"/>
                          </a:solidFill>
                          <a:effectLst/>
                          <a:latin typeface="Cambria" panose="02040503050406030204" pitchFamily="18" charset="0"/>
                        </a:rPr>
                        <a:t> Logic</a:t>
                      </a:r>
                    </a:p>
                  </a:txBody>
                  <a:tcPr marL="20404" marR="20404" marT="6595" marB="6595" anchor="ctr">
                    <a:lnL w="9525" cap="flat" cmpd="sng" algn="ctr">
                      <a:solidFill>
                        <a:srgbClr val="88C7E2"/>
                      </a:solidFill>
                      <a:prstDash val="solid"/>
                      <a:round/>
                      <a:headEnd type="none" w="med" len="med"/>
                      <a:tailEnd type="none" w="med" len="med"/>
                    </a:lnL>
                    <a:lnR w="9525" cap="flat" cmpd="sng" algn="ctr">
                      <a:solidFill>
                        <a:srgbClr val="88C7E2"/>
                      </a:solidFill>
                      <a:prstDash val="solid"/>
                      <a:round/>
                      <a:headEnd type="none" w="med" len="med"/>
                      <a:tailEnd type="none" w="med" len="med"/>
                    </a:lnR>
                    <a:lnT w="9525" cap="flat" cmpd="sng" algn="ctr">
                      <a:solidFill>
                        <a:srgbClr val="88C7E2"/>
                      </a:solidFill>
                      <a:prstDash val="solid"/>
                      <a:round/>
                      <a:headEnd type="none" w="med" len="med"/>
                      <a:tailEnd type="none" w="med" len="med"/>
                    </a:lnT>
                    <a:lnB w="9525" cap="flat" cmpd="sng" algn="ctr">
                      <a:solidFill>
                        <a:srgbClr val="88C7E2"/>
                      </a:solidFill>
                      <a:prstDash val="solid"/>
                      <a:round/>
                      <a:headEnd type="none" w="med" len="med"/>
                      <a:tailEnd type="none" w="med" len="med"/>
                    </a:lnB>
                    <a:solidFill>
                      <a:srgbClr val="E4EEF3"/>
                    </a:solidFill>
                  </a:tcPr>
                </a:tc>
                <a:extLst>
                  <a:ext uri="{0D108BD9-81ED-4DB2-BD59-A6C34878D82A}">
                    <a16:rowId xmlns:a16="http://schemas.microsoft.com/office/drawing/2014/main" val="188662283"/>
                  </a:ext>
                </a:extLst>
              </a:tr>
            </a:tbl>
          </a:graphicData>
        </a:graphic>
      </p:graphicFrame>
      <p:sp>
        <p:nvSpPr>
          <p:cNvPr id="11" name="AutoShape 52"/>
          <p:cNvSpPr>
            <a:spLocks noChangeArrowheads="1"/>
          </p:cNvSpPr>
          <p:nvPr/>
        </p:nvSpPr>
        <p:spPr bwMode="gray">
          <a:xfrm>
            <a:off x="838200" y="492125"/>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vi-VN" sz="6000" b="1" dirty="0" smtClean="0">
                <a:solidFill>
                  <a:prstClr val="black"/>
                </a:solidFill>
                <a:latin typeface="Cambria" panose="02040503050406030204" pitchFamily="18" charset="0"/>
              </a:rPr>
              <a:t>Độ </a:t>
            </a:r>
            <a:r>
              <a:rPr lang="vi-VN" sz="6000" b="1" dirty="0">
                <a:solidFill>
                  <a:prstClr val="black"/>
                </a:solidFill>
                <a:latin typeface="Cambria" panose="02040503050406030204" pitchFamily="18" charset="0"/>
              </a:rPr>
              <a:t>ưu tiên toán tử</a:t>
            </a:r>
            <a:endParaRPr lang="en-US" sz="6000" b="1" dirty="0">
              <a:solidFill>
                <a:prstClr val="black"/>
              </a:solidFill>
              <a:latin typeface="Cambria" panose="02040503050406030204" pitchFamily="18" charset="0"/>
            </a:endParaRPr>
          </a:p>
        </p:txBody>
      </p:sp>
    </p:spTree>
    <p:extLst>
      <p:ext uri="{BB962C8B-B14F-4D97-AF65-F5344CB8AC3E}">
        <p14:creationId xmlns:p14="http://schemas.microsoft.com/office/powerpoint/2010/main" val="32650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4025" y="819340"/>
            <a:ext cx="9194800" cy="508000"/>
            <a:chOff x="789624" y="1191463"/>
            <a:chExt cx="9194800" cy="508000"/>
          </a:xfrm>
        </p:grpSpPr>
        <p:sp>
          <p:nvSpPr>
            <p:cNvPr id="3" name="AutoShape 52"/>
            <p:cNvSpPr>
              <a:spLocks noChangeArrowheads="1"/>
            </p:cNvSpPr>
            <p:nvPr/>
          </p:nvSpPr>
          <p:spPr bwMode="gray">
            <a:xfrm>
              <a:off x="990600" y="1191463"/>
              <a:ext cx="899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dirty="0" smtClean="0">
                  <a:effectLst/>
                  <a:latin typeface="Cambria" panose="02040503050406030204" pitchFamily="18" charset="0"/>
                  <a:ea typeface="Cambria" panose="02040503050406030204" pitchFamily="18" charset="0"/>
                </a:rPr>
                <a:t>Cách </a:t>
              </a:r>
              <a:r>
                <a:rPr lang="vi-VN" sz="4000" b="1" dirty="0">
                  <a:effectLst/>
                  <a:latin typeface="Cambria" panose="02040503050406030204" pitchFamily="18" charset="0"/>
                  <a:ea typeface="Cambria" panose="02040503050406030204" pitchFamily="18" charset="0"/>
                </a:rPr>
                <a:t>nhập liệu từ bàn phím trong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22</a:t>
            </a:fld>
            <a:endParaRPr lang="en-US"/>
          </a:p>
        </p:txBody>
      </p:sp>
      <p:sp>
        <p:nvSpPr>
          <p:cNvPr id="14" name="Content Placeholder 2"/>
          <p:cNvSpPr txBox="1">
            <a:spLocks/>
          </p:cNvSpPr>
          <p:nvPr/>
        </p:nvSpPr>
        <p:spPr>
          <a:xfrm>
            <a:off x="520268" y="1992994"/>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dirty="0">
                <a:solidFill>
                  <a:prstClr val="black"/>
                </a:solidFill>
                <a:latin typeface="Cambria" panose="02040503050406030204" pitchFamily="18" charset="0"/>
              </a:rPr>
              <a:t>Trong Python để nhập liệu từ bàn phím ta dùng hàm input</a:t>
            </a:r>
            <a:r>
              <a:rPr lang="vi-VN" sz="2800">
                <a:solidFill>
                  <a:prstClr val="black"/>
                </a:solidFill>
                <a:latin typeface="Cambria" panose="02040503050406030204" pitchFamily="18" charset="0"/>
              </a:rPr>
              <a:t>(). </a:t>
            </a:r>
            <a:endParaRPr lang="en-US" sz="2800" smtClean="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vi-VN" sz="2800" smtClean="0">
                <a:solidFill>
                  <a:prstClr val="black"/>
                </a:solidFill>
                <a:latin typeface="Cambria" panose="02040503050406030204" pitchFamily="18" charset="0"/>
              </a:rPr>
              <a:t>Giá </a:t>
            </a:r>
            <a:r>
              <a:rPr lang="vi-VN" sz="2800" dirty="0">
                <a:solidFill>
                  <a:prstClr val="black"/>
                </a:solidFill>
                <a:latin typeface="Cambria" panose="02040503050406030204" pitchFamily="18" charset="0"/>
              </a:rPr>
              <a:t>trị nhập vào của hàm input() thường là kiểu chuỗi, do đó ta cần chuyển kiểu nếu như muốn lưu trữ giá trị nhập vào không phải kiểu chuỗi.</a:t>
            </a:r>
            <a:endParaRPr lang="en-US" sz="2800" dirty="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dirty="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dirty="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dirty="0">
              <a:solidFill>
                <a:prstClr val="black"/>
              </a:solidFill>
              <a:latin typeface="Cambria" panose="02040503050406030204" pitchFamily="18" charset="0"/>
            </a:endParaRPr>
          </a:p>
        </p:txBody>
      </p:sp>
      <p:sp>
        <p:nvSpPr>
          <p:cNvPr id="10" name="Rectangle 2">
            <a:extLst>
              <a:ext uri="{FF2B5EF4-FFF2-40B4-BE49-F238E27FC236}">
                <a16:creationId xmlns:a16="http://schemas.microsoft.com/office/drawing/2014/main" id="{C64B0B0B-6D68-40F7-96BE-FC198BF03344}"/>
              </a:ext>
            </a:extLst>
          </p:cNvPr>
          <p:cNvSpPr>
            <a:spLocks noChangeArrowheads="1"/>
          </p:cNvSpPr>
          <p:nvPr/>
        </p:nvSpPr>
        <p:spPr bwMode="auto">
          <a:xfrm>
            <a:off x="1271464" y="3714364"/>
            <a:ext cx="9073008"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Mời</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bạn</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nhập</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cái</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gì</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đó</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Bạn</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nhập</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Kiểu</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dữ</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liệu</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type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510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23</a:t>
            </a:fld>
            <a:endParaRPr lang="en-US"/>
          </a:p>
        </p:txBody>
      </p:sp>
      <p:sp>
        <p:nvSpPr>
          <p:cNvPr id="14" name="Content Placeholder 2"/>
          <p:cNvSpPr txBox="1">
            <a:spLocks/>
          </p:cNvSpPr>
          <p:nvPr/>
        </p:nvSpPr>
        <p:spPr>
          <a:xfrm>
            <a:off x="806787" y="219420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dirty="0" err="1">
                <a:solidFill>
                  <a:prstClr val="black"/>
                </a:solidFill>
                <a:latin typeface="Cambria" panose="02040503050406030204" pitchFamily="18" charset="0"/>
              </a:rPr>
              <a:t>Muốn</a:t>
            </a:r>
            <a:r>
              <a:rPr lang="en-US" dirty="0">
                <a:solidFill>
                  <a:prstClr val="black"/>
                </a:solidFill>
                <a:latin typeface="Cambria" panose="02040503050406030204" pitchFamily="18" charset="0"/>
              </a:rPr>
              <a:t> đ</a:t>
            </a:r>
            <a:r>
              <a:rPr lang="vi-VN" dirty="0">
                <a:solidFill>
                  <a:prstClr val="black"/>
                </a:solidFill>
                <a:latin typeface="Cambria" panose="02040503050406030204" pitchFamily="18" charset="0"/>
              </a:rPr>
              <a:t>ư</a:t>
            </a:r>
            <a:r>
              <a:rPr lang="en-US" dirty="0">
                <a:solidFill>
                  <a:prstClr val="black"/>
                </a:solidFill>
                <a:latin typeface="Cambria" panose="02040503050406030204" pitchFamily="18" charset="0"/>
              </a:rPr>
              <a:t>a </a:t>
            </a:r>
            <a:r>
              <a:rPr lang="en-US" dirty="0" err="1">
                <a:solidFill>
                  <a:prstClr val="black"/>
                </a:solidFill>
                <a:latin typeface="Cambria" panose="02040503050406030204" pitchFamily="18" charset="0"/>
              </a:rPr>
              <a:t>về</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số</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int</a:t>
            </a:r>
            <a:endParaRPr lang="en-US" dirty="0">
              <a:solidFill>
                <a:prstClr val="black"/>
              </a:solidFill>
              <a:latin typeface="Cambria" panose="02040503050406030204" pitchFamily="18" charset="0"/>
            </a:endParaRPr>
          </a:p>
        </p:txBody>
      </p:sp>
      <p:sp>
        <p:nvSpPr>
          <p:cNvPr id="11" name="Rectangle 4">
            <a:extLst>
              <a:ext uri="{FF2B5EF4-FFF2-40B4-BE49-F238E27FC236}">
                <a16:creationId xmlns:a16="http://schemas.microsoft.com/office/drawing/2014/main" id="{E9799B61-1A17-493C-B0E4-B5137D2890A8}"/>
              </a:ext>
            </a:extLst>
          </p:cNvPr>
          <p:cNvSpPr>
            <a:spLocks noChangeArrowheads="1"/>
          </p:cNvSpPr>
          <p:nvPr/>
        </p:nvSpPr>
        <p:spPr bwMode="auto">
          <a:xfrm>
            <a:off x="823519" y="3036918"/>
            <a:ext cx="7590539"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err="1">
                <a:ln>
                  <a:noFill/>
                </a:ln>
                <a:solidFill>
                  <a:srgbClr val="008080"/>
                </a:solidFill>
                <a:effectLst/>
                <a:latin typeface="Courier New" panose="02070309020205020404" pitchFamily="49" charset="0"/>
                <a:cs typeface="Courier New" panose="02070309020205020404" pitchFamily="49" charset="0"/>
              </a:rPr>
              <a:t>Mời</a:t>
            </a:r>
            <a:r>
              <a:rPr kumimoji="0" lang="en-US" altLang="en-US" sz="3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 </a:t>
            </a:r>
            <a:r>
              <a:rPr lang="en-US" altLang="en-US" sz="3200" b="1" smtClean="0">
                <a:solidFill>
                  <a:srgbClr val="008080"/>
                </a:solidFill>
                <a:latin typeface="Courier New" panose="02070309020205020404" pitchFamily="49" charset="0"/>
                <a:cs typeface="Courier New" panose="02070309020205020404" pitchFamily="49" charset="0"/>
              </a:rPr>
              <a:t>bạn</a:t>
            </a:r>
            <a:r>
              <a:rPr kumimoji="0" lang="en-US" altLang="en-US" sz="3200" b="1" i="0" u="none" strike="noStrike" cap="none" normalizeH="0" baseline="0" smtClean="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nhập</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int</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32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Bạn</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nhập</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Kiểu</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dữ</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liệu</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type</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grpSp>
        <p:nvGrpSpPr>
          <p:cNvPr id="15" name="Group 14"/>
          <p:cNvGrpSpPr/>
          <p:nvPr/>
        </p:nvGrpSpPr>
        <p:grpSpPr>
          <a:xfrm>
            <a:off x="514025" y="819340"/>
            <a:ext cx="9194800" cy="508000"/>
            <a:chOff x="789624" y="1191463"/>
            <a:chExt cx="9194800" cy="508000"/>
          </a:xfrm>
        </p:grpSpPr>
        <p:sp>
          <p:nvSpPr>
            <p:cNvPr id="16" name="AutoShape 52"/>
            <p:cNvSpPr>
              <a:spLocks noChangeArrowheads="1"/>
            </p:cNvSpPr>
            <p:nvPr/>
          </p:nvSpPr>
          <p:spPr bwMode="gray">
            <a:xfrm>
              <a:off x="990600" y="1191463"/>
              <a:ext cx="899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dirty="0" smtClean="0">
                  <a:effectLst/>
                  <a:latin typeface="Cambria" panose="02040503050406030204" pitchFamily="18" charset="0"/>
                  <a:ea typeface="Cambria" panose="02040503050406030204" pitchFamily="18" charset="0"/>
                </a:rPr>
                <a:t>Cách </a:t>
              </a:r>
              <a:r>
                <a:rPr lang="vi-VN" sz="4000" b="1" dirty="0">
                  <a:effectLst/>
                  <a:latin typeface="Cambria" panose="02040503050406030204" pitchFamily="18" charset="0"/>
                  <a:ea typeface="Cambria" panose="02040503050406030204" pitchFamily="18" charset="0"/>
                </a:rPr>
                <a:t>nhập liệu từ bàn phím trong Python</a:t>
              </a:r>
            </a:p>
          </p:txBody>
        </p:sp>
        <p:grpSp>
          <p:nvGrpSpPr>
            <p:cNvPr id="17" name="Group 17"/>
            <p:cNvGrpSpPr>
              <a:grpSpLocks/>
            </p:cNvGrpSpPr>
            <p:nvPr/>
          </p:nvGrpSpPr>
          <p:grpSpPr bwMode="auto">
            <a:xfrm>
              <a:off x="789624" y="1295400"/>
              <a:ext cx="353376" cy="272472"/>
              <a:chOff x="1110" y="2656"/>
              <a:chExt cx="1549" cy="1351"/>
            </a:xfrm>
          </p:grpSpPr>
          <p:sp>
            <p:nvSpPr>
              <p:cNvPr id="1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1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0542083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24</a:t>
            </a:fld>
            <a:endParaRPr lang="en-US"/>
          </a:p>
        </p:txBody>
      </p:sp>
      <p:sp>
        <p:nvSpPr>
          <p:cNvPr id="14" name="Content Placeholder 2"/>
          <p:cNvSpPr txBox="1">
            <a:spLocks/>
          </p:cNvSpPr>
          <p:nvPr/>
        </p:nvSpPr>
        <p:spPr>
          <a:xfrm>
            <a:off x="879485" y="220224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3600" dirty="0" err="1">
                <a:solidFill>
                  <a:prstClr val="black"/>
                </a:solidFill>
                <a:latin typeface="Cambria" panose="02040503050406030204" pitchFamily="18" charset="0"/>
              </a:rPr>
              <a:t>Muốn</a:t>
            </a:r>
            <a:r>
              <a:rPr lang="en-US" sz="3600" dirty="0">
                <a:solidFill>
                  <a:prstClr val="black"/>
                </a:solidFill>
                <a:latin typeface="Cambria" panose="02040503050406030204" pitchFamily="18" charset="0"/>
              </a:rPr>
              <a:t> đ</a:t>
            </a:r>
            <a:r>
              <a:rPr lang="vi-VN" sz="3600" dirty="0">
                <a:solidFill>
                  <a:prstClr val="black"/>
                </a:solidFill>
                <a:latin typeface="Cambria" panose="02040503050406030204" pitchFamily="18" charset="0"/>
              </a:rPr>
              <a:t>ư</a:t>
            </a:r>
            <a:r>
              <a:rPr lang="en-US" sz="3600" dirty="0">
                <a:solidFill>
                  <a:prstClr val="black"/>
                </a:solidFill>
                <a:latin typeface="Cambria" panose="02040503050406030204" pitchFamily="18" charset="0"/>
              </a:rPr>
              <a:t>a </a:t>
            </a:r>
            <a:r>
              <a:rPr lang="en-US" sz="3600" dirty="0" err="1">
                <a:solidFill>
                  <a:prstClr val="black"/>
                </a:solidFill>
                <a:latin typeface="Cambria" panose="02040503050406030204" pitchFamily="18" charset="0"/>
              </a:rPr>
              <a:t>về</a:t>
            </a:r>
            <a:r>
              <a:rPr lang="en-US" sz="3600" dirty="0">
                <a:solidFill>
                  <a:prstClr val="black"/>
                </a:solidFill>
                <a:latin typeface="Cambria" panose="02040503050406030204" pitchFamily="18" charset="0"/>
              </a:rPr>
              <a:t> </a:t>
            </a:r>
            <a:r>
              <a:rPr lang="en-US" sz="3600" dirty="0" err="1">
                <a:solidFill>
                  <a:prstClr val="black"/>
                </a:solidFill>
                <a:latin typeface="Cambria" panose="02040503050406030204" pitchFamily="18" charset="0"/>
              </a:rPr>
              <a:t>số</a:t>
            </a:r>
            <a:r>
              <a:rPr lang="en-US" sz="3600" dirty="0">
                <a:solidFill>
                  <a:prstClr val="black"/>
                </a:solidFill>
                <a:latin typeface="Cambria" panose="02040503050406030204" pitchFamily="18" charset="0"/>
              </a:rPr>
              <a:t> float</a:t>
            </a:r>
          </a:p>
        </p:txBody>
      </p:sp>
      <p:sp>
        <p:nvSpPr>
          <p:cNvPr id="11" name="Rectangle 4">
            <a:extLst>
              <a:ext uri="{FF2B5EF4-FFF2-40B4-BE49-F238E27FC236}">
                <a16:creationId xmlns:a16="http://schemas.microsoft.com/office/drawing/2014/main" id="{E9799B61-1A17-493C-B0E4-B5137D2890A8}"/>
              </a:ext>
            </a:extLst>
          </p:cNvPr>
          <p:cNvSpPr>
            <a:spLocks noChangeArrowheads="1"/>
          </p:cNvSpPr>
          <p:nvPr/>
        </p:nvSpPr>
        <p:spPr bwMode="auto">
          <a:xfrm>
            <a:off x="911424" y="3795327"/>
            <a:ext cx="7590539"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err="1">
                <a:ln>
                  <a:noFill/>
                </a:ln>
                <a:solidFill>
                  <a:srgbClr val="008080"/>
                </a:solidFill>
                <a:effectLst/>
                <a:latin typeface="Courier New" panose="02070309020205020404" pitchFamily="49" charset="0"/>
                <a:cs typeface="Courier New" panose="02070309020205020404" pitchFamily="49" charset="0"/>
              </a:rPr>
              <a:t>Mời</a:t>
            </a:r>
            <a:r>
              <a:rPr kumimoji="0" lang="en-US" altLang="en-US" sz="32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smtClean="0">
                <a:ln>
                  <a:noFill/>
                </a:ln>
                <a:solidFill>
                  <a:srgbClr val="008080"/>
                </a:solidFill>
                <a:effectLst/>
                <a:latin typeface="Courier New" panose="02070309020205020404" pitchFamily="49" charset="0"/>
                <a:cs typeface="Courier New" panose="02070309020205020404" pitchFamily="49" charset="0"/>
              </a:rPr>
              <a:t>bạn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nhập</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int</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float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Bạn</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nhập</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Kiểu</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dữ</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liệu</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type</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grpSp>
        <p:nvGrpSpPr>
          <p:cNvPr id="20" name="Group 19"/>
          <p:cNvGrpSpPr/>
          <p:nvPr/>
        </p:nvGrpSpPr>
        <p:grpSpPr>
          <a:xfrm>
            <a:off x="514025" y="819340"/>
            <a:ext cx="9194800" cy="508000"/>
            <a:chOff x="789624" y="1191463"/>
            <a:chExt cx="9194800" cy="508000"/>
          </a:xfrm>
        </p:grpSpPr>
        <p:sp>
          <p:nvSpPr>
            <p:cNvPr id="21" name="AutoShape 52"/>
            <p:cNvSpPr>
              <a:spLocks noChangeArrowheads="1"/>
            </p:cNvSpPr>
            <p:nvPr/>
          </p:nvSpPr>
          <p:spPr bwMode="gray">
            <a:xfrm>
              <a:off x="990600" y="1191463"/>
              <a:ext cx="899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dirty="0" smtClean="0">
                  <a:effectLst/>
                  <a:latin typeface="Cambria" panose="02040503050406030204" pitchFamily="18" charset="0"/>
                  <a:ea typeface="Cambria" panose="02040503050406030204" pitchFamily="18" charset="0"/>
                </a:rPr>
                <a:t>Cách </a:t>
              </a:r>
              <a:r>
                <a:rPr lang="vi-VN" sz="4000" b="1" dirty="0">
                  <a:effectLst/>
                  <a:latin typeface="Cambria" panose="02040503050406030204" pitchFamily="18" charset="0"/>
                  <a:ea typeface="Cambria" panose="02040503050406030204" pitchFamily="18" charset="0"/>
                </a:rPr>
                <a:t>nhập liệu từ bàn phím trong Python</a:t>
              </a:r>
            </a:p>
          </p:txBody>
        </p:sp>
        <p:grpSp>
          <p:nvGrpSpPr>
            <p:cNvPr id="22" name="Group 17"/>
            <p:cNvGrpSpPr>
              <a:grpSpLocks/>
            </p:cNvGrpSpPr>
            <p:nvPr/>
          </p:nvGrpSpPr>
          <p:grpSpPr bwMode="auto">
            <a:xfrm>
              <a:off x="789624" y="1295400"/>
              <a:ext cx="353376" cy="272472"/>
              <a:chOff x="1110" y="2656"/>
              <a:chExt cx="1549" cy="1351"/>
            </a:xfrm>
          </p:grpSpPr>
          <p:sp>
            <p:nvSpPr>
              <p:cNvPr id="2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4261165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25</a:t>
            </a:fld>
            <a:endParaRPr lang="en-US"/>
          </a:p>
        </p:txBody>
      </p:sp>
      <p:sp>
        <p:nvSpPr>
          <p:cNvPr id="14" name="Content Placeholder 2"/>
          <p:cNvSpPr txBox="1">
            <a:spLocks/>
          </p:cNvSpPr>
          <p:nvPr/>
        </p:nvSpPr>
        <p:spPr>
          <a:xfrm>
            <a:off x="623423" y="198884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a:solidFill>
                  <a:prstClr val="black"/>
                </a:solidFill>
                <a:latin typeface="Cambria" panose="02040503050406030204" pitchFamily="18" charset="0"/>
              </a:rPr>
              <a:t>Muốn đ</a:t>
            </a:r>
            <a:r>
              <a:rPr lang="vi-VN">
                <a:solidFill>
                  <a:prstClr val="black"/>
                </a:solidFill>
                <a:latin typeface="Cambria" panose="02040503050406030204" pitchFamily="18" charset="0"/>
              </a:rPr>
              <a:t>ư</a:t>
            </a:r>
            <a:r>
              <a:rPr lang="en-US">
                <a:solidFill>
                  <a:prstClr val="black"/>
                </a:solidFill>
                <a:latin typeface="Cambria" panose="02040503050406030204" pitchFamily="18" charset="0"/>
              </a:rPr>
              <a:t>a về số boolean</a:t>
            </a:r>
          </a:p>
        </p:txBody>
      </p:sp>
      <p:sp>
        <p:nvSpPr>
          <p:cNvPr id="8" name="Rectangle 2">
            <a:extLst>
              <a:ext uri="{FF2B5EF4-FFF2-40B4-BE49-F238E27FC236}">
                <a16:creationId xmlns:a16="http://schemas.microsoft.com/office/drawing/2014/main" id="{9A105133-AE45-4BBF-8CFD-81157A55E381}"/>
              </a:ext>
            </a:extLst>
          </p:cNvPr>
          <p:cNvSpPr>
            <a:spLocks noChangeArrowheads="1"/>
          </p:cNvSpPr>
          <p:nvPr/>
        </p:nvSpPr>
        <p:spPr bwMode="auto">
          <a:xfrm>
            <a:off x="983432" y="2678723"/>
            <a:ext cx="10709983"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def</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StrToBool</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s.lower</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"yes"</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"true"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err="1">
                <a:ln>
                  <a:noFill/>
                </a:ln>
                <a:solidFill>
                  <a:srgbClr val="008080"/>
                </a:solidFill>
                <a:effectLst/>
                <a:latin typeface="Courier New" panose="02070309020205020404" pitchFamily="49" charset="0"/>
                <a:cs typeface="Courier New" panose="02070309020205020404" pitchFamily="49" charset="0"/>
              </a:rPr>
              <a:t>Mời</a:t>
            </a:r>
            <a:r>
              <a:rPr kumimoji="0" lang="en-US" altLang="en-US" sz="28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 </a:t>
            </a:r>
            <a:r>
              <a:rPr kumimoji="0" lang="en-US" altLang="en-US" sz="2800" b="1" i="0" u="none" strike="noStrike" cap="none" normalizeH="0" baseline="0" smtClean="0">
                <a:ln>
                  <a:noFill/>
                </a:ln>
                <a:solidFill>
                  <a:srgbClr val="008080"/>
                </a:solidFill>
                <a:effectLst/>
                <a:latin typeface="Courier New" panose="02070309020205020404" pitchFamily="49" charset="0"/>
                <a:cs typeface="Courier New" panose="02070309020205020404" pitchFamily="49" charset="0"/>
              </a:rPr>
              <a:t>bạn </a:t>
            </a:r>
            <a:r>
              <a:rPr kumimoji="0" lang="en-US" altLang="en-US" sz="28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nhập</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bool:"</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StrToBool</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Bạn</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8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nhập</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x)</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Kiểu</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8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dữ</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8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liệu</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type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pSp>
        <p:nvGrpSpPr>
          <p:cNvPr id="19" name="Group 18"/>
          <p:cNvGrpSpPr/>
          <p:nvPr/>
        </p:nvGrpSpPr>
        <p:grpSpPr>
          <a:xfrm>
            <a:off x="514025" y="819340"/>
            <a:ext cx="9194800" cy="508000"/>
            <a:chOff x="789624" y="1191463"/>
            <a:chExt cx="9194800" cy="508000"/>
          </a:xfrm>
        </p:grpSpPr>
        <p:sp>
          <p:nvSpPr>
            <p:cNvPr id="20" name="AutoShape 52"/>
            <p:cNvSpPr>
              <a:spLocks noChangeArrowheads="1"/>
            </p:cNvSpPr>
            <p:nvPr/>
          </p:nvSpPr>
          <p:spPr bwMode="gray">
            <a:xfrm>
              <a:off x="990600" y="1191463"/>
              <a:ext cx="899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dirty="0" smtClean="0">
                  <a:effectLst/>
                  <a:latin typeface="Cambria" panose="02040503050406030204" pitchFamily="18" charset="0"/>
                  <a:ea typeface="Cambria" panose="02040503050406030204" pitchFamily="18" charset="0"/>
                </a:rPr>
                <a:t>Cách </a:t>
              </a:r>
              <a:r>
                <a:rPr lang="vi-VN" sz="4000" b="1" dirty="0">
                  <a:effectLst/>
                  <a:latin typeface="Cambria" panose="02040503050406030204" pitchFamily="18" charset="0"/>
                  <a:ea typeface="Cambria" panose="02040503050406030204" pitchFamily="18" charset="0"/>
                </a:rPr>
                <a:t>nhập liệu từ bàn phím trong Python</a:t>
              </a:r>
            </a:p>
          </p:txBody>
        </p:sp>
        <p:grpSp>
          <p:nvGrpSpPr>
            <p:cNvPr id="21" name="Group 17"/>
            <p:cNvGrpSpPr>
              <a:grpSpLocks/>
            </p:cNvGrpSpPr>
            <p:nvPr/>
          </p:nvGrpSpPr>
          <p:grpSpPr bwMode="auto">
            <a:xfrm>
              <a:off x="789624" y="1295400"/>
              <a:ext cx="353376" cy="272472"/>
              <a:chOff x="1110" y="2656"/>
              <a:chExt cx="1549" cy="1351"/>
            </a:xfrm>
          </p:grpSpPr>
          <p:sp>
            <p:nvSpPr>
              <p:cNvPr id="2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3682435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26</a:t>
            </a:fld>
            <a:endParaRPr lang="en-US"/>
          </a:p>
        </p:txBody>
      </p:sp>
      <p:sp>
        <p:nvSpPr>
          <p:cNvPr id="14" name="Content Placeholder 2"/>
          <p:cNvSpPr txBox="1">
            <a:spLocks/>
          </p:cNvSpPr>
          <p:nvPr/>
        </p:nvSpPr>
        <p:spPr>
          <a:xfrm>
            <a:off x="522082" y="210991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dirty="0">
                <a:solidFill>
                  <a:prstClr val="black"/>
                </a:solidFill>
                <a:latin typeface="Cambria" panose="02040503050406030204" pitchFamily="18" charset="0"/>
              </a:rPr>
              <a:t>Ngoài ra hàm input() còn có cho phép ta nhập nhãn tiêu đề vào như sau:</a:t>
            </a:r>
            <a:endParaRPr lang="en-US" dirty="0">
              <a:solidFill>
                <a:prstClr val="black"/>
              </a:solidFill>
              <a:latin typeface="Cambria" panose="02040503050406030204" pitchFamily="18" charset="0"/>
            </a:endParaRPr>
          </a:p>
        </p:txBody>
      </p:sp>
      <p:sp>
        <p:nvSpPr>
          <p:cNvPr id="9" name="Rectangle 2">
            <a:extLst>
              <a:ext uri="{FF2B5EF4-FFF2-40B4-BE49-F238E27FC236}">
                <a16:creationId xmlns:a16="http://schemas.microsoft.com/office/drawing/2014/main" id="{8DBB73D9-2321-494B-8AD3-172150672E1C}"/>
              </a:ext>
            </a:extLst>
          </p:cNvPr>
          <p:cNvSpPr>
            <a:spLocks noChangeArrowheads="1"/>
          </p:cNvSpPr>
          <p:nvPr/>
        </p:nvSpPr>
        <p:spPr bwMode="auto">
          <a:xfrm>
            <a:off x="1055440" y="3233882"/>
            <a:ext cx="9565439"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Mời</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bạn</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nhập</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giá</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trị</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gì</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đó</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Bạn</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nhập</a:t>
            </a:r>
            <a:r>
              <a:rPr kumimoji="0" lang="en-US" altLang="en-US" sz="3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grpSp>
        <p:nvGrpSpPr>
          <p:cNvPr id="19" name="Group 18"/>
          <p:cNvGrpSpPr/>
          <p:nvPr/>
        </p:nvGrpSpPr>
        <p:grpSpPr>
          <a:xfrm>
            <a:off x="514025" y="819340"/>
            <a:ext cx="9194800" cy="508000"/>
            <a:chOff x="789624" y="1191463"/>
            <a:chExt cx="9194800" cy="508000"/>
          </a:xfrm>
        </p:grpSpPr>
        <p:sp>
          <p:nvSpPr>
            <p:cNvPr id="20" name="AutoShape 52"/>
            <p:cNvSpPr>
              <a:spLocks noChangeArrowheads="1"/>
            </p:cNvSpPr>
            <p:nvPr/>
          </p:nvSpPr>
          <p:spPr bwMode="gray">
            <a:xfrm>
              <a:off x="990600" y="1191463"/>
              <a:ext cx="899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dirty="0" smtClean="0">
                  <a:effectLst/>
                  <a:latin typeface="Cambria" panose="02040503050406030204" pitchFamily="18" charset="0"/>
                  <a:ea typeface="Cambria" panose="02040503050406030204" pitchFamily="18" charset="0"/>
                </a:rPr>
                <a:t>Cách </a:t>
              </a:r>
              <a:r>
                <a:rPr lang="vi-VN" sz="4000" b="1" dirty="0">
                  <a:effectLst/>
                  <a:latin typeface="Cambria" panose="02040503050406030204" pitchFamily="18" charset="0"/>
                  <a:ea typeface="Cambria" panose="02040503050406030204" pitchFamily="18" charset="0"/>
                </a:rPr>
                <a:t>nhập liệu từ bàn phím trong Python</a:t>
              </a:r>
            </a:p>
          </p:txBody>
        </p:sp>
        <p:grpSp>
          <p:nvGrpSpPr>
            <p:cNvPr id="21" name="Group 17"/>
            <p:cNvGrpSpPr>
              <a:grpSpLocks/>
            </p:cNvGrpSpPr>
            <p:nvPr/>
          </p:nvGrpSpPr>
          <p:grpSpPr bwMode="auto">
            <a:xfrm>
              <a:off x="789624" y="1295400"/>
              <a:ext cx="353376" cy="272472"/>
              <a:chOff x="1110" y="2656"/>
              <a:chExt cx="1549" cy="1351"/>
            </a:xfrm>
          </p:grpSpPr>
          <p:sp>
            <p:nvSpPr>
              <p:cNvPr id="2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9489166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27</a:t>
            </a:fld>
            <a:endParaRPr lang="en-US"/>
          </a:p>
        </p:txBody>
      </p:sp>
      <p:sp>
        <p:nvSpPr>
          <p:cNvPr id="14" name="Content Placeholder 2"/>
          <p:cNvSpPr txBox="1">
            <a:spLocks/>
          </p:cNvSpPr>
          <p:nvPr/>
        </p:nvSpPr>
        <p:spPr>
          <a:xfrm>
            <a:off x="762000" y="25791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3600" dirty="0" err="1">
                <a:solidFill>
                  <a:prstClr val="black"/>
                </a:solidFill>
                <a:latin typeface="Cambria" panose="02040503050406030204" pitchFamily="18" charset="0"/>
              </a:rPr>
              <a:t>Để</a:t>
            </a:r>
            <a:r>
              <a:rPr lang="en-US" sz="3600" dirty="0">
                <a:solidFill>
                  <a:prstClr val="black"/>
                </a:solidFill>
                <a:latin typeface="Cambria" panose="02040503050406030204" pitchFamily="18" charset="0"/>
              </a:rPr>
              <a:t> </a:t>
            </a:r>
            <a:r>
              <a:rPr lang="en-US" sz="3600" dirty="0" err="1">
                <a:solidFill>
                  <a:prstClr val="black"/>
                </a:solidFill>
                <a:latin typeface="Cambria" panose="02040503050406030204" pitchFamily="18" charset="0"/>
              </a:rPr>
              <a:t>xuất</a:t>
            </a:r>
            <a:r>
              <a:rPr lang="en-US" sz="3600" dirty="0">
                <a:solidFill>
                  <a:prstClr val="black"/>
                </a:solidFill>
                <a:latin typeface="Cambria" panose="02040503050406030204" pitchFamily="18" charset="0"/>
              </a:rPr>
              <a:t> </a:t>
            </a:r>
            <a:r>
              <a:rPr lang="en-US" sz="3600" dirty="0" err="1">
                <a:solidFill>
                  <a:prstClr val="black"/>
                </a:solidFill>
                <a:latin typeface="Cambria" panose="02040503050406030204" pitchFamily="18" charset="0"/>
              </a:rPr>
              <a:t>lặp</a:t>
            </a:r>
            <a:r>
              <a:rPr lang="en-US" sz="3600" dirty="0">
                <a:solidFill>
                  <a:prstClr val="black"/>
                </a:solidFill>
                <a:latin typeface="Cambria" panose="02040503050406030204" pitchFamily="18" charset="0"/>
              </a:rPr>
              <a:t> </a:t>
            </a:r>
            <a:r>
              <a:rPr lang="en-US" sz="3600" dirty="0" err="1">
                <a:solidFill>
                  <a:prstClr val="black"/>
                </a:solidFill>
                <a:latin typeface="Cambria" panose="02040503050406030204" pitchFamily="18" charset="0"/>
              </a:rPr>
              <a:t>dữ</a:t>
            </a:r>
            <a:r>
              <a:rPr lang="en-US" sz="3600" dirty="0">
                <a:solidFill>
                  <a:prstClr val="black"/>
                </a:solidFill>
                <a:latin typeface="Cambria" panose="02040503050406030204" pitchFamily="18" charset="0"/>
              </a:rPr>
              <a:t> </a:t>
            </a:r>
            <a:r>
              <a:rPr lang="en-US" sz="3600" dirty="0" err="1">
                <a:solidFill>
                  <a:prstClr val="black"/>
                </a:solidFill>
                <a:latin typeface="Cambria" panose="02040503050406030204" pitchFamily="18" charset="0"/>
              </a:rPr>
              <a:t>liệu</a:t>
            </a:r>
            <a:r>
              <a:rPr lang="en-US" sz="3600" dirty="0">
                <a:solidFill>
                  <a:prstClr val="black"/>
                </a:solidFill>
                <a:latin typeface="Cambria" panose="02040503050406030204" pitchFamily="18" charset="0"/>
              </a:rPr>
              <a:t> </a:t>
            </a:r>
            <a:r>
              <a:rPr lang="en-US" sz="3600" dirty="0" err="1">
                <a:solidFill>
                  <a:prstClr val="black"/>
                </a:solidFill>
                <a:latin typeface="Cambria" panose="02040503050406030204" pitchFamily="18" charset="0"/>
              </a:rPr>
              <a:t>ra</a:t>
            </a:r>
            <a:r>
              <a:rPr lang="en-US" sz="3600" dirty="0">
                <a:solidFill>
                  <a:prstClr val="black"/>
                </a:solidFill>
                <a:latin typeface="Cambria" panose="02040503050406030204" pitchFamily="18" charset="0"/>
              </a:rPr>
              <a:t> </a:t>
            </a:r>
            <a:r>
              <a:rPr lang="en-US" sz="3600" dirty="0" err="1">
                <a:solidFill>
                  <a:prstClr val="black"/>
                </a:solidFill>
                <a:latin typeface="Cambria" panose="02040503050406030204" pitchFamily="18" charset="0"/>
              </a:rPr>
              <a:t>màn</a:t>
            </a:r>
            <a:r>
              <a:rPr lang="en-US" sz="3600" dirty="0">
                <a:solidFill>
                  <a:prstClr val="black"/>
                </a:solidFill>
                <a:latin typeface="Cambria" panose="02040503050406030204" pitchFamily="18" charset="0"/>
              </a:rPr>
              <a:t> </a:t>
            </a:r>
            <a:r>
              <a:rPr lang="en-US" sz="3600" dirty="0" err="1">
                <a:solidFill>
                  <a:prstClr val="black"/>
                </a:solidFill>
                <a:latin typeface="Cambria" panose="02040503050406030204" pitchFamily="18" charset="0"/>
              </a:rPr>
              <a:t>hình</a:t>
            </a:r>
            <a:r>
              <a:rPr lang="en-US" sz="3600" dirty="0">
                <a:solidFill>
                  <a:prstClr val="black"/>
                </a:solidFill>
                <a:latin typeface="Cambria" panose="02040503050406030204" pitchFamily="18" charset="0"/>
              </a:rPr>
              <a:t> ta </a:t>
            </a:r>
            <a:r>
              <a:rPr lang="en-US" sz="3600" dirty="0" err="1">
                <a:solidFill>
                  <a:prstClr val="black"/>
                </a:solidFill>
                <a:latin typeface="Cambria" panose="02040503050406030204" pitchFamily="18" charset="0"/>
              </a:rPr>
              <a:t>làm</a:t>
            </a:r>
            <a:r>
              <a:rPr lang="en-US" sz="3600" dirty="0">
                <a:solidFill>
                  <a:prstClr val="black"/>
                </a:solidFill>
                <a:latin typeface="Cambria" panose="02040503050406030204" pitchFamily="18" charset="0"/>
              </a:rPr>
              <a:t> </a:t>
            </a:r>
            <a:r>
              <a:rPr lang="en-US" sz="3600" dirty="0" err="1">
                <a:solidFill>
                  <a:prstClr val="black"/>
                </a:solidFill>
                <a:latin typeface="Cambria" panose="02040503050406030204" pitchFamily="18" charset="0"/>
              </a:rPr>
              <a:t>nh</a:t>
            </a:r>
            <a:r>
              <a:rPr lang="vi-VN" sz="3600" dirty="0">
                <a:solidFill>
                  <a:prstClr val="black"/>
                </a:solidFill>
                <a:latin typeface="Cambria" panose="02040503050406030204" pitchFamily="18" charset="0"/>
              </a:rPr>
              <a:t>ư</a:t>
            </a:r>
            <a:r>
              <a:rPr lang="en-US" sz="3600" dirty="0">
                <a:solidFill>
                  <a:prstClr val="black"/>
                </a:solidFill>
                <a:latin typeface="Cambria" panose="02040503050406030204" pitchFamily="18" charset="0"/>
              </a:rPr>
              <a:t> </a:t>
            </a:r>
            <a:r>
              <a:rPr lang="en-US" sz="3600" dirty="0" err="1">
                <a:solidFill>
                  <a:prstClr val="black"/>
                </a:solidFill>
                <a:latin typeface="Cambria" panose="02040503050406030204" pitchFamily="18" charset="0"/>
              </a:rPr>
              <a:t>sau</a:t>
            </a:r>
            <a:r>
              <a:rPr lang="en-US" sz="3600" dirty="0">
                <a:solidFill>
                  <a:prstClr val="black"/>
                </a:solidFill>
                <a:latin typeface="Cambria" panose="02040503050406030204" pitchFamily="18" charset="0"/>
              </a:rPr>
              <a:t>:</a:t>
            </a:r>
          </a:p>
          <a:p>
            <a:pPr marL="0" lvl="0" indent="0" algn="just">
              <a:lnSpc>
                <a:spcPct val="90000"/>
              </a:lnSpc>
              <a:spcBef>
                <a:spcPts val="1000"/>
              </a:spcBef>
              <a:buClr>
                <a:srgbClr val="215D9F"/>
              </a:buClr>
              <a:buNone/>
            </a:pPr>
            <a:endParaRPr lang="en-US" sz="3600" dirty="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en-US" sz="3600" dirty="0">
                <a:solidFill>
                  <a:prstClr val="black"/>
                </a:solidFill>
                <a:latin typeface="Cambria" panose="02040503050406030204" pitchFamily="18" charset="0"/>
                <a:sym typeface="Wingdings" panose="05000000000000000000" pitchFamily="2" charset="2"/>
              </a:rPr>
              <a:t></a:t>
            </a:r>
            <a:r>
              <a:rPr lang="en-US" sz="3600" dirty="0" err="1">
                <a:solidFill>
                  <a:prstClr val="black"/>
                </a:solidFill>
                <a:latin typeface="Cambria" panose="02040503050406030204" pitchFamily="18" charset="0"/>
                <a:sym typeface="Wingdings" panose="05000000000000000000" pitchFamily="2" charset="2"/>
              </a:rPr>
              <a:t>Xuất</a:t>
            </a:r>
            <a:r>
              <a:rPr lang="en-US" sz="3600" dirty="0">
                <a:solidFill>
                  <a:prstClr val="black"/>
                </a:solidFill>
                <a:latin typeface="Cambria" panose="02040503050406030204" pitchFamily="18" charset="0"/>
                <a:sym typeface="Wingdings" panose="05000000000000000000" pitchFamily="2" charset="2"/>
              </a:rPr>
              <a:t> </a:t>
            </a:r>
            <a:r>
              <a:rPr lang="en-US" sz="3600" dirty="0" err="1">
                <a:solidFill>
                  <a:prstClr val="black"/>
                </a:solidFill>
                <a:latin typeface="Cambria" panose="02040503050406030204" pitchFamily="18" charset="0"/>
                <a:sym typeface="Wingdings" panose="05000000000000000000" pitchFamily="2" charset="2"/>
              </a:rPr>
              <a:t>dấu</a:t>
            </a:r>
            <a:r>
              <a:rPr lang="en-US" sz="3600" dirty="0">
                <a:solidFill>
                  <a:prstClr val="black"/>
                </a:solidFill>
                <a:latin typeface="Cambria" panose="02040503050406030204" pitchFamily="18" charset="0"/>
                <a:sym typeface="Wingdings" panose="05000000000000000000" pitchFamily="2" charset="2"/>
              </a:rPr>
              <a:t> * 15 </a:t>
            </a:r>
            <a:r>
              <a:rPr lang="en-US" sz="3600" dirty="0" err="1">
                <a:solidFill>
                  <a:prstClr val="black"/>
                </a:solidFill>
                <a:latin typeface="Cambria" panose="02040503050406030204" pitchFamily="18" charset="0"/>
                <a:sym typeface="Wingdings" panose="05000000000000000000" pitchFamily="2" charset="2"/>
              </a:rPr>
              <a:t>lần</a:t>
            </a:r>
            <a:endParaRPr lang="en-US" sz="3600" dirty="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3600" dirty="0">
              <a:solidFill>
                <a:prstClr val="black"/>
              </a:solidFill>
              <a:latin typeface="Cambria" panose="02040503050406030204" pitchFamily="18" charset="0"/>
            </a:endParaRPr>
          </a:p>
        </p:txBody>
      </p:sp>
      <p:sp>
        <p:nvSpPr>
          <p:cNvPr id="11" name="Rectangle 3">
            <a:extLst>
              <a:ext uri="{FF2B5EF4-FFF2-40B4-BE49-F238E27FC236}">
                <a16:creationId xmlns:a16="http://schemas.microsoft.com/office/drawing/2014/main" id="{935D9CC2-54BD-4128-9C85-35F485E54F6D}"/>
              </a:ext>
            </a:extLst>
          </p:cNvPr>
          <p:cNvSpPr>
            <a:spLocks noChangeArrowheads="1"/>
          </p:cNvSpPr>
          <p:nvPr/>
        </p:nvSpPr>
        <p:spPr bwMode="auto">
          <a:xfrm>
            <a:off x="1343472" y="3270175"/>
            <a:ext cx="3024336"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24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lang="en-US" altLang="en-US" sz="2400" b="1">
                <a:solidFill>
                  <a:srgbClr val="008080"/>
                </a:solidFill>
                <a:latin typeface="Courier New" panose="02070309020205020404" pitchFamily="49" charset="0"/>
                <a:cs typeface="Courier New" panose="02070309020205020404" pitchFamily="49" charset="0"/>
              </a:rPr>
              <a:t>'</a:t>
            </a:r>
            <a:r>
              <a:rPr kumimoji="0" lang="en-US" altLang="en-US" sz="24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15</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CA22F732-E9E9-4584-B5DC-86FE4817D10B}"/>
              </a:ext>
            </a:extLst>
          </p:cNvPr>
          <p:cNvSpPr/>
          <p:nvPr/>
        </p:nvSpPr>
        <p:spPr>
          <a:xfrm>
            <a:off x="5375920" y="3362508"/>
            <a:ext cx="1726755" cy="369332"/>
          </a:xfrm>
          <a:prstGeom prst="rect">
            <a:avLst/>
          </a:prstGeom>
        </p:spPr>
        <p:txBody>
          <a:bodyPr wrap="none">
            <a:spAutoFit/>
          </a:bodyPr>
          <a:lstStyle/>
          <a:p>
            <a:r>
              <a:rPr lang="en-US" dirty="0">
                <a:solidFill>
                  <a:prstClr val="black"/>
                </a:solidFill>
                <a:latin typeface="Cambria" panose="02040503050406030204" pitchFamily="18" charset="0"/>
                <a:sym typeface="Wingdings" panose="05000000000000000000" pitchFamily="2" charset="2"/>
              </a:rPr>
              <a:t>*************** </a:t>
            </a:r>
            <a:endParaRPr lang="en-US" dirty="0"/>
          </a:p>
        </p:txBody>
      </p:sp>
      <p:grpSp>
        <p:nvGrpSpPr>
          <p:cNvPr id="15" name="Group 14">
            <a:extLst>
              <a:ext uri="{FF2B5EF4-FFF2-40B4-BE49-F238E27FC236}">
                <a16:creationId xmlns:a16="http://schemas.microsoft.com/office/drawing/2014/main" id="{666C22E1-4A06-4CB8-AC86-049DE39F12D7}"/>
              </a:ext>
            </a:extLst>
          </p:cNvPr>
          <p:cNvGrpSpPr/>
          <p:nvPr/>
        </p:nvGrpSpPr>
        <p:grpSpPr>
          <a:xfrm>
            <a:off x="479376" y="910336"/>
            <a:ext cx="9194800" cy="508000"/>
            <a:chOff x="789624" y="1191463"/>
            <a:chExt cx="9194800" cy="508000"/>
          </a:xfrm>
        </p:grpSpPr>
        <p:sp>
          <p:nvSpPr>
            <p:cNvPr id="16" name="AutoShape 52">
              <a:extLst>
                <a:ext uri="{FF2B5EF4-FFF2-40B4-BE49-F238E27FC236}">
                  <a16:creationId xmlns:a16="http://schemas.microsoft.com/office/drawing/2014/main" id="{1764B774-2EFB-43BF-A30E-91A11EE7B147}"/>
                </a:ext>
              </a:extLst>
            </p:cNvPr>
            <p:cNvSpPr>
              <a:spLocks noChangeArrowheads="1"/>
            </p:cNvSpPr>
            <p:nvPr/>
          </p:nvSpPr>
          <p:spPr bwMode="gray">
            <a:xfrm>
              <a:off x="990600" y="1191463"/>
              <a:ext cx="899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400" b="1" dirty="0" smtClean="0">
                  <a:effectLst/>
                  <a:latin typeface="Cambria" panose="02040503050406030204" pitchFamily="18" charset="0"/>
                  <a:ea typeface="Cambria" panose="02040503050406030204" pitchFamily="18" charset="0"/>
                </a:rPr>
                <a:t>Các </a:t>
              </a:r>
              <a:r>
                <a:rPr lang="vi-VN" sz="4400" b="1" dirty="0">
                  <a:effectLst/>
                  <a:latin typeface="Cambria" panose="02040503050406030204" pitchFamily="18" charset="0"/>
                  <a:ea typeface="Cambria" panose="02040503050406030204" pitchFamily="18" charset="0"/>
                </a:rPr>
                <a:t>kiểu xuất dữ liệu</a:t>
              </a:r>
            </a:p>
          </p:txBody>
        </p:sp>
        <p:grpSp>
          <p:nvGrpSpPr>
            <p:cNvPr id="17" name="Group 17">
              <a:extLst>
                <a:ext uri="{FF2B5EF4-FFF2-40B4-BE49-F238E27FC236}">
                  <a16:creationId xmlns:a16="http://schemas.microsoft.com/office/drawing/2014/main" id="{2359ACE8-C9EA-4D04-AD2C-01CE0E515CA0}"/>
                </a:ext>
              </a:extLst>
            </p:cNvPr>
            <p:cNvGrpSpPr>
              <a:grpSpLocks/>
            </p:cNvGrpSpPr>
            <p:nvPr/>
          </p:nvGrpSpPr>
          <p:grpSpPr bwMode="auto">
            <a:xfrm>
              <a:off x="789624" y="1295400"/>
              <a:ext cx="353376" cy="272472"/>
              <a:chOff x="1110" y="2656"/>
              <a:chExt cx="1549" cy="1351"/>
            </a:xfrm>
          </p:grpSpPr>
          <p:sp>
            <p:nvSpPr>
              <p:cNvPr id="18" name="AutoShape 18">
                <a:extLst>
                  <a:ext uri="{FF2B5EF4-FFF2-40B4-BE49-F238E27FC236}">
                    <a16:creationId xmlns:a16="http://schemas.microsoft.com/office/drawing/2014/main" id="{D2442F6A-B344-489D-B145-E9E84E27237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19" name="AutoShape 19">
                <a:extLst>
                  <a:ext uri="{FF2B5EF4-FFF2-40B4-BE49-F238E27FC236}">
                    <a16:creationId xmlns:a16="http://schemas.microsoft.com/office/drawing/2014/main" id="{514E222E-EC2A-4842-9780-8D44FCE2011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20" name="AutoShape 20">
                <a:extLst>
                  <a:ext uri="{FF2B5EF4-FFF2-40B4-BE49-F238E27FC236}">
                    <a16:creationId xmlns:a16="http://schemas.microsoft.com/office/drawing/2014/main" id="{F8156855-AB53-4FE3-8173-2B952E3F79B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9376054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28</a:t>
            </a:fld>
            <a:endParaRPr lang="en-US"/>
          </a:p>
        </p:txBody>
      </p:sp>
      <p:sp>
        <p:nvSpPr>
          <p:cNvPr id="14" name="Content Placeholder 2"/>
          <p:cNvSpPr txBox="1">
            <a:spLocks/>
          </p:cNvSpPr>
          <p:nvPr/>
        </p:nvSpPr>
        <p:spPr>
          <a:xfrm>
            <a:off x="516820" y="200674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dirty="0" err="1">
                <a:solidFill>
                  <a:prstClr val="black"/>
                </a:solidFill>
                <a:latin typeface="Cambria" panose="02040503050406030204" pitchFamily="18" charset="0"/>
              </a:rPr>
              <a:t>Dùng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hàm</a:t>
            </a:r>
            <a:r>
              <a:rPr lang="en-US" sz="2800" dirty="0">
                <a:solidFill>
                  <a:prstClr val="black"/>
                </a:solidFill>
                <a:latin typeface="Cambria" panose="02040503050406030204" pitchFamily="18" charset="0"/>
              </a:rPr>
              <a:t> format </a:t>
            </a:r>
            <a:r>
              <a:rPr lang="en-US" sz="2800" dirty="0" err="1">
                <a:solidFill>
                  <a:prstClr val="black"/>
                </a:solidFill>
                <a:latin typeface="Cambria" panose="02040503050406030204" pitchFamily="18" charset="0"/>
              </a:rPr>
              <a:t>để</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xuất</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dữ</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liệu</a:t>
            </a:r>
            <a:r>
              <a:rPr lang="en-US" sz="2800" dirty="0">
                <a:solidFill>
                  <a:prstClr val="black"/>
                </a:solidFill>
                <a:latin typeface="Cambria" panose="02040503050406030204" pitchFamily="18" charset="0"/>
              </a:rPr>
              <a:t>:</a:t>
            </a:r>
          </a:p>
        </p:txBody>
      </p:sp>
      <p:pic>
        <p:nvPicPr>
          <p:cNvPr id="8" name="Picture 7">
            <a:extLst>
              <a:ext uri="{FF2B5EF4-FFF2-40B4-BE49-F238E27FC236}">
                <a16:creationId xmlns:a16="http://schemas.microsoft.com/office/drawing/2014/main" id="{B1FE116A-2505-4E26-ADE3-91C6F92E3017}"/>
              </a:ext>
            </a:extLst>
          </p:cNvPr>
          <p:cNvPicPr>
            <a:picLocks noChangeAspect="1"/>
          </p:cNvPicPr>
          <p:nvPr/>
        </p:nvPicPr>
        <p:blipFill>
          <a:blip r:embed="rId3"/>
          <a:stretch>
            <a:fillRect/>
          </a:stretch>
        </p:blipFill>
        <p:spPr>
          <a:xfrm>
            <a:off x="2622550" y="2387749"/>
            <a:ext cx="6724650" cy="4486275"/>
          </a:xfrm>
          <a:prstGeom prst="rect">
            <a:avLst/>
          </a:prstGeom>
        </p:spPr>
      </p:pic>
      <p:pic>
        <p:nvPicPr>
          <p:cNvPr id="9" name="Picture 8">
            <a:extLst>
              <a:ext uri="{FF2B5EF4-FFF2-40B4-BE49-F238E27FC236}">
                <a16:creationId xmlns:a16="http://schemas.microsoft.com/office/drawing/2014/main" id="{60C15FF4-6AAF-4C68-B237-CE21ED31D679}"/>
              </a:ext>
            </a:extLst>
          </p:cNvPr>
          <p:cNvPicPr>
            <a:picLocks noChangeAspect="1"/>
          </p:cNvPicPr>
          <p:nvPr/>
        </p:nvPicPr>
        <p:blipFill>
          <a:blip r:embed="rId4"/>
          <a:stretch>
            <a:fillRect/>
          </a:stretch>
        </p:blipFill>
        <p:spPr>
          <a:xfrm>
            <a:off x="6259549" y="2014342"/>
            <a:ext cx="5129435" cy="622570"/>
          </a:xfrm>
          <a:prstGeom prst="rect">
            <a:avLst/>
          </a:prstGeom>
        </p:spPr>
      </p:pic>
      <p:sp>
        <p:nvSpPr>
          <p:cNvPr id="20" name="AutoShape 52">
            <a:extLst>
              <a:ext uri="{FF2B5EF4-FFF2-40B4-BE49-F238E27FC236}">
                <a16:creationId xmlns:a16="http://schemas.microsoft.com/office/drawing/2014/main" id="{1764B774-2EFB-43BF-A30E-91A11EE7B147}"/>
              </a:ext>
            </a:extLst>
          </p:cNvPr>
          <p:cNvSpPr>
            <a:spLocks noChangeArrowheads="1"/>
          </p:cNvSpPr>
          <p:nvPr/>
        </p:nvSpPr>
        <p:spPr bwMode="gray">
          <a:xfrm>
            <a:off x="680352" y="910336"/>
            <a:ext cx="899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400" b="1" dirty="0" smtClean="0">
                <a:effectLst/>
                <a:latin typeface="Cambria" panose="02040503050406030204" pitchFamily="18" charset="0"/>
                <a:ea typeface="Cambria" panose="02040503050406030204" pitchFamily="18" charset="0"/>
              </a:rPr>
              <a:t>Các </a:t>
            </a:r>
            <a:r>
              <a:rPr lang="vi-VN" sz="4400" b="1" dirty="0">
                <a:effectLst/>
                <a:latin typeface="Cambria" panose="02040503050406030204" pitchFamily="18" charset="0"/>
                <a:ea typeface="Cambria" panose="02040503050406030204" pitchFamily="18" charset="0"/>
              </a:rPr>
              <a:t>kiểu xuất dữ liệu</a:t>
            </a:r>
          </a:p>
        </p:txBody>
      </p:sp>
    </p:spTree>
    <p:extLst>
      <p:ext uri="{BB962C8B-B14F-4D97-AF65-F5344CB8AC3E}">
        <p14:creationId xmlns:p14="http://schemas.microsoft.com/office/powerpoint/2010/main" val="25335309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29</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dirty="0" err="1">
                <a:solidFill>
                  <a:prstClr val="black"/>
                </a:solidFill>
                <a:latin typeface="Cambria" panose="02040503050406030204" pitchFamily="18" charset="0"/>
              </a:rPr>
              <a:t>Muốn</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xuất</a:t>
            </a:r>
            <a:r>
              <a:rPr lang="en-US" sz="2800" dirty="0">
                <a:solidFill>
                  <a:prstClr val="black"/>
                </a:solidFill>
                <a:latin typeface="Cambria" panose="02040503050406030204" pitchFamily="18" charset="0"/>
              </a:rPr>
              <a:t> </a:t>
            </a:r>
            <a:r>
              <a:rPr lang="en-US" sz="2800" dirty="0" err="1" smtClean="0">
                <a:solidFill>
                  <a:prstClr val="black"/>
                </a:solidFill>
                <a:latin typeface="Cambria" panose="02040503050406030204" pitchFamily="18" charset="0"/>
              </a:rPr>
              <a:t>canh</a:t>
            </a:r>
            <a:r>
              <a:rPr lang="en-US" sz="2800" dirty="0" smtClean="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phải</a:t>
            </a:r>
            <a:r>
              <a:rPr lang="en-US" sz="2800" dirty="0">
                <a:solidFill>
                  <a:prstClr val="black"/>
                </a:solidFill>
                <a:latin typeface="Cambria" panose="02040503050406030204" pitchFamily="18" charset="0"/>
              </a:rPr>
              <a:t> ta </a:t>
            </a:r>
            <a:r>
              <a:rPr lang="en-US" sz="2800" dirty="0" err="1">
                <a:solidFill>
                  <a:prstClr val="black"/>
                </a:solidFill>
                <a:latin typeface="Cambria" panose="02040503050406030204" pitchFamily="18" charset="0"/>
              </a:rPr>
              <a:t>có</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thể</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làm</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nh</a:t>
            </a:r>
            <a:r>
              <a:rPr lang="vi-VN" sz="2800" dirty="0">
                <a:solidFill>
                  <a:prstClr val="black"/>
                </a:solidFill>
                <a:latin typeface="Cambria" panose="02040503050406030204" pitchFamily="18" charset="0"/>
              </a:rPr>
              <a:t>ư</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sau</a:t>
            </a:r>
            <a:r>
              <a:rPr lang="en-US" sz="2800" dirty="0">
                <a:solidFill>
                  <a:prstClr val="black"/>
                </a:solidFill>
                <a:latin typeface="Cambria" panose="02040503050406030204" pitchFamily="18" charset="0"/>
              </a:rPr>
              <a:t>:</a:t>
            </a:r>
          </a:p>
        </p:txBody>
      </p:sp>
      <p:sp>
        <p:nvSpPr>
          <p:cNvPr id="10" name="Rectangle 1">
            <a:extLst>
              <a:ext uri="{FF2B5EF4-FFF2-40B4-BE49-F238E27FC236}">
                <a16:creationId xmlns:a16="http://schemas.microsoft.com/office/drawing/2014/main" id="{6A7302C5-97D7-45D4-8C46-EFFE13F8F795}"/>
              </a:ext>
            </a:extLst>
          </p:cNvPr>
          <p:cNvSpPr>
            <a:spLocks noChangeArrowheads="1"/>
          </p:cNvSpPr>
          <p:nvPr/>
        </p:nvSpPr>
        <p:spPr bwMode="auto">
          <a:xfrm>
            <a:off x="434009" y="1563946"/>
            <a:ext cx="8340745"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'{0:&gt;2} {1:&gt;11}'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'STT'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Giá</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2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trị</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'{0:&gt;2} {1:&gt;11}'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'{0:&gt;2} {1:&gt;11}'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9</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'{0:&gt;2} {1:&gt;11}'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8</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'{0:&gt;2} {1:&gt;11}'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7</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'{0:&gt;2} {1:&gt;11}'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'{0:&gt;2} {1:&gt;11}'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'{0:&gt;2} {1:&gt;11}'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7</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'{0:&gt;2} {1:&gt;11}'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8</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'{0:&gt;2} {1:&gt;11}'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9</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'{0:&gt;2} {1:&gt;11}'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.format(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2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2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D7BFCA42-DA75-4286-9AB7-9581180892CC}"/>
              </a:ext>
            </a:extLst>
          </p:cNvPr>
          <p:cNvPicPr>
            <a:picLocks noChangeAspect="1"/>
          </p:cNvPicPr>
          <p:nvPr/>
        </p:nvPicPr>
        <p:blipFill>
          <a:blip r:embed="rId3"/>
          <a:stretch>
            <a:fillRect/>
          </a:stretch>
        </p:blipFill>
        <p:spPr>
          <a:xfrm>
            <a:off x="9414565" y="1566862"/>
            <a:ext cx="2162175" cy="4267200"/>
          </a:xfrm>
          <a:prstGeom prst="rect">
            <a:avLst/>
          </a:prstGeom>
        </p:spPr>
      </p:pic>
      <p:cxnSp>
        <p:nvCxnSpPr>
          <p:cNvPr id="15" name="Straight Arrow Connector 14">
            <a:extLst>
              <a:ext uri="{FF2B5EF4-FFF2-40B4-BE49-F238E27FC236}">
                <a16:creationId xmlns:a16="http://schemas.microsoft.com/office/drawing/2014/main" id="{00544AA3-A254-4AE5-9EF9-473B299D3ABB}"/>
              </a:ext>
            </a:extLst>
          </p:cNvPr>
          <p:cNvCxnSpPr/>
          <p:nvPr/>
        </p:nvCxnSpPr>
        <p:spPr>
          <a:xfrm>
            <a:off x="7924800" y="3429000"/>
            <a:ext cx="152400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CF83696-78F5-42CE-9814-8C03525C4635}"/>
              </a:ext>
            </a:extLst>
          </p:cNvPr>
          <p:cNvGrpSpPr/>
          <p:nvPr/>
        </p:nvGrpSpPr>
        <p:grpSpPr>
          <a:xfrm>
            <a:off x="152400" y="152400"/>
            <a:ext cx="9194800" cy="508000"/>
            <a:chOff x="789624" y="1191463"/>
            <a:chExt cx="9194800" cy="508000"/>
          </a:xfrm>
        </p:grpSpPr>
        <p:sp>
          <p:nvSpPr>
            <p:cNvPr id="17" name="AutoShape 52">
              <a:extLst>
                <a:ext uri="{FF2B5EF4-FFF2-40B4-BE49-F238E27FC236}">
                  <a16:creationId xmlns:a16="http://schemas.microsoft.com/office/drawing/2014/main" id="{89050F10-342F-46FC-BCE7-EA0ED664183E}"/>
                </a:ext>
              </a:extLst>
            </p:cNvPr>
            <p:cNvSpPr>
              <a:spLocks noChangeArrowheads="1"/>
            </p:cNvSpPr>
            <p:nvPr/>
          </p:nvSpPr>
          <p:spPr bwMode="gray">
            <a:xfrm>
              <a:off x="990600" y="1191463"/>
              <a:ext cx="899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3600" b="1" dirty="0" smtClean="0">
                  <a:effectLst/>
                  <a:latin typeface="Cambria" panose="02040503050406030204" pitchFamily="18" charset="0"/>
                  <a:ea typeface="Cambria" panose="02040503050406030204" pitchFamily="18" charset="0"/>
                </a:rPr>
                <a:t>Các </a:t>
              </a:r>
              <a:r>
                <a:rPr lang="vi-VN" sz="3600" b="1" dirty="0">
                  <a:effectLst/>
                  <a:latin typeface="Cambria" panose="02040503050406030204" pitchFamily="18" charset="0"/>
                  <a:ea typeface="Cambria" panose="02040503050406030204" pitchFamily="18" charset="0"/>
                </a:rPr>
                <a:t>kiểu xuất dữ liệu</a:t>
              </a:r>
            </a:p>
          </p:txBody>
        </p:sp>
        <p:grpSp>
          <p:nvGrpSpPr>
            <p:cNvPr id="18" name="Group 17">
              <a:extLst>
                <a:ext uri="{FF2B5EF4-FFF2-40B4-BE49-F238E27FC236}">
                  <a16:creationId xmlns:a16="http://schemas.microsoft.com/office/drawing/2014/main" id="{42FEBDEF-95BE-405A-AA85-045F34FD9172}"/>
                </a:ext>
              </a:extLst>
            </p:cNvPr>
            <p:cNvGrpSpPr>
              <a:grpSpLocks/>
            </p:cNvGrpSpPr>
            <p:nvPr/>
          </p:nvGrpSpPr>
          <p:grpSpPr bwMode="auto">
            <a:xfrm>
              <a:off x="789624" y="1295400"/>
              <a:ext cx="353376" cy="272472"/>
              <a:chOff x="1110" y="2656"/>
              <a:chExt cx="1549" cy="1351"/>
            </a:xfrm>
          </p:grpSpPr>
          <p:sp>
            <p:nvSpPr>
              <p:cNvPr id="19" name="AutoShape 18">
                <a:extLst>
                  <a:ext uri="{FF2B5EF4-FFF2-40B4-BE49-F238E27FC236}">
                    <a16:creationId xmlns:a16="http://schemas.microsoft.com/office/drawing/2014/main" id="{0D4D91D6-954D-4EE2-896B-C630705BDA8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0" name="AutoShape 19">
                <a:extLst>
                  <a:ext uri="{FF2B5EF4-FFF2-40B4-BE49-F238E27FC236}">
                    <a16:creationId xmlns:a16="http://schemas.microsoft.com/office/drawing/2014/main" id="{93FAA915-0382-4152-B99F-379F021FB2C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1" name="AutoShape 20">
                <a:extLst>
                  <a:ext uri="{FF2B5EF4-FFF2-40B4-BE49-F238E27FC236}">
                    <a16:creationId xmlns:a16="http://schemas.microsoft.com/office/drawing/2014/main" id="{665C5B1C-56C2-4497-BA4C-9599CD4FE9A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866725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8686800" cy="508000"/>
            <a:chOff x="789624" y="1191463"/>
            <a:chExt cx="8686800" cy="508000"/>
          </a:xfrm>
        </p:grpSpPr>
        <p:sp>
          <p:nvSpPr>
            <p:cNvPr id="3" name="AutoShape 52"/>
            <p:cNvSpPr>
              <a:spLocks noChangeArrowheads="1"/>
            </p:cNvSpPr>
            <p:nvPr/>
          </p:nvSpPr>
          <p:spPr bwMode="gray">
            <a:xfrm>
              <a:off x="990600" y="1191463"/>
              <a:ext cx="8485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dirty="0" err="1" smtClean="0">
                  <a:latin typeface="Cambria" panose="02040503050406030204" pitchFamily="18" charset="0"/>
                </a:rPr>
                <a:t>Giới</a:t>
              </a:r>
              <a:r>
                <a:rPr lang="en-US" sz="2800" b="1" dirty="0" smtClean="0">
                  <a:latin typeface="Cambria" panose="02040503050406030204" pitchFamily="18" charset="0"/>
                </a:rPr>
                <a:t> </a:t>
              </a:r>
              <a:r>
                <a:rPr lang="en-US" sz="2800" b="1" dirty="0" err="1">
                  <a:latin typeface="Cambria" panose="02040503050406030204" pitchFamily="18" charset="0"/>
                </a:rPr>
                <a:t>thiệu</a:t>
              </a:r>
              <a:r>
                <a:rPr lang="en-US" sz="2800" b="1" dirty="0">
                  <a:latin typeface="Cambria" panose="02040503050406030204" pitchFamily="18" charset="0"/>
                </a:rPr>
                <a:t> </a:t>
              </a:r>
              <a:r>
                <a:rPr lang="en-US" sz="2800" b="1" dirty="0" err="1">
                  <a:latin typeface="Cambria" panose="02040503050406030204" pitchFamily="18" charset="0"/>
                </a:rPr>
                <a:t>khái</a:t>
              </a:r>
              <a:r>
                <a:rPr lang="en-US" sz="2800" b="1" dirty="0">
                  <a:latin typeface="Cambria" panose="02040503050406030204" pitchFamily="18" charset="0"/>
                </a:rPr>
                <a:t> </a:t>
              </a:r>
              <a:r>
                <a:rPr lang="en-US" sz="2800" b="1" dirty="0" err="1">
                  <a:latin typeface="Cambria" panose="02040503050406030204" pitchFamily="18" charset="0"/>
                </a:rPr>
                <a:t>quát</a:t>
              </a:r>
              <a:r>
                <a:rPr lang="en-US" sz="2800" b="1" dirty="0">
                  <a:latin typeface="Cambria" panose="02040503050406030204" pitchFamily="18" charset="0"/>
                </a:rPr>
                <a:t> </a:t>
              </a:r>
              <a:r>
                <a:rPr lang="en-US" sz="2800" b="1" dirty="0" err="1">
                  <a:latin typeface="Cambria" panose="02040503050406030204" pitchFamily="18" charset="0"/>
                </a:rPr>
                <a:t>về</a:t>
              </a:r>
              <a:r>
                <a:rPr lang="en-US" sz="2800" b="1" dirty="0">
                  <a:latin typeface="Cambria" panose="02040503050406030204" pitchFamily="18" charset="0"/>
                </a:rPr>
                <a: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a:t>
            </a:fld>
            <a:endParaRPr lang="en-US"/>
          </a:p>
        </p:txBody>
      </p:sp>
      <p:sp>
        <p:nvSpPr>
          <p:cNvPr id="14" name="Content Placeholder 2"/>
          <p:cNvSpPr txBox="1">
            <a:spLocks/>
          </p:cNvSpPr>
          <p:nvPr/>
        </p:nvSpPr>
        <p:spPr>
          <a:xfrm>
            <a:off x="457200" y="7461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400" dirty="0">
                <a:latin typeface="Cambria" panose="02040503050406030204" pitchFamily="18" charset="0"/>
              </a:rPr>
              <a:t>Python là một ngôn ngữ lập trình năng động với nhiều tính năng được sử dụng trong một loạt các ứng dụng</a:t>
            </a:r>
            <a:r>
              <a:rPr lang="vi-VN" sz="2400" dirty="0" smtClean="0">
                <a:latin typeface="Cambria" panose="02040503050406030204" pitchFamily="18" charset="0"/>
              </a:rPr>
              <a:t>.</a:t>
            </a:r>
            <a:endParaRPr lang="en-US" sz="2400" dirty="0" smtClean="0">
              <a:latin typeface="Cambria" panose="02040503050406030204" pitchFamily="18" charset="0"/>
            </a:endParaRPr>
          </a:p>
          <a:p>
            <a:pPr marL="0" lvl="0" indent="0" algn="just">
              <a:lnSpc>
                <a:spcPct val="90000"/>
              </a:lnSpc>
              <a:spcBef>
                <a:spcPts val="1000"/>
              </a:spcBef>
              <a:buClr>
                <a:srgbClr val="215D9F"/>
              </a:buClr>
              <a:buNone/>
            </a:pPr>
            <a:endParaRPr lang="en-US" sz="2400" dirty="0">
              <a:latin typeface="Cambria" panose="02040503050406030204" pitchFamily="18" charset="0"/>
            </a:endParaRPr>
          </a:p>
          <a:p>
            <a:pPr>
              <a:buFont typeface="Wingdings" panose="05000000000000000000" pitchFamily="2" charset="2"/>
              <a:buChar char="v"/>
            </a:pPr>
            <a:r>
              <a:rPr lang="vi-VN" sz="2400" dirty="0">
                <a:latin typeface="Cambria" panose="02040503050406030204" pitchFamily="18" charset="0"/>
              </a:rPr>
              <a:t>Python thường được so sánh với Tcl, Perl, Ruby, Scheme, hoặc Java. </a:t>
            </a:r>
            <a:endParaRPr lang="en-US" sz="2400" dirty="0" smtClean="0">
              <a:latin typeface="Cambria" panose="02040503050406030204" pitchFamily="18" charset="0"/>
            </a:endParaRPr>
          </a:p>
          <a:p>
            <a:pPr>
              <a:buFont typeface="Wingdings" panose="05000000000000000000" pitchFamily="2" charset="2"/>
              <a:buChar char="v"/>
            </a:pPr>
            <a:r>
              <a:rPr lang="vi-VN" sz="2400" dirty="0" smtClean="0">
                <a:latin typeface="Cambria" panose="02040503050406030204" pitchFamily="18" charset="0"/>
              </a:rPr>
              <a:t>Một </a:t>
            </a:r>
            <a:r>
              <a:rPr lang="vi-VN" sz="2400" dirty="0">
                <a:latin typeface="Cambria" panose="02040503050406030204" pitchFamily="18" charset="0"/>
              </a:rPr>
              <a:t>vài tính năng đặc trưng của nó gồm:</a:t>
            </a:r>
          </a:p>
          <a:p>
            <a:pPr lvl="1"/>
            <a:r>
              <a:rPr lang="vi-VN" sz="2000" dirty="0">
                <a:latin typeface="Cambria" panose="02040503050406030204" pitchFamily="18" charset="0"/>
              </a:rPr>
              <a:t>Cú pháp rất trong sáng, dễ đọc</a:t>
            </a:r>
          </a:p>
          <a:p>
            <a:pPr lvl="1"/>
            <a:r>
              <a:rPr lang="vi-VN" sz="2000" dirty="0">
                <a:latin typeface="Cambria" panose="02040503050406030204" pitchFamily="18" charset="0"/>
              </a:rPr>
              <a:t>Hướng đối tượng</a:t>
            </a:r>
          </a:p>
          <a:p>
            <a:pPr lvl="1"/>
            <a:r>
              <a:rPr lang="vi-VN" sz="2000" dirty="0">
                <a:latin typeface="Cambria" panose="02040503050406030204" pitchFamily="18" charset="0"/>
              </a:rPr>
              <a:t>Hoàn toàn mô-đun hóa, hỗ trợ các gói theo cấp bậc</a:t>
            </a:r>
          </a:p>
          <a:p>
            <a:pPr lvl="1"/>
            <a:r>
              <a:rPr lang="vi-VN" sz="2000" dirty="0">
                <a:latin typeface="Cambria" panose="02040503050406030204" pitchFamily="18" charset="0"/>
              </a:rPr>
              <a:t>Xử lý lỗi dựa theo ngoại lệ</a:t>
            </a:r>
          </a:p>
          <a:p>
            <a:pPr lvl="1"/>
            <a:r>
              <a:rPr lang="vi-VN" sz="2000" dirty="0">
                <a:latin typeface="Cambria" panose="02040503050406030204" pitchFamily="18" charset="0"/>
              </a:rPr>
              <a:t>Kiểu dữ liệu động ở mức rất cao</a:t>
            </a:r>
          </a:p>
          <a:p>
            <a:pPr lvl="1"/>
            <a:r>
              <a:rPr lang="vi-VN" sz="2000" dirty="0">
                <a:latin typeface="Cambria" panose="02040503050406030204" pitchFamily="18" charset="0"/>
              </a:rPr>
              <a:t>Các thư viện chuẩn và các mô-đun ngoài bao quát hầu như mọi việc</a:t>
            </a:r>
          </a:p>
          <a:p>
            <a:pPr lvl="1"/>
            <a:r>
              <a:rPr lang="vi-VN" sz="2000" dirty="0">
                <a:latin typeface="Cambria" panose="02040503050406030204" pitchFamily="18" charset="0"/>
              </a:rPr>
              <a:t>phần mở rộng và mô-đun dễ dàng viết trong C, C++</a:t>
            </a:r>
            <a:r>
              <a:rPr lang="en-US" sz="2000" dirty="0">
                <a:latin typeface="Cambria" panose="02040503050406030204" pitchFamily="18" charset="0"/>
              </a:rPr>
              <a:t>,</a:t>
            </a:r>
            <a:r>
              <a:rPr lang="vi-VN" sz="2000" dirty="0">
                <a:latin typeface="Cambria" panose="02040503050406030204" pitchFamily="18" charset="0"/>
              </a:rPr>
              <a:t> Jython, IronPython</a:t>
            </a:r>
          </a:p>
          <a:p>
            <a:pPr lvl="1"/>
            <a:r>
              <a:rPr lang="vi-VN" sz="2000" dirty="0">
                <a:latin typeface="Cambria" panose="02040503050406030204" pitchFamily="18" charset="0"/>
              </a:rPr>
              <a:t>Python mạnh mẽ và thực hiện nhanh</a:t>
            </a:r>
            <a:endParaRPr lang="en-US" sz="2000" dirty="0">
              <a:latin typeface="Cambria" panose="02040503050406030204" pitchFamily="18" charset="0"/>
            </a:endParaRPr>
          </a:p>
          <a:p>
            <a:pPr lvl="1"/>
            <a:r>
              <a:rPr lang="en-US" sz="2000" dirty="0">
                <a:latin typeface="Cambria" panose="02040503050406030204" pitchFamily="18" charset="0"/>
              </a:rPr>
              <a:t>M</a:t>
            </a:r>
            <a:r>
              <a:rPr lang="vi-VN" sz="2000" dirty="0">
                <a:latin typeface="Cambria" panose="02040503050406030204" pitchFamily="18" charset="0"/>
              </a:rPr>
              <a:t>achine learning</a:t>
            </a:r>
          </a:p>
          <a:p>
            <a:pPr marL="0" lvl="0" indent="0" algn="just">
              <a:lnSpc>
                <a:spcPct val="90000"/>
              </a:lnSpc>
              <a:spcBef>
                <a:spcPts val="1000"/>
              </a:spcBef>
              <a:buClr>
                <a:srgbClr val="215D9F"/>
              </a:buClr>
              <a:buNone/>
            </a:pPr>
            <a:endParaRPr lang="en-US" sz="2400" dirty="0">
              <a:latin typeface="Cambria" panose="02040503050406030204" pitchFamily="18" charset="0"/>
            </a:endParaRPr>
          </a:p>
          <a:p>
            <a:pPr marL="0" marR="0" lvl="0" indent="0" algn="just">
              <a:lnSpc>
                <a:spcPct val="150000"/>
              </a:lnSpc>
              <a:spcBef>
                <a:spcPts val="0"/>
              </a:spcBef>
              <a:spcAft>
                <a:spcPts val="0"/>
              </a:spcAft>
              <a:buNone/>
            </a:pPr>
            <a:endParaRPr lang="en-US" sz="2400" i="1" dirty="0">
              <a:effectLst/>
              <a:latin typeface="Cambria" panose="02040503050406030204" pitchFamily="18" charset="0"/>
              <a:ea typeface="Cambria" panose="02040503050406030204" pitchFamily="18" charset="0"/>
            </a:endParaRPr>
          </a:p>
        </p:txBody>
      </p:sp>
      <p:pic>
        <p:nvPicPr>
          <p:cNvPr id="10" name="Picture 2" descr="Image result for python logo">
            <a:extLst>
              <a:ext uri="{FF2B5EF4-FFF2-40B4-BE49-F238E27FC236}">
                <a16:creationId xmlns:a16="http://schemas.microsoft.com/office/drawing/2014/main" id="{512254B3-F5F3-40C0-9B95-D5C5E45021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42" t="11823" r="5229" b="21182"/>
          <a:stretch/>
        </p:blipFill>
        <p:spPr bwMode="auto">
          <a:xfrm>
            <a:off x="7536160" y="2795689"/>
            <a:ext cx="4191000" cy="1149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649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30</a:t>
            </a:fld>
            <a:endParaRPr lang="en-US"/>
          </a:p>
        </p:txBody>
      </p:sp>
      <p:sp>
        <p:nvSpPr>
          <p:cNvPr id="14" name="Content Placeholder 2"/>
          <p:cNvSpPr txBox="1">
            <a:spLocks/>
          </p:cNvSpPr>
          <p:nvPr/>
        </p:nvSpPr>
        <p:spPr>
          <a:xfrm>
            <a:off x="480910" y="198884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dirty="0" err="1">
                <a:solidFill>
                  <a:prstClr val="black"/>
                </a:solidFill>
                <a:latin typeface="Cambria" panose="02040503050406030204" pitchFamily="18" charset="0"/>
              </a:rPr>
              <a:t>Bất</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cứ</a:t>
            </a:r>
            <a:r>
              <a:rPr lang="en-US" sz="2800" dirty="0">
                <a:solidFill>
                  <a:prstClr val="black"/>
                </a:solidFill>
                <a:latin typeface="Cambria" panose="02040503050406030204" pitchFamily="18" charset="0"/>
              </a:rPr>
              <a:t> ng</a:t>
            </a:r>
            <a:r>
              <a:rPr lang="vi-VN" sz="2800" dirty="0">
                <a:solidFill>
                  <a:prstClr val="black"/>
                </a:solidFill>
                <a:latin typeface="Cambria" panose="02040503050406030204" pitchFamily="18" charset="0"/>
              </a:rPr>
              <a:t>ư</a:t>
            </a:r>
            <a:r>
              <a:rPr lang="en-US" sz="2800" dirty="0" err="1">
                <a:solidFill>
                  <a:prstClr val="black"/>
                </a:solidFill>
                <a:latin typeface="Cambria" panose="02040503050406030204" pitchFamily="18" charset="0"/>
              </a:rPr>
              <a:t>ời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nào</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lập</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trình</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cũng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đều</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sinh</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ra</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lỗi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tùy</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vào</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và</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khả</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và</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kinh</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nghiệm</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của</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từng</a:t>
            </a:r>
            <a:r>
              <a:rPr lang="en-US" sz="2800" dirty="0">
                <a:solidFill>
                  <a:prstClr val="black"/>
                </a:solidFill>
                <a:latin typeface="Cambria" panose="02040503050406030204" pitchFamily="18" charset="0"/>
              </a:rPr>
              <a:t> ng</a:t>
            </a:r>
            <a:r>
              <a:rPr lang="vi-VN" sz="2800" dirty="0">
                <a:solidFill>
                  <a:prstClr val="black"/>
                </a:solidFill>
                <a:latin typeface="Cambria" panose="02040503050406030204" pitchFamily="18" charset="0"/>
              </a:rPr>
              <a:t>ư</a:t>
            </a:r>
            <a:r>
              <a:rPr lang="en-US" sz="2800" dirty="0" err="1">
                <a:solidFill>
                  <a:prstClr val="black"/>
                </a:solidFill>
                <a:latin typeface="Cambria" panose="02040503050406030204" pitchFamily="18" charset="0"/>
              </a:rPr>
              <a:t>ời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mà</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gặp</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các</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loại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lỗi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khác</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nhau</a:t>
            </a:r>
            <a:r>
              <a:rPr lang="en-US" sz="2800">
                <a:solidFill>
                  <a:prstClr val="black"/>
                </a:solidFill>
                <a:latin typeface="Cambria" panose="02040503050406030204" pitchFamily="18" charset="0"/>
              </a:rPr>
              <a:t>. </a:t>
            </a:r>
            <a:endParaRPr lang="en-US" sz="2800" smtClean="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en-US" sz="2800" smtClean="0">
                <a:solidFill>
                  <a:prstClr val="black"/>
                </a:solidFill>
                <a:latin typeface="Cambria" panose="02040503050406030204" pitchFamily="18" charset="0"/>
              </a:rPr>
              <a:t>Có </a:t>
            </a:r>
            <a:r>
              <a:rPr lang="en-US" sz="2800" dirty="0">
                <a:solidFill>
                  <a:prstClr val="black"/>
                </a:solidFill>
                <a:latin typeface="Cambria" panose="02040503050406030204" pitchFamily="18" charset="0"/>
              </a:rPr>
              <a:t>3 </a:t>
            </a:r>
            <a:r>
              <a:rPr lang="en-US" sz="2800" dirty="0" err="1">
                <a:solidFill>
                  <a:prstClr val="black"/>
                </a:solidFill>
                <a:latin typeface="Cambria" panose="02040503050406030204" pitchFamily="18" charset="0"/>
              </a:rPr>
              <a:t>loại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lỗi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th</a:t>
            </a:r>
            <a:r>
              <a:rPr lang="vi-VN" sz="2800" dirty="0">
                <a:solidFill>
                  <a:prstClr val="black"/>
                </a:solidFill>
                <a:latin typeface="Cambria" panose="02040503050406030204" pitchFamily="18" charset="0"/>
              </a:rPr>
              <a:t>ư</a:t>
            </a:r>
            <a:r>
              <a:rPr lang="en-US" sz="2800" dirty="0" err="1">
                <a:solidFill>
                  <a:prstClr val="black"/>
                </a:solidFill>
                <a:latin typeface="Cambria" panose="02040503050406030204" pitchFamily="18" charset="0"/>
              </a:rPr>
              <a:t>ờng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gặp</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là</a:t>
            </a:r>
            <a:r>
              <a:rPr lang="en-US" sz="2800" dirty="0">
                <a:solidFill>
                  <a:prstClr val="black"/>
                </a:solidFill>
                <a:latin typeface="Cambria" panose="02040503050406030204" pitchFamily="18" charset="0"/>
              </a:rPr>
              <a:t>:</a:t>
            </a:r>
          </a:p>
          <a:p>
            <a:pPr marL="514350" lvl="0" indent="-514350" algn="just">
              <a:lnSpc>
                <a:spcPct val="90000"/>
              </a:lnSpc>
              <a:spcBef>
                <a:spcPts val="1000"/>
              </a:spcBef>
              <a:buClr>
                <a:srgbClr val="215D9F"/>
              </a:buClr>
              <a:buFont typeface="+mj-lt"/>
              <a:buAutoNum type="arabicPeriod"/>
            </a:pPr>
            <a:r>
              <a:rPr lang="en-US" sz="2800" dirty="0" err="1" smtClean="0">
                <a:solidFill>
                  <a:prstClr val="black"/>
                </a:solidFill>
                <a:latin typeface="Cambria" panose="02040503050406030204" pitchFamily="18" charset="0"/>
              </a:rPr>
              <a:t>Lỗi</a:t>
            </a:r>
            <a:r>
              <a:rPr lang="en-US" sz="2800" dirty="0" smtClean="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cú</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pháp</a:t>
            </a:r>
            <a:r>
              <a:rPr lang="en-US" sz="2800" dirty="0">
                <a:solidFill>
                  <a:prstClr val="black"/>
                </a:solidFill>
                <a:latin typeface="Cambria" panose="02040503050406030204" pitchFamily="18" charset="0"/>
              </a:rPr>
              <a:t>(Syntax Errors)</a:t>
            </a:r>
          </a:p>
          <a:p>
            <a:pPr marL="514350" lvl="0" indent="-514350" algn="just">
              <a:lnSpc>
                <a:spcPct val="90000"/>
              </a:lnSpc>
              <a:spcBef>
                <a:spcPts val="1000"/>
              </a:spcBef>
              <a:buClr>
                <a:srgbClr val="215D9F"/>
              </a:buClr>
              <a:buFont typeface="+mj-lt"/>
              <a:buAutoNum type="arabicPeriod"/>
            </a:pPr>
            <a:r>
              <a:rPr lang="en-US" sz="2800" dirty="0" err="1" smtClean="0">
                <a:solidFill>
                  <a:prstClr val="black"/>
                </a:solidFill>
                <a:latin typeface="Cambria" panose="02040503050406030204" pitchFamily="18" charset="0"/>
              </a:rPr>
              <a:t>Lỗi</a:t>
            </a:r>
            <a:r>
              <a:rPr lang="en-US" sz="2800" dirty="0" smtClean="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thực</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thi</a:t>
            </a:r>
            <a:r>
              <a:rPr lang="en-US" sz="2800" dirty="0">
                <a:solidFill>
                  <a:prstClr val="black"/>
                </a:solidFill>
                <a:latin typeface="Cambria" panose="02040503050406030204" pitchFamily="18" charset="0"/>
              </a:rPr>
              <a:t>(Run-time Exceptions)</a:t>
            </a:r>
          </a:p>
          <a:p>
            <a:pPr marL="514350" lvl="0" indent="-514350" algn="just">
              <a:lnSpc>
                <a:spcPct val="90000"/>
              </a:lnSpc>
              <a:spcBef>
                <a:spcPts val="1000"/>
              </a:spcBef>
              <a:buClr>
                <a:srgbClr val="215D9F"/>
              </a:buClr>
              <a:buFont typeface="+mj-lt"/>
              <a:buAutoNum type="arabicPeriod"/>
            </a:pPr>
            <a:r>
              <a:rPr lang="en-US" sz="2800" dirty="0" err="1" smtClean="0">
                <a:solidFill>
                  <a:prstClr val="black"/>
                </a:solidFill>
                <a:latin typeface="Cambria" panose="02040503050406030204" pitchFamily="18" charset="0"/>
              </a:rPr>
              <a:t>Lỗi</a:t>
            </a:r>
            <a:r>
              <a:rPr lang="en-US" sz="2800" dirty="0" smtClean="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nghiệp</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vụ</a:t>
            </a:r>
            <a:r>
              <a:rPr lang="en-US" sz="2800" dirty="0">
                <a:solidFill>
                  <a:prstClr val="black"/>
                </a:solidFill>
                <a:latin typeface="Cambria" panose="02040503050406030204" pitchFamily="18" charset="0"/>
              </a:rPr>
              <a:t>(Logic Errors)</a:t>
            </a:r>
          </a:p>
          <a:p>
            <a:pPr marL="0" lvl="0" indent="0" algn="just">
              <a:lnSpc>
                <a:spcPct val="90000"/>
              </a:lnSpc>
              <a:spcBef>
                <a:spcPts val="1000"/>
              </a:spcBef>
              <a:buClr>
                <a:srgbClr val="215D9F"/>
              </a:buClr>
              <a:buNone/>
            </a:pPr>
            <a:r>
              <a:rPr lang="en-US" sz="2800" dirty="0" smtClean="0">
                <a:solidFill>
                  <a:prstClr val="black"/>
                </a:solidFill>
                <a:latin typeface="Cambria" panose="02040503050406030204" pitchFamily="18" charset="0"/>
              </a:rPr>
              <a:t>Python </a:t>
            </a:r>
            <a:r>
              <a:rPr lang="en-US" sz="2800" dirty="0" err="1">
                <a:solidFill>
                  <a:prstClr val="black"/>
                </a:solidFill>
                <a:latin typeface="Cambria" panose="02040503050406030204" pitchFamily="18" charset="0"/>
              </a:rPr>
              <a:t>cũng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giống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nh</a:t>
            </a:r>
            <a:r>
              <a:rPr lang="vi-VN" sz="2800" dirty="0">
                <a:solidFill>
                  <a:prstClr val="black"/>
                </a:solidFill>
                <a:latin typeface="Cambria" panose="02040503050406030204" pitchFamily="18" charset="0"/>
              </a:rPr>
              <a:t>ư</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các</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ngôn</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ngữ</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khác</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là</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cho</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phép</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bắt</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lỗi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bằng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khối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lệnh</a:t>
            </a:r>
            <a:r>
              <a:rPr lang="en-US" sz="2800" dirty="0">
                <a:solidFill>
                  <a:prstClr val="black"/>
                </a:solidFill>
                <a:latin typeface="Cambria" panose="02040503050406030204" pitchFamily="18" charset="0"/>
              </a:rPr>
              <a:t> try…catch</a:t>
            </a:r>
          </a:p>
          <a:p>
            <a:pPr marL="0" lvl="0" indent="0" algn="just">
              <a:lnSpc>
                <a:spcPct val="90000"/>
              </a:lnSpc>
              <a:spcBef>
                <a:spcPts val="1000"/>
              </a:spcBef>
              <a:buClr>
                <a:srgbClr val="215D9F"/>
              </a:buClr>
              <a:buNone/>
            </a:pPr>
            <a:endParaRPr lang="en-US" sz="2800" dirty="0">
              <a:solidFill>
                <a:prstClr val="black"/>
              </a:solidFill>
              <a:latin typeface="Cambria" panose="02040503050406030204" pitchFamily="18" charset="0"/>
            </a:endParaRPr>
          </a:p>
          <a:p>
            <a:pPr marL="0" lvl="0" indent="0" algn="just">
              <a:lnSpc>
                <a:spcPct val="90000"/>
              </a:lnSpc>
              <a:spcBef>
                <a:spcPts val="1000"/>
              </a:spcBef>
              <a:buClr>
                <a:srgbClr val="215D9F"/>
              </a:buClr>
              <a:buNone/>
            </a:pPr>
            <a:endParaRPr lang="en-US" sz="2800" dirty="0">
              <a:solidFill>
                <a:prstClr val="black"/>
              </a:solidFill>
              <a:latin typeface="Cambria" panose="02040503050406030204" pitchFamily="18" charset="0"/>
            </a:endParaRPr>
          </a:p>
        </p:txBody>
      </p:sp>
      <p:grpSp>
        <p:nvGrpSpPr>
          <p:cNvPr id="10" name="Group 9">
            <a:extLst>
              <a:ext uri="{FF2B5EF4-FFF2-40B4-BE49-F238E27FC236}">
                <a16:creationId xmlns:a16="http://schemas.microsoft.com/office/drawing/2014/main" id="{9E00F8AD-A81D-4B76-A54D-99E458321540}"/>
              </a:ext>
            </a:extLst>
          </p:cNvPr>
          <p:cNvGrpSpPr/>
          <p:nvPr/>
        </p:nvGrpSpPr>
        <p:grpSpPr>
          <a:xfrm>
            <a:off x="480910" y="692696"/>
            <a:ext cx="9194800" cy="508000"/>
            <a:chOff x="789624" y="1191463"/>
            <a:chExt cx="9194800" cy="508000"/>
          </a:xfrm>
        </p:grpSpPr>
        <p:sp>
          <p:nvSpPr>
            <p:cNvPr id="11" name="AutoShape 52">
              <a:extLst>
                <a:ext uri="{FF2B5EF4-FFF2-40B4-BE49-F238E27FC236}">
                  <a16:creationId xmlns:a16="http://schemas.microsoft.com/office/drawing/2014/main" id="{7CD40E1B-ABC1-49A2-B877-B132FD0482DE}"/>
                </a:ext>
              </a:extLst>
            </p:cNvPr>
            <p:cNvSpPr>
              <a:spLocks noChangeArrowheads="1"/>
            </p:cNvSpPr>
            <p:nvPr/>
          </p:nvSpPr>
          <p:spPr bwMode="gray">
            <a:xfrm>
              <a:off x="990600" y="1191463"/>
              <a:ext cx="899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400" b="1" dirty="0" smtClean="0">
                  <a:effectLst/>
                  <a:latin typeface="Cambria" panose="02040503050406030204" pitchFamily="18" charset="0"/>
                  <a:ea typeface="Cambria" panose="02040503050406030204" pitchFamily="18" charset="0"/>
                </a:rPr>
                <a:t>Các </a:t>
              </a:r>
              <a:r>
                <a:rPr lang="vi-VN" sz="4400" b="1" dirty="0">
                  <a:effectLst/>
                  <a:latin typeface="Cambria" panose="02040503050406030204" pitchFamily="18" charset="0"/>
                  <a:ea typeface="Cambria" panose="02040503050406030204" pitchFamily="18" charset="0"/>
                </a:rPr>
                <a:t>loại lỗi trong Python</a:t>
              </a:r>
            </a:p>
          </p:txBody>
        </p:sp>
        <p:grpSp>
          <p:nvGrpSpPr>
            <p:cNvPr id="12" name="Group 17">
              <a:extLst>
                <a:ext uri="{FF2B5EF4-FFF2-40B4-BE49-F238E27FC236}">
                  <a16:creationId xmlns:a16="http://schemas.microsoft.com/office/drawing/2014/main" id="{6590244D-5B79-4582-A18A-4716F439FDDE}"/>
                </a:ext>
              </a:extLst>
            </p:cNvPr>
            <p:cNvGrpSpPr>
              <a:grpSpLocks/>
            </p:cNvGrpSpPr>
            <p:nvPr/>
          </p:nvGrpSpPr>
          <p:grpSpPr bwMode="auto">
            <a:xfrm>
              <a:off x="789624" y="1295400"/>
              <a:ext cx="353376" cy="272472"/>
              <a:chOff x="1110" y="2656"/>
              <a:chExt cx="1549" cy="1351"/>
            </a:xfrm>
          </p:grpSpPr>
          <p:sp>
            <p:nvSpPr>
              <p:cNvPr id="15" name="AutoShape 18">
                <a:extLst>
                  <a:ext uri="{FF2B5EF4-FFF2-40B4-BE49-F238E27FC236}">
                    <a16:creationId xmlns:a16="http://schemas.microsoft.com/office/drawing/2014/main" id="{5F79E62A-CED7-4A82-91A6-E30F8CFE954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6" name="AutoShape 19">
                <a:extLst>
                  <a:ext uri="{FF2B5EF4-FFF2-40B4-BE49-F238E27FC236}">
                    <a16:creationId xmlns:a16="http://schemas.microsoft.com/office/drawing/2014/main" id="{36B6DB63-A4A9-4B63-9989-A8732B9A33D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20">
                <a:extLst>
                  <a:ext uri="{FF2B5EF4-FFF2-40B4-BE49-F238E27FC236}">
                    <a16:creationId xmlns:a16="http://schemas.microsoft.com/office/drawing/2014/main" id="{223EB6AD-B1AC-4924-AC5D-63D5BD68720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382589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31</a:t>
            </a:fld>
            <a:endParaRPr lang="en-US"/>
          </a:p>
        </p:txBody>
      </p:sp>
      <p:sp>
        <p:nvSpPr>
          <p:cNvPr id="14" name="Content Placeholder 2"/>
          <p:cNvSpPr txBox="1">
            <a:spLocks/>
          </p:cNvSpPr>
          <p:nvPr/>
        </p:nvSpPr>
        <p:spPr>
          <a:xfrm>
            <a:off x="517909" y="6604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dirty="0" err="1">
                <a:solidFill>
                  <a:prstClr val="black"/>
                </a:solidFill>
                <a:latin typeface="Cambria" panose="02040503050406030204" pitchFamily="18" charset="0"/>
              </a:rPr>
              <a:t>Lỗi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thường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gặp</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với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những</a:t>
            </a:r>
            <a:r>
              <a:rPr lang="en-US" sz="2800" dirty="0">
                <a:solidFill>
                  <a:prstClr val="black"/>
                </a:solidFill>
                <a:latin typeface="Cambria" panose="02040503050406030204" pitchFamily="18" charset="0"/>
              </a:rPr>
              <a:t> Programmer </a:t>
            </a:r>
            <a:r>
              <a:rPr lang="en-US" sz="2800" dirty="0" err="1">
                <a:solidFill>
                  <a:prstClr val="black"/>
                </a:solidFill>
                <a:latin typeface="Cambria" panose="02040503050406030204" pitchFamily="18" charset="0"/>
              </a:rPr>
              <a:t>mới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bắt</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đầu</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học</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viết</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đâu</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sai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đó</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không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thể</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thông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dịch</a:t>
            </a:r>
            <a:r>
              <a:rPr lang="en-US" sz="2800" dirty="0">
                <a:solidFill>
                  <a:prstClr val="black"/>
                </a:solidFill>
                <a:latin typeface="Cambria" panose="02040503050406030204" pitchFamily="18" charset="0"/>
              </a:rPr>
              <a:t> đ</a:t>
            </a:r>
            <a:r>
              <a:rPr lang="vi-VN" sz="2800" dirty="0">
                <a:solidFill>
                  <a:prstClr val="black"/>
                </a:solidFill>
                <a:latin typeface="Cambria" panose="02040503050406030204" pitchFamily="18" charset="0"/>
              </a:rPr>
              <a:t>ư</a:t>
            </a:r>
            <a:r>
              <a:rPr lang="en-US" sz="2800" dirty="0" err="1">
                <a:solidFill>
                  <a:prstClr val="black"/>
                </a:solidFill>
                <a:latin typeface="Cambria" panose="02040503050406030204" pitchFamily="18" charset="0"/>
              </a:rPr>
              <a:t>ợc</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phần</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mềm</a:t>
            </a:r>
            <a:r>
              <a:rPr lang="en-US" sz="2800" dirty="0">
                <a:solidFill>
                  <a:prstClr val="black"/>
                </a:solidFill>
                <a:latin typeface="Cambria" panose="02040503050406030204" pitchFamily="18" charset="0"/>
              </a:rPr>
              <a:t>.</a:t>
            </a:r>
          </a:p>
          <a:p>
            <a:pPr marL="0" lvl="0" indent="0" algn="just">
              <a:lnSpc>
                <a:spcPct val="90000"/>
              </a:lnSpc>
              <a:spcBef>
                <a:spcPts val="1000"/>
              </a:spcBef>
              <a:buClr>
                <a:srgbClr val="215D9F"/>
              </a:buClr>
              <a:buNone/>
            </a:pPr>
            <a:endParaRPr lang="en-US" sz="2800" dirty="0">
              <a:solidFill>
                <a:prstClr val="black"/>
              </a:solidFill>
              <a:latin typeface="Cambria" panose="02040503050406030204" pitchFamily="18" charset="0"/>
            </a:endParaRPr>
          </a:p>
        </p:txBody>
      </p:sp>
      <p:pic>
        <p:nvPicPr>
          <p:cNvPr id="8" name="Picture 7">
            <a:extLst>
              <a:ext uri="{FF2B5EF4-FFF2-40B4-BE49-F238E27FC236}">
                <a16:creationId xmlns:a16="http://schemas.microsoft.com/office/drawing/2014/main" id="{62842BD3-8FFE-49EC-9EEE-B3409567E6C5}"/>
              </a:ext>
            </a:extLst>
          </p:cNvPr>
          <p:cNvPicPr>
            <a:picLocks noChangeAspect="1"/>
          </p:cNvPicPr>
          <p:nvPr/>
        </p:nvPicPr>
        <p:blipFill>
          <a:blip r:embed="rId3"/>
          <a:stretch>
            <a:fillRect/>
          </a:stretch>
        </p:blipFill>
        <p:spPr>
          <a:xfrm>
            <a:off x="938212" y="1844824"/>
            <a:ext cx="10467975" cy="4987777"/>
          </a:xfrm>
          <a:prstGeom prst="rect">
            <a:avLst/>
          </a:prstGeom>
        </p:spPr>
      </p:pic>
      <p:grpSp>
        <p:nvGrpSpPr>
          <p:cNvPr id="19" name="Group 18">
            <a:extLst>
              <a:ext uri="{FF2B5EF4-FFF2-40B4-BE49-F238E27FC236}">
                <a16:creationId xmlns:a16="http://schemas.microsoft.com/office/drawing/2014/main" id="{EB7A02A5-03DE-4E9A-9677-C8D9A48B6B17}"/>
              </a:ext>
            </a:extLst>
          </p:cNvPr>
          <p:cNvGrpSpPr/>
          <p:nvPr/>
        </p:nvGrpSpPr>
        <p:grpSpPr>
          <a:xfrm>
            <a:off x="152400" y="152400"/>
            <a:ext cx="6629400" cy="508000"/>
            <a:chOff x="789624" y="1191463"/>
            <a:chExt cx="6629400" cy="508000"/>
          </a:xfrm>
        </p:grpSpPr>
        <p:sp>
          <p:nvSpPr>
            <p:cNvPr id="20" name="AutoShape 52">
              <a:extLst>
                <a:ext uri="{FF2B5EF4-FFF2-40B4-BE49-F238E27FC236}">
                  <a16:creationId xmlns:a16="http://schemas.microsoft.com/office/drawing/2014/main" id="{2440F554-FC34-4048-9210-24A8F54CE573}"/>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en-US" sz="4000" dirty="0" err="1" smtClean="0">
                  <a:solidFill>
                    <a:prstClr val="black"/>
                  </a:solidFill>
                  <a:latin typeface="Cambria" panose="02040503050406030204" pitchFamily="18" charset="0"/>
                </a:rPr>
                <a:t>Lỗi</a:t>
              </a:r>
              <a:r>
                <a:rPr lang="en-US" sz="4000" dirty="0" smtClean="0">
                  <a:solidFill>
                    <a:prstClr val="black"/>
                  </a:solidFill>
                  <a:latin typeface="Cambria" panose="02040503050406030204" pitchFamily="18" charset="0"/>
                </a:rPr>
                <a:t> </a:t>
              </a:r>
              <a:r>
                <a:rPr lang="en-US" sz="4000" dirty="0" err="1">
                  <a:solidFill>
                    <a:prstClr val="black"/>
                  </a:solidFill>
                  <a:latin typeface="Cambria" panose="02040503050406030204" pitchFamily="18" charset="0"/>
                </a:rPr>
                <a:t>cú</a:t>
              </a:r>
              <a:r>
                <a:rPr lang="en-US" sz="4000" dirty="0">
                  <a:solidFill>
                    <a:prstClr val="black"/>
                  </a:solidFill>
                  <a:latin typeface="Cambria" panose="02040503050406030204" pitchFamily="18" charset="0"/>
                </a:rPr>
                <a:t> </a:t>
              </a:r>
              <a:r>
                <a:rPr lang="en-US" sz="4000" dirty="0" err="1">
                  <a:solidFill>
                    <a:prstClr val="black"/>
                  </a:solidFill>
                  <a:latin typeface="Cambria" panose="02040503050406030204" pitchFamily="18" charset="0"/>
                </a:rPr>
                <a:t>pháp</a:t>
              </a:r>
              <a:r>
                <a:rPr lang="en-US" sz="4000" dirty="0">
                  <a:solidFill>
                    <a:prstClr val="black"/>
                  </a:solidFill>
                  <a:latin typeface="Cambria" panose="02040503050406030204" pitchFamily="18" charset="0"/>
                </a:rPr>
                <a:t>(Syntax Errors)</a:t>
              </a:r>
            </a:p>
          </p:txBody>
        </p:sp>
        <p:grpSp>
          <p:nvGrpSpPr>
            <p:cNvPr id="21" name="Group 17">
              <a:extLst>
                <a:ext uri="{FF2B5EF4-FFF2-40B4-BE49-F238E27FC236}">
                  <a16:creationId xmlns:a16="http://schemas.microsoft.com/office/drawing/2014/main" id="{22E6D47E-1F40-4D59-BF64-F06E28E4F896}"/>
                </a:ext>
              </a:extLst>
            </p:cNvPr>
            <p:cNvGrpSpPr>
              <a:grpSpLocks/>
            </p:cNvGrpSpPr>
            <p:nvPr/>
          </p:nvGrpSpPr>
          <p:grpSpPr bwMode="auto">
            <a:xfrm>
              <a:off x="789624" y="1295400"/>
              <a:ext cx="353376" cy="272472"/>
              <a:chOff x="1110" y="2656"/>
              <a:chExt cx="1549" cy="1351"/>
            </a:xfrm>
          </p:grpSpPr>
          <p:sp>
            <p:nvSpPr>
              <p:cNvPr id="22" name="AutoShape 18">
                <a:extLst>
                  <a:ext uri="{FF2B5EF4-FFF2-40B4-BE49-F238E27FC236}">
                    <a16:creationId xmlns:a16="http://schemas.microsoft.com/office/drawing/2014/main" id="{627B57B8-5185-45D1-8E7E-66BCBEE628E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kern="0">
                  <a:solidFill>
                    <a:srgbClr val="000000"/>
                  </a:solidFill>
                  <a:latin typeface="Arial" panose="020B0604020202020204" pitchFamily="34" charset="0"/>
                </a:endParaRPr>
              </a:p>
            </p:txBody>
          </p:sp>
          <p:sp>
            <p:nvSpPr>
              <p:cNvPr id="23" name="AutoShape 19">
                <a:extLst>
                  <a:ext uri="{FF2B5EF4-FFF2-40B4-BE49-F238E27FC236}">
                    <a16:creationId xmlns:a16="http://schemas.microsoft.com/office/drawing/2014/main" id="{D3FB8E97-B7D1-4DBF-82A9-18E3F08FC82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kern="0">
                  <a:solidFill>
                    <a:srgbClr val="000000"/>
                  </a:solidFill>
                  <a:latin typeface="Arial" panose="020B0604020202020204" pitchFamily="34" charset="0"/>
                </a:endParaRPr>
              </a:p>
            </p:txBody>
          </p:sp>
          <p:sp>
            <p:nvSpPr>
              <p:cNvPr id="24" name="AutoShape 20">
                <a:extLst>
                  <a:ext uri="{FF2B5EF4-FFF2-40B4-BE49-F238E27FC236}">
                    <a16:creationId xmlns:a16="http://schemas.microsoft.com/office/drawing/2014/main" id="{0DC0A374-8E10-4612-8B58-9AFC43D7081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6883547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32</a:t>
            </a:fld>
            <a:endParaRPr lang="en-US"/>
          </a:p>
        </p:txBody>
      </p:sp>
      <p:sp>
        <p:nvSpPr>
          <p:cNvPr id="14" name="Content Placeholder 2"/>
          <p:cNvSpPr txBox="1">
            <a:spLocks/>
          </p:cNvSpPr>
          <p:nvPr/>
        </p:nvSpPr>
        <p:spPr>
          <a:xfrm>
            <a:off x="457200" y="7620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a:solidFill>
                  <a:prstClr val="black"/>
                </a:solidFill>
                <a:latin typeface="Cambria" panose="02040503050406030204" pitchFamily="18" charset="0"/>
              </a:rPr>
              <a:t>Thường lỗi này thông dịch hoàn tất, nh</a:t>
            </a:r>
            <a:r>
              <a:rPr lang="vi-VN" sz="2800">
                <a:solidFill>
                  <a:prstClr val="black"/>
                </a:solidFill>
                <a:latin typeface="Cambria" panose="02040503050406030204" pitchFamily="18" charset="0"/>
              </a:rPr>
              <a:t>ư</a:t>
            </a:r>
            <a:r>
              <a:rPr lang="en-US" sz="2800">
                <a:solidFill>
                  <a:prstClr val="black"/>
                </a:solidFill>
                <a:latin typeface="Cambria" panose="02040503050406030204" pitchFamily="18" charset="0"/>
              </a:rPr>
              <a:t>ng trong quá trình thực thi lại phát sinh ra lỗi. Các lỗi th</a:t>
            </a:r>
            <a:r>
              <a:rPr lang="vi-VN" sz="2800">
                <a:solidFill>
                  <a:prstClr val="black"/>
                </a:solidFill>
                <a:latin typeface="Cambria" panose="02040503050406030204" pitchFamily="18" charset="0"/>
              </a:rPr>
              <a:t>ư</a:t>
            </a:r>
            <a:r>
              <a:rPr lang="en-US" sz="2800">
                <a:solidFill>
                  <a:prstClr val="black"/>
                </a:solidFill>
                <a:latin typeface="Cambria" panose="02040503050406030204" pitchFamily="18" charset="0"/>
              </a:rPr>
              <a:t>ờng gặp nh</a:t>
            </a:r>
            <a:r>
              <a:rPr lang="vi-VN" sz="2800">
                <a:solidFill>
                  <a:prstClr val="black"/>
                </a:solidFill>
                <a:latin typeface="Cambria" panose="02040503050406030204" pitchFamily="18" charset="0"/>
              </a:rPr>
              <a:t>ư</a:t>
            </a:r>
            <a:r>
              <a:rPr lang="en-US" sz="2800">
                <a:solidFill>
                  <a:prstClr val="black"/>
                </a:solidFill>
                <a:latin typeface="Cambria" panose="02040503050406030204" pitchFamily="18" charset="0"/>
              </a:rPr>
              <a:t> chia cho 0, ép kiểu sai, đọc file lỗi, kết nối mạng lỗi….</a:t>
            </a:r>
          </a:p>
        </p:txBody>
      </p:sp>
      <p:pic>
        <p:nvPicPr>
          <p:cNvPr id="8" name="Picture 7">
            <a:extLst>
              <a:ext uri="{FF2B5EF4-FFF2-40B4-BE49-F238E27FC236}">
                <a16:creationId xmlns:a16="http://schemas.microsoft.com/office/drawing/2014/main" id="{5FB98D91-9AA2-4704-A910-B1D6F0CEF247}"/>
              </a:ext>
            </a:extLst>
          </p:cNvPr>
          <p:cNvPicPr>
            <a:picLocks noChangeAspect="1"/>
          </p:cNvPicPr>
          <p:nvPr/>
        </p:nvPicPr>
        <p:blipFill>
          <a:blip r:embed="rId3"/>
          <a:stretch>
            <a:fillRect/>
          </a:stretch>
        </p:blipFill>
        <p:spPr>
          <a:xfrm>
            <a:off x="1521447" y="2321454"/>
            <a:ext cx="9224962" cy="4003146"/>
          </a:xfrm>
          <a:prstGeom prst="rect">
            <a:avLst/>
          </a:prstGeom>
        </p:spPr>
      </p:pic>
      <p:grpSp>
        <p:nvGrpSpPr>
          <p:cNvPr id="19" name="Group 18">
            <a:extLst>
              <a:ext uri="{FF2B5EF4-FFF2-40B4-BE49-F238E27FC236}">
                <a16:creationId xmlns:a16="http://schemas.microsoft.com/office/drawing/2014/main" id="{CB0D6345-7CA2-49CA-84C8-487294F64B72}"/>
              </a:ext>
            </a:extLst>
          </p:cNvPr>
          <p:cNvGrpSpPr/>
          <p:nvPr/>
        </p:nvGrpSpPr>
        <p:grpSpPr>
          <a:xfrm>
            <a:off x="152400" y="152400"/>
            <a:ext cx="6629400" cy="508000"/>
            <a:chOff x="789624" y="1191463"/>
            <a:chExt cx="6629400" cy="508000"/>
          </a:xfrm>
        </p:grpSpPr>
        <p:sp>
          <p:nvSpPr>
            <p:cNvPr id="20" name="AutoShape 52">
              <a:extLst>
                <a:ext uri="{FF2B5EF4-FFF2-40B4-BE49-F238E27FC236}">
                  <a16:creationId xmlns:a16="http://schemas.microsoft.com/office/drawing/2014/main" id="{8362188A-69CB-436F-B9C7-4B33DEA926A4}"/>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en-US" sz="2800" b="1" dirty="0" err="1" smtClean="0">
                  <a:solidFill>
                    <a:prstClr val="black"/>
                  </a:solidFill>
                  <a:latin typeface="Cambria" panose="02040503050406030204" pitchFamily="18" charset="0"/>
                </a:rPr>
                <a:t>Lỗi</a:t>
              </a:r>
              <a:r>
                <a:rPr lang="en-US" sz="2800" b="1" dirty="0" smtClean="0">
                  <a:solidFill>
                    <a:prstClr val="black"/>
                  </a:solidFill>
                  <a:latin typeface="Cambria" panose="02040503050406030204" pitchFamily="18" charset="0"/>
                </a:rPr>
                <a:t> </a:t>
              </a:r>
              <a:r>
                <a:rPr lang="en-US" sz="2800" b="1" dirty="0" err="1">
                  <a:solidFill>
                    <a:prstClr val="black"/>
                  </a:solidFill>
                  <a:latin typeface="Cambria" panose="02040503050406030204" pitchFamily="18" charset="0"/>
                </a:rPr>
                <a:t>thực</a:t>
              </a:r>
              <a:r>
                <a:rPr lang="en-US" sz="2800" b="1" dirty="0">
                  <a:solidFill>
                    <a:prstClr val="black"/>
                  </a:solidFill>
                  <a:latin typeface="Cambria" panose="02040503050406030204" pitchFamily="18" charset="0"/>
                </a:rPr>
                <a:t> </a:t>
              </a:r>
              <a:r>
                <a:rPr lang="en-US" sz="2800" b="1" dirty="0" err="1">
                  <a:solidFill>
                    <a:prstClr val="black"/>
                  </a:solidFill>
                  <a:latin typeface="Cambria" panose="02040503050406030204" pitchFamily="18" charset="0"/>
                </a:rPr>
                <a:t>thi</a:t>
              </a:r>
              <a:r>
                <a:rPr lang="en-US" sz="2800" b="1" dirty="0">
                  <a:solidFill>
                    <a:prstClr val="black"/>
                  </a:solidFill>
                  <a:latin typeface="Cambria" panose="02040503050406030204" pitchFamily="18" charset="0"/>
                </a:rPr>
                <a:t>(Run-time Exceptions)</a:t>
              </a:r>
            </a:p>
          </p:txBody>
        </p:sp>
        <p:grpSp>
          <p:nvGrpSpPr>
            <p:cNvPr id="21" name="Group 17">
              <a:extLst>
                <a:ext uri="{FF2B5EF4-FFF2-40B4-BE49-F238E27FC236}">
                  <a16:creationId xmlns:a16="http://schemas.microsoft.com/office/drawing/2014/main" id="{90711894-1DAF-46A9-BC46-C22AB1A21A2F}"/>
                </a:ext>
              </a:extLst>
            </p:cNvPr>
            <p:cNvGrpSpPr>
              <a:grpSpLocks/>
            </p:cNvGrpSpPr>
            <p:nvPr/>
          </p:nvGrpSpPr>
          <p:grpSpPr bwMode="auto">
            <a:xfrm>
              <a:off x="789624" y="1295400"/>
              <a:ext cx="353376" cy="272472"/>
              <a:chOff x="1110" y="2656"/>
              <a:chExt cx="1549" cy="1351"/>
            </a:xfrm>
          </p:grpSpPr>
          <p:sp>
            <p:nvSpPr>
              <p:cNvPr id="22" name="AutoShape 18">
                <a:extLst>
                  <a:ext uri="{FF2B5EF4-FFF2-40B4-BE49-F238E27FC236}">
                    <a16:creationId xmlns:a16="http://schemas.microsoft.com/office/drawing/2014/main" id="{7C400C4C-BBC3-4A87-9BE4-C371929EBFB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3" name="AutoShape 19">
                <a:extLst>
                  <a:ext uri="{FF2B5EF4-FFF2-40B4-BE49-F238E27FC236}">
                    <a16:creationId xmlns:a16="http://schemas.microsoft.com/office/drawing/2014/main" id="{D92CB4FD-EB82-4BA8-AC79-7355CF06F24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4" name="AutoShape 20">
                <a:extLst>
                  <a:ext uri="{FF2B5EF4-FFF2-40B4-BE49-F238E27FC236}">
                    <a16:creationId xmlns:a16="http://schemas.microsoft.com/office/drawing/2014/main" id="{3CEDC790-A896-4DC8-965E-0269F7BB3A2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5055085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33</a:t>
            </a:fld>
            <a:endParaRPr lang="en-US"/>
          </a:p>
        </p:txBody>
      </p:sp>
      <p:sp>
        <p:nvSpPr>
          <p:cNvPr id="14" name="Content Placeholder 2"/>
          <p:cNvSpPr txBox="1">
            <a:spLocks/>
          </p:cNvSpPr>
          <p:nvPr/>
        </p:nvSpPr>
        <p:spPr>
          <a:xfrm>
            <a:off x="502810" y="198884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dirty="0" err="1">
                <a:solidFill>
                  <a:prstClr val="black"/>
                </a:solidFill>
                <a:latin typeface="Cambria" panose="02040503050406030204" pitchFamily="18" charset="0"/>
              </a:rPr>
              <a:t>Lỗi</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này</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rất</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nghiêm</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trọng</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thông</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dịch</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và</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chạy</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ngon</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lành</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Nh</a:t>
            </a:r>
            <a:r>
              <a:rPr lang="vi-VN" dirty="0">
                <a:solidFill>
                  <a:prstClr val="black"/>
                </a:solidFill>
                <a:latin typeface="Cambria" panose="02040503050406030204" pitchFamily="18" charset="0"/>
              </a:rPr>
              <a:t>ư</a:t>
            </a:r>
            <a:r>
              <a:rPr lang="en-US" dirty="0">
                <a:solidFill>
                  <a:prstClr val="black"/>
                </a:solidFill>
                <a:latin typeface="Cambria" panose="02040503050406030204" pitchFamily="18" charset="0"/>
              </a:rPr>
              <a:t>ng </a:t>
            </a:r>
            <a:r>
              <a:rPr lang="en-US" dirty="0" err="1">
                <a:solidFill>
                  <a:prstClr val="black"/>
                </a:solidFill>
                <a:latin typeface="Cambria" panose="02040503050406030204" pitchFamily="18" charset="0"/>
              </a:rPr>
              <a:t>kết</a:t>
            </a:r>
            <a:r>
              <a:rPr lang="en-US" dirty="0">
                <a:solidFill>
                  <a:prstClr val="black"/>
                </a:solidFill>
                <a:latin typeface="Cambria" panose="02040503050406030204" pitchFamily="18" charset="0"/>
              </a:rPr>
              <a:t> qua </a:t>
            </a:r>
            <a:r>
              <a:rPr lang="en-US" dirty="0" err="1">
                <a:solidFill>
                  <a:prstClr val="black"/>
                </a:solidFill>
                <a:latin typeface="Cambria" panose="02040503050406030204" pitchFamily="18" charset="0"/>
              </a:rPr>
              <a:t>sai</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với</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yêu</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cầu</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nghiệp</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của</a:t>
            </a:r>
            <a:r>
              <a:rPr lang="en-US" dirty="0">
                <a:solidFill>
                  <a:prstClr val="black"/>
                </a:solidFill>
                <a:latin typeface="Cambria" panose="02040503050406030204" pitchFamily="18" charset="0"/>
              </a:rPr>
              <a:t> </a:t>
            </a:r>
            <a:r>
              <a:rPr lang="en-US" dirty="0" err="1">
                <a:solidFill>
                  <a:prstClr val="black"/>
                </a:solidFill>
                <a:latin typeface="Cambria" panose="02040503050406030204" pitchFamily="18" charset="0"/>
              </a:rPr>
              <a:t>Khách</a:t>
            </a:r>
            <a:r>
              <a:rPr lang="en-US" dirty="0">
                <a:solidFill>
                  <a:prstClr val="black"/>
                </a:solidFill>
                <a:latin typeface="Cambria" panose="02040503050406030204" pitchFamily="18" charset="0"/>
              </a:rPr>
              <a:t> </a:t>
            </a:r>
            <a:r>
              <a:rPr lang="en-US" dirty="0" err="1" smtClean="0">
                <a:solidFill>
                  <a:prstClr val="black"/>
                </a:solidFill>
                <a:latin typeface="Cambria" panose="02040503050406030204" pitchFamily="18" charset="0"/>
              </a:rPr>
              <a:t>hàng</a:t>
            </a:r>
            <a:endParaRPr lang="en-US" dirty="0" smtClean="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en-US" dirty="0" err="1" smtClean="0">
                <a:solidFill>
                  <a:prstClr val="black"/>
                </a:solidFill>
                <a:latin typeface="Cambria" panose="02040503050406030204" pitchFamily="18" charset="0"/>
                <a:sym typeface="Wingdings" panose="05000000000000000000" pitchFamily="2" charset="2"/>
              </a:rPr>
              <a:t>Các</a:t>
            </a:r>
            <a:r>
              <a:rPr lang="en-US" dirty="0" smtClean="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lỗi</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này</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th</a:t>
            </a:r>
            <a:r>
              <a:rPr lang="vi-VN" dirty="0">
                <a:solidFill>
                  <a:prstClr val="black"/>
                </a:solidFill>
                <a:latin typeface="Cambria" panose="02040503050406030204" pitchFamily="18" charset="0"/>
                <a:sym typeface="Wingdings" panose="05000000000000000000" pitchFamily="2" charset="2"/>
              </a:rPr>
              <a:t>ư</a:t>
            </a:r>
            <a:r>
              <a:rPr lang="en-US" dirty="0" err="1">
                <a:solidFill>
                  <a:prstClr val="black"/>
                </a:solidFill>
                <a:latin typeface="Cambria" panose="02040503050406030204" pitchFamily="18" charset="0"/>
                <a:sym typeface="Wingdings" panose="05000000000000000000" pitchFamily="2" charset="2"/>
              </a:rPr>
              <a:t>ờng</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rất</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hiếm</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khi</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xảy</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ra</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nh</a:t>
            </a:r>
            <a:r>
              <a:rPr lang="vi-VN" dirty="0">
                <a:solidFill>
                  <a:prstClr val="black"/>
                </a:solidFill>
                <a:latin typeface="Cambria" panose="02040503050406030204" pitchFamily="18" charset="0"/>
                <a:sym typeface="Wingdings" panose="05000000000000000000" pitchFamily="2" charset="2"/>
              </a:rPr>
              <a:t>ư</a:t>
            </a:r>
            <a:r>
              <a:rPr lang="en-US" dirty="0">
                <a:solidFill>
                  <a:prstClr val="black"/>
                </a:solidFill>
                <a:latin typeface="Cambria" panose="02040503050406030204" pitchFamily="18" charset="0"/>
                <a:sym typeface="Wingdings" panose="05000000000000000000" pitchFamily="2" charset="2"/>
              </a:rPr>
              <a:t>ng </a:t>
            </a:r>
            <a:r>
              <a:rPr lang="en-US" dirty="0" err="1">
                <a:solidFill>
                  <a:prstClr val="black"/>
                </a:solidFill>
                <a:latin typeface="Cambria" panose="02040503050406030204" pitchFamily="18" charset="0"/>
                <a:sym typeface="Wingdings" panose="05000000000000000000" pitchFamily="2" charset="2"/>
              </a:rPr>
              <a:t>khi</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xảy</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ra</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rồi</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thì</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rất</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khó</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tìm</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thấy</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và</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thấy</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rồi</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cũng</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th</a:t>
            </a:r>
            <a:r>
              <a:rPr lang="vi-VN" dirty="0">
                <a:solidFill>
                  <a:prstClr val="black"/>
                </a:solidFill>
                <a:latin typeface="Cambria" panose="02040503050406030204" pitchFamily="18" charset="0"/>
                <a:sym typeface="Wingdings" panose="05000000000000000000" pitchFamily="2" charset="2"/>
              </a:rPr>
              <a:t>ư</a:t>
            </a:r>
            <a:r>
              <a:rPr lang="en-US" dirty="0" err="1">
                <a:solidFill>
                  <a:prstClr val="black"/>
                </a:solidFill>
                <a:latin typeface="Cambria" panose="02040503050406030204" pitchFamily="18" charset="0"/>
                <a:sym typeface="Wingdings" panose="05000000000000000000" pitchFamily="2" charset="2"/>
              </a:rPr>
              <a:t>ờng</a:t>
            </a:r>
            <a:r>
              <a:rPr lang="en-US" dirty="0">
                <a:solidFill>
                  <a:prstClr val="black"/>
                </a:solidFill>
                <a:latin typeface="Cambria" panose="02040503050406030204" pitchFamily="18" charset="0"/>
                <a:sym typeface="Wingdings" panose="05000000000000000000" pitchFamily="2" charset="2"/>
              </a:rPr>
              <a:t> </a:t>
            </a:r>
            <a:r>
              <a:rPr lang="en-US" dirty="0" err="1">
                <a:solidFill>
                  <a:prstClr val="black"/>
                </a:solidFill>
                <a:latin typeface="Cambria" panose="02040503050406030204" pitchFamily="18" charset="0"/>
                <a:sym typeface="Wingdings" panose="05000000000000000000" pitchFamily="2" charset="2"/>
              </a:rPr>
              <a:t>khó</a:t>
            </a:r>
            <a:r>
              <a:rPr lang="en-US" dirty="0">
                <a:solidFill>
                  <a:prstClr val="black"/>
                </a:solidFill>
                <a:latin typeface="Cambria" panose="02040503050406030204" pitchFamily="18" charset="0"/>
                <a:sym typeface="Wingdings" panose="05000000000000000000" pitchFamily="2" charset="2"/>
              </a:rPr>
              <a:t> fix bug.</a:t>
            </a:r>
            <a:endParaRPr lang="en-US" dirty="0">
              <a:solidFill>
                <a:prstClr val="black"/>
              </a:solidFill>
              <a:latin typeface="Cambria" panose="02040503050406030204" pitchFamily="18" charset="0"/>
            </a:endParaRPr>
          </a:p>
        </p:txBody>
      </p:sp>
      <p:grpSp>
        <p:nvGrpSpPr>
          <p:cNvPr id="10" name="Group 9">
            <a:extLst>
              <a:ext uri="{FF2B5EF4-FFF2-40B4-BE49-F238E27FC236}">
                <a16:creationId xmlns:a16="http://schemas.microsoft.com/office/drawing/2014/main" id="{3FA1312A-A528-4ED4-A55E-1A9A9ED7C869}"/>
              </a:ext>
            </a:extLst>
          </p:cNvPr>
          <p:cNvGrpSpPr/>
          <p:nvPr/>
        </p:nvGrpSpPr>
        <p:grpSpPr>
          <a:xfrm>
            <a:off x="767408" y="764704"/>
            <a:ext cx="6629400" cy="508000"/>
            <a:chOff x="789624" y="1191463"/>
            <a:chExt cx="6629400" cy="508000"/>
          </a:xfrm>
        </p:grpSpPr>
        <p:sp>
          <p:nvSpPr>
            <p:cNvPr id="11" name="AutoShape 52">
              <a:extLst>
                <a:ext uri="{FF2B5EF4-FFF2-40B4-BE49-F238E27FC236}">
                  <a16:creationId xmlns:a16="http://schemas.microsoft.com/office/drawing/2014/main" id="{BB93FEFC-0D4D-402A-9F44-DB89717B2CEC}"/>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en-US" sz="3600" b="1" dirty="0" err="1" smtClean="0">
                  <a:solidFill>
                    <a:prstClr val="black"/>
                  </a:solidFill>
                  <a:latin typeface="Cambria" panose="02040503050406030204" pitchFamily="18" charset="0"/>
                </a:rPr>
                <a:t>Lỗi</a:t>
              </a:r>
              <a:r>
                <a:rPr lang="en-US" sz="3600" b="1" dirty="0" smtClean="0">
                  <a:solidFill>
                    <a:prstClr val="black"/>
                  </a:solidFill>
                  <a:latin typeface="Cambria" panose="02040503050406030204" pitchFamily="18" charset="0"/>
                </a:rPr>
                <a:t> </a:t>
              </a:r>
              <a:r>
                <a:rPr lang="en-US" sz="3600" b="1" dirty="0" err="1">
                  <a:solidFill>
                    <a:prstClr val="black"/>
                  </a:solidFill>
                  <a:latin typeface="Cambria" panose="02040503050406030204" pitchFamily="18" charset="0"/>
                </a:rPr>
                <a:t>nghiệp</a:t>
              </a:r>
              <a:r>
                <a:rPr lang="en-US" sz="3600" b="1" dirty="0">
                  <a:solidFill>
                    <a:prstClr val="black"/>
                  </a:solidFill>
                  <a:latin typeface="Cambria" panose="02040503050406030204" pitchFamily="18" charset="0"/>
                </a:rPr>
                <a:t> </a:t>
              </a:r>
              <a:r>
                <a:rPr lang="en-US" sz="3600" b="1" dirty="0" err="1">
                  <a:solidFill>
                    <a:prstClr val="black"/>
                  </a:solidFill>
                  <a:latin typeface="Cambria" panose="02040503050406030204" pitchFamily="18" charset="0"/>
                </a:rPr>
                <a:t>vụ</a:t>
              </a:r>
              <a:r>
                <a:rPr lang="en-US" sz="3600" b="1" dirty="0">
                  <a:solidFill>
                    <a:prstClr val="black"/>
                  </a:solidFill>
                  <a:latin typeface="Cambria" panose="02040503050406030204" pitchFamily="18" charset="0"/>
                </a:rPr>
                <a:t>(Logic Errors)</a:t>
              </a:r>
            </a:p>
          </p:txBody>
        </p:sp>
        <p:grpSp>
          <p:nvGrpSpPr>
            <p:cNvPr id="12" name="Group 17">
              <a:extLst>
                <a:ext uri="{FF2B5EF4-FFF2-40B4-BE49-F238E27FC236}">
                  <a16:creationId xmlns:a16="http://schemas.microsoft.com/office/drawing/2014/main" id="{3BA78E9B-DCDD-4EB4-850A-5C710496F56C}"/>
                </a:ext>
              </a:extLst>
            </p:cNvPr>
            <p:cNvGrpSpPr>
              <a:grpSpLocks/>
            </p:cNvGrpSpPr>
            <p:nvPr/>
          </p:nvGrpSpPr>
          <p:grpSpPr bwMode="auto">
            <a:xfrm>
              <a:off x="789624" y="1295400"/>
              <a:ext cx="353376" cy="272472"/>
              <a:chOff x="1110" y="2656"/>
              <a:chExt cx="1549" cy="1351"/>
            </a:xfrm>
          </p:grpSpPr>
          <p:sp>
            <p:nvSpPr>
              <p:cNvPr id="15" name="AutoShape 18">
                <a:extLst>
                  <a:ext uri="{FF2B5EF4-FFF2-40B4-BE49-F238E27FC236}">
                    <a16:creationId xmlns:a16="http://schemas.microsoft.com/office/drawing/2014/main" id="{1FB34F4B-6AF1-4159-BC18-C8296C34287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sp>
            <p:nvSpPr>
              <p:cNvPr id="16" name="AutoShape 19">
                <a:extLst>
                  <a:ext uri="{FF2B5EF4-FFF2-40B4-BE49-F238E27FC236}">
                    <a16:creationId xmlns:a16="http://schemas.microsoft.com/office/drawing/2014/main" id="{2807BCEC-E8B7-4F0E-AAFC-F315D669F29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sp>
            <p:nvSpPr>
              <p:cNvPr id="17" name="AutoShape 20">
                <a:extLst>
                  <a:ext uri="{FF2B5EF4-FFF2-40B4-BE49-F238E27FC236}">
                    <a16:creationId xmlns:a16="http://schemas.microsoft.com/office/drawing/2014/main" id="{2A32D12E-4A54-4F09-B867-FA9AF5BF0B4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41657110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20086" y="801201"/>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en-US" sz="3200" b="1" dirty="0" err="1" smtClean="0">
                  <a:solidFill>
                    <a:prstClr val="black"/>
                  </a:solidFill>
                  <a:latin typeface="Cambria" panose="02040503050406030204" pitchFamily="18" charset="0"/>
                </a:rPr>
                <a:t>Bắt</a:t>
              </a:r>
              <a:r>
                <a:rPr lang="en-US" sz="3200" b="1" dirty="0" smtClean="0">
                  <a:solidFill>
                    <a:prstClr val="black"/>
                  </a:solidFill>
                  <a:latin typeface="Cambria" panose="02040503050406030204" pitchFamily="18" charset="0"/>
                </a:rPr>
                <a:t> </a:t>
              </a:r>
              <a:r>
                <a:rPr lang="en-US" sz="3200" b="1" dirty="0" err="1">
                  <a:solidFill>
                    <a:prstClr val="black"/>
                  </a:solidFill>
                  <a:latin typeface="Cambria" panose="02040503050406030204" pitchFamily="18" charset="0"/>
                </a:rPr>
                <a:t>lỗi</a:t>
              </a:r>
              <a:endParaRPr lang="en-US" sz="3200" b="1" dirty="0">
                <a:solidFill>
                  <a:prstClr val="black"/>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0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0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0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34</a:t>
            </a:fld>
            <a:endParaRPr lang="en-US"/>
          </a:p>
        </p:txBody>
      </p:sp>
      <p:sp>
        <p:nvSpPr>
          <p:cNvPr id="14" name="Content Placeholder 2"/>
          <p:cNvSpPr txBox="1">
            <a:spLocks/>
          </p:cNvSpPr>
          <p:nvPr/>
        </p:nvSpPr>
        <p:spPr>
          <a:xfrm>
            <a:off x="502810"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en-US" sz="2800" dirty="0">
                <a:solidFill>
                  <a:prstClr val="black"/>
                </a:solidFill>
                <a:latin typeface="Cambria" panose="02040503050406030204" pitchFamily="18" charset="0"/>
              </a:rPr>
              <a:t>Python </a:t>
            </a:r>
            <a:r>
              <a:rPr lang="en-US" sz="2800" dirty="0" err="1">
                <a:solidFill>
                  <a:prstClr val="black"/>
                </a:solidFill>
                <a:latin typeface="Cambria" panose="02040503050406030204" pitchFamily="18" charset="0"/>
              </a:rPr>
              <a:t>hỗ</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trợ</a:t>
            </a:r>
            <a:r>
              <a:rPr lang="en-US" sz="2800" dirty="0">
                <a:solidFill>
                  <a:prstClr val="black"/>
                </a:solidFill>
                <a:latin typeface="Cambria" panose="02040503050406030204" pitchFamily="18" charset="0"/>
              </a:rPr>
              <a:t> try…catch </a:t>
            </a:r>
            <a:r>
              <a:rPr lang="en-US" sz="2800" dirty="0" err="1">
                <a:solidFill>
                  <a:prstClr val="black"/>
                </a:solidFill>
                <a:latin typeface="Cambria" panose="02040503050406030204" pitchFamily="18" charset="0"/>
              </a:rPr>
              <a:t>để</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bắt</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lỗi</a:t>
            </a:r>
            <a:r>
              <a:rPr lang="en-US" sz="2800" dirty="0">
                <a:solidFill>
                  <a:prstClr val="black"/>
                </a:solidFill>
                <a:latin typeface="Cambria" panose="02040503050406030204" pitchFamily="18" charset="0"/>
              </a:rPr>
              <a:t> Runtime, </a:t>
            </a:r>
            <a:r>
              <a:rPr lang="en-US" sz="2800" dirty="0" err="1">
                <a:solidFill>
                  <a:prstClr val="black"/>
                </a:solidFill>
                <a:latin typeface="Cambria" panose="02040503050406030204" pitchFamily="18" charset="0"/>
              </a:rPr>
              <a:t>giúp</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báo</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rõ</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loại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lỗi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ch</a:t>
            </a:r>
            <a:r>
              <a:rPr lang="vi-VN" sz="2800" dirty="0">
                <a:solidFill>
                  <a:prstClr val="black"/>
                </a:solidFill>
                <a:latin typeface="Cambria" panose="02040503050406030204" pitchFamily="18" charset="0"/>
              </a:rPr>
              <a:t>ư</a:t>
            </a:r>
            <a:r>
              <a:rPr lang="en-US" sz="2800" dirty="0" err="1">
                <a:solidFill>
                  <a:prstClr val="black"/>
                </a:solidFill>
                <a:latin typeface="Cambria" panose="02040503050406030204" pitchFamily="18" charset="0"/>
              </a:rPr>
              <a:t>ơng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trình</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đang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gặp</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và</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vẫn</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tiếp</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tục</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hoạt</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động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khi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gặp</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lỗi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Có</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rất</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nhiều</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tr</a:t>
            </a:r>
            <a:r>
              <a:rPr lang="vi-VN" sz="2800" dirty="0">
                <a:solidFill>
                  <a:prstClr val="black"/>
                </a:solidFill>
                <a:latin typeface="Cambria" panose="02040503050406030204" pitchFamily="18" charset="0"/>
              </a:rPr>
              <a:t>ư</a:t>
            </a:r>
            <a:r>
              <a:rPr lang="en-US" sz="2800" dirty="0" err="1">
                <a:solidFill>
                  <a:prstClr val="black"/>
                </a:solidFill>
                <a:latin typeface="Cambria" panose="02040503050406030204" pitchFamily="18" charset="0"/>
              </a:rPr>
              <a:t>ờng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hợp</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sử</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dụng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bài</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học</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trình</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bày</a:t>
            </a:r>
            <a:r>
              <a:rPr lang="en-US" sz="2800" dirty="0">
                <a:solidFill>
                  <a:prstClr val="black"/>
                </a:solidFill>
                <a:latin typeface="Cambria" panose="02040503050406030204" pitchFamily="18" charset="0"/>
              </a:rPr>
              <a:t> 1 </a:t>
            </a:r>
            <a:r>
              <a:rPr lang="en-US" sz="2800" dirty="0" err="1">
                <a:solidFill>
                  <a:prstClr val="black"/>
                </a:solidFill>
                <a:latin typeface="Cambria" panose="02040503050406030204" pitchFamily="18" charset="0"/>
              </a:rPr>
              <a:t>cách</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tổng</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quát</a:t>
            </a:r>
            <a:r>
              <a:rPr lang="en-US" sz="2800" dirty="0">
                <a:solidFill>
                  <a:prstClr val="black"/>
                </a:solidFill>
                <a:latin typeface="Cambria" panose="02040503050406030204" pitchFamily="18" charset="0"/>
              </a:rPr>
              <a:t> </a:t>
            </a:r>
            <a:r>
              <a:rPr lang="en-US" sz="2800" dirty="0" err="1">
                <a:solidFill>
                  <a:prstClr val="black"/>
                </a:solidFill>
                <a:latin typeface="Cambria" panose="02040503050406030204" pitchFamily="18" charset="0"/>
              </a:rPr>
              <a:t>nhất</a:t>
            </a:r>
            <a:r>
              <a:rPr lang="en-US" sz="2800" dirty="0">
                <a:solidFill>
                  <a:prstClr val="black"/>
                </a:solidFill>
                <a:latin typeface="Cambria" panose="02040503050406030204" pitchFamily="18" charset="0"/>
              </a:rPr>
              <a:t>:</a:t>
            </a:r>
          </a:p>
          <a:p>
            <a:pPr marL="0" lvl="0" indent="0" algn="just">
              <a:lnSpc>
                <a:spcPct val="90000"/>
              </a:lnSpc>
              <a:spcBef>
                <a:spcPts val="1000"/>
              </a:spcBef>
              <a:buClr>
                <a:srgbClr val="215D9F"/>
              </a:buClr>
              <a:buNone/>
            </a:pPr>
            <a:endParaRPr lang="en-US" sz="2800" dirty="0">
              <a:solidFill>
                <a:prstClr val="black"/>
              </a:solidFill>
              <a:latin typeface="Cambria" panose="02040503050406030204" pitchFamily="18" charset="0"/>
            </a:endParaRPr>
          </a:p>
        </p:txBody>
      </p:sp>
      <p:pic>
        <p:nvPicPr>
          <p:cNvPr id="8" name="Picture 7">
            <a:extLst>
              <a:ext uri="{FF2B5EF4-FFF2-40B4-BE49-F238E27FC236}">
                <a16:creationId xmlns:a16="http://schemas.microsoft.com/office/drawing/2014/main" id="{E3A371CE-3D18-4D93-AA6E-28391F580A4D}"/>
              </a:ext>
            </a:extLst>
          </p:cNvPr>
          <p:cNvPicPr>
            <a:picLocks noChangeAspect="1"/>
          </p:cNvPicPr>
          <p:nvPr/>
        </p:nvPicPr>
        <p:blipFill>
          <a:blip r:embed="rId3"/>
          <a:stretch>
            <a:fillRect/>
          </a:stretch>
        </p:blipFill>
        <p:spPr>
          <a:xfrm>
            <a:off x="2019300" y="3645024"/>
            <a:ext cx="8305800" cy="2190750"/>
          </a:xfrm>
          <a:prstGeom prst="rect">
            <a:avLst/>
          </a:prstGeom>
        </p:spPr>
      </p:pic>
    </p:spTree>
    <p:extLst>
      <p:ext uri="{BB962C8B-B14F-4D97-AF65-F5344CB8AC3E}">
        <p14:creationId xmlns:p14="http://schemas.microsoft.com/office/powerpoint/2010/main" val="6301554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6986112" cy="981577"/>
            <a:chOff x="789624" y="1295400"/>
            <a:chExt cx="6986112" cy="981577"/>
          </a:xfrm>
        </p:grpSpPr>
        <p:sp>
          <p:nvSpPr>
            <p:cNvPr id="3" name="AutoShape 52"/>
            <p:cNvSpPr>
              <a:spLocks noChangeArrowheads="1"/>
            </p:cNvSpPr>
            <p:nvPr/>
          </p:nvSpPr>
          <p:spPr bwMode="gray">
            <a:xfrm>
              <a:off x="1347312" y="1768977"/>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600" b="1" dirty="0" err="1" smtClean="0">
                  <a:latin typeface="Cambria" panose="02040503050406030204" pitchFamily="18" charset="0"/>
                </a:rPr>
                <a:t>Biểu</a:t>
              </a:r>
              <a:r>
                <a:rPr lang="en-US" sz="3600" b="1" dirty="0" smtClean="0">
                  <a:latin typeface="Cambria" panose="02040503050406030204" pitchFamily="18" charset="0"/>
                </a:rPr>
                <a:t> </a:t>
              </a:r>
              <a:r>
                <a:rPr lang="en-US" sz="3600" b="1" dirty="0" err="1">
                  <a:latin typeface="Cambria" panose="02040503050406030204" pitchFamily="18" charset="0"/>
                </a:rPr>
                <a:t>thức</a:t>
              </a:r>
              <a:r>
                <a:rPr lang="en-US" sz="3600" b="1" dirty="0">
                  <a:latin typeface="Cambria" panose="02040503050406030204" pitchFamily="18" charset="0"/>
                </a:rPr>
                <a:t> If</a:t>
              </a:r>
              <a:endParaRPr lang="en-US" sz="36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35</a:t>
            </a:fld>
            <a:endParaRPr lang="en-US"/>
          </a:p>
        </p:txBody>
      </p:sp>
      <p:sp>
        <p:nvSpPr>
          <p:cNvPr id="14" name="Content Placeholder 2"/>
          <p:cNvSpPr txBox="1">
            <a:spLocks/>
          </p:cNvSpPr>
          <p:nvPr/>
        </p:nvSpPr>
        <p:spPr>
          <a:xfrm>
            <a:off x="381000" y="2204864"/>
            <a:ext cx="7086600" cy="40340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u="sng" dirty="0" err="1" smtClean="0">
                <a:latin typeface="Cambria" panose="02040503050406030204" pitchFamily="18" charset="0"/>
              </a:rPr>
              <a:t>Cú</a:t>
            </a:r>
            <a:r>
              <a:rPr lang="en-US" sz="2800" b="1" u="sng" dirty="0" smtClean="0">
                <a:latin typeface="Cambria" panose="02040503050406030204" pitchFamily="18" charset="0"/>
              </a:rPr>
              <a:t> </a:t>
            </a:r>
            <a:r>
              <a:rPr lang="en-US" sz="2800" b="1" u="sng" dirty="0" err="1">
                <a:latin typeface="Cambria" panose="02040503050406030204" pitchFamily="18" charset="0"/>
              </a:rPr>
              <a:t>pháp</a:t>
            </a:r>
            <a:r>
              <a:rPr lang="en-US" sz="2800" b="1" u="sng" dirty="0">
                <a:latin typeface="Cambria" panose="02040503050406030204" pitchFamily="18" charset="0"/>
              </a:rPr>
              <a:t>:</a:t>
            </a:r>
          </a:p>
        </p:txBody>
      </p:sp>
      <p:pic>
        <p:nvPicPr>
          <p:cNvPr id="8" name="Picture 7">
            <a:extLst>
              <a:ext uri="{FF2B5EF4-FFF2-40B4-BE49-F238E27FC236}">
                <a16:creationId xmlns:a16="http://schemas.microsoft.com/office/drawing/2014/main" id="{E93DCDD3-CC1D-4445-8B51-ED3F0CE43374}"/>
              </a:ext>
            </a:extLst>
          </p:cNvPr>
          <p:cNvPicPr>
            <a:picLocks noChangeAspect="1"/>
          </p:cNvPicPr>
          <p:nvPr/>
        </p:nvPicPr>
        <p:blipFill>
          <a:blip r:embed="rId3"/>
          <a:stretch>
            <a:fillRect/>
          </a:stretch>
        </p:blipFill>
        <p:spPr>
          <a:xfrm>
            <a:off x="2063552" y="2686157"/>
            <a:ext cx="4263326" cy="2615051"/>
          </a:xfrm>
          <a:prstGeom prst="rect">
            <a:avLst/>
          </a:prstGeom>
        </p:spPr>
      </p:pic>
      <p:pic>
        <p:nvPicPr>
          <p:cNvPr id="9" name="Picture 8">
            <a:extLst>
              <a:ext uri="{FF2B5EF4-FFF2-40B4-BE49-F238E27FC236}">
                <a16:creationId xmlns:a16="http://schemas.microsoft.com/office/drawing/2014/main" id="{112588A9-11A7-4ABB-9515-76D9FE6C0981}"/>
              </a:ext>
            </a:extLst>
          </p:cNvPr>
          <p:cNvPicPr>
            <a:picLocks noChangeAspect="1"/>
          </p:cNvPicPr>
          <p:nvPr/>
        </p:nvPicPr>
        <p:blipFill>
          <a:blip r:embed="rId4"/>
          <a:stretch>
            <a:fillRect/>
          </a:stretch>
        </p:blipFill>
        <p:spPr>
          <a:xfrm>
            <a:off x="7467600" y="2204864"/>
            <a:ext cx="3668960" cy="4034011"/>
          </a:xfrm>
          <a:prstGeom prst="rect">
            <a:avLst/>
          </a:prstGeom>
        </p:spPr>
      </p:pic>
    </p:spTree>
    <p:extLst>
      <p:ext uri="{BB962C8B-B14F-4D97-AF65-F5344CB8AC3E}">
        <p14:creationId xmlns:p14="http://schemas.microsoft.com/office/powerpoint/2010/main" val="41973342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36</a:t>
            </a:fld>
            <a:endParaRPr lang="en-US"/>
          </a:p>
        </p:txBody>
      </p:sp>
      <p:sp>
        <p:nvSpPr>
          <p:cNvPr id="14" name="Content Placeholder 2"/>
          <p:cNvSpPr txBox="1">
            <a:spLocks/>
          </p:cNvSpPr>
          <p:nvPr/>
        </p:nvSpPr>
        <p:spPr>
          <a:xfrm>
            <a:off x="526520" y="2143124"/>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u="sng" dirty="0" err="1">
                <a:latin typeface="Cambria" panose="02040503050406030204" pitchFamily="18" charset="0"/>
              </a:rPr>
              <a:t>Ví</a:t>
            </a:r>
            <a:r>
              <a:rPr lang="en-US" sz="2800" b="1" u="sng" dirty="0">
                <a:latin typeface="Cambria" panose="02040503050406030204" pitchFamily="18" charset="0"/>
              </a:rPr>
              <a:t> </a:t>
            </a:r>
            <a:r>
              <a:rPr lang="en-US" sz="2800" b="1" u="sng" dirty="0" err="1">
                <a:latin typeface="Cambria" panose="02040503050406030204" pitchFamily="18" charset="0"/>
              </a:rPr>
              <a:t>dụ</a:t>
            </a:r>
            <a:r>
              <a:rPr lang="en-US" sz="2800" b="1" u="sng" dirty="0">
                <a:latin typeface="Cambria" panose="02040503050406030204" pitchFamily="18" charset="0"/>
              </a:rPr>
              <a:t>:</a:t>
            </a:r>
          </a:p>
          <a:p>
            <a:pPr marL="0" indent="0">
              <a:buNone/>
            </a:pPr>
            <a:endParaRPr lang="en-US" sz="2800" dirty="0">
              <a:latin typeface="Cambria" panose="02040503050406030204" pitchFamily="18" charset="0"/>
            </a:endParaRPr>
          </a:p>
          <a:p>
            <a:pPr marL="0" indent="0">
              <a:buNone/>
            </a:pPr>
            <a:endParaRPr lang="en-US" sz="2800" dirty="0">
              <a:latin typeface="Cambria" panose="02040503050406030204" pitchFamily="18" charset="0"/>
            </a:endParaRPr>
          </a:p>
          <a:p>
            <a:pPr marL="0" indent="0">
              <a:buNone/>
            </a:pPr>
            <a:endParaRPr lang="en-US" sz="2800" dirty="0">
              <a:latin typeface="Cambria" panose="02040503050406030204" pitchFamily="18" charset="0"/>
            </a:endParaRPr>
          </a:p>
          <a:p>
            <a:pPr marL="0" indent="0">
              <a:buNone/>
            </a:pPr>
            <a:endParaRPr lang="en-US" sz="2800" dirty="0" smtClean="0">
              <a:latin typeface="Cambria" panose="02040503050406030204" pitchFamily="18" charset="0"/>
            </a:endParaRPr>
          </a:p>
          <a:p>
            <a:pPr marL="0" indent="0">
              <a:buNone/>
            </a:pPr>
            <a:r>
              <a:rPr lang="en-US" sz="2800" dirty="0" err="1" smtClean="0">
                <a:latin typeface="Cambria" panose="02040503050406030204" pitchFamily="18" charset="0"/>
              </a:rPr>
              <a:t>Lưu</a:t>
            </a:r>
            <a:r>
              <a:rPr lang="en-US" sz="2800" dirty="0" smtClean="0">
                <a:latin typeface="Cambria" panose="02040503050406030204" pitchFamily="18" charset="0"/>
              </a:rPr>
              <a:t> </a:t>
            </a:r>
            <a:r>
              <a:rPr lang="en-US" sz="2800" dirty="0">
                <a:latin typeface="Cambria" panose="02040503050406030204" pitchFamily="18" charset="0"/>
              </a:rPr>
              <a:t>ý </a:t>
            </a:r>
            <a:r>
              <a:rPr lang="en-US" sz="2800" dirty="0" err="1">
                <a:latin typeface="Cambria" panose="02040503050406030204" pitchFamily="18" charset="0"/>
              </a:rPr>
              <a:t>rằng</a:t>
            </a:r>
            <a:r>
              <a:rPr lang="en-US" sz="2800" dirty="0">
                <a:latin typeface="Cambria" panose="02040503050406030204" pitchFamily="18" charset="0"/>
              </a:rPr>
              <a:t> Python </a:t>
            </a:r>
            <a:r>
              <a:rPr lang="en-US" sz="2800" dirty="0" err="1">
                <a:latin typeface="Cambria" panose="02040503050406030204" pitchFamily="18" charset="0"/>
              </a:rPr>
              <a:t>không</a:t>
            </a:r>
            <a:r>
              <a:rPr lang="en-US" sz="2800" dirty="0">
                <a:latin typeface="Cambria" panose="02040503050406030204" pitchFamily="18" charset="0"/>
              </a:rPr>
              <a:t> </a:t>
            </a:r>
            <a:r>
              <a:rPr lang="en-US" sz="2800" dirty="0" err="1">
                <a:latin typeface="Cambria" panose="02040503050406030204" pitchFamily="18" charset="0"/>
              </a:rPr>
              <a:t>dùng</a:t>
            </a:r>
            <a:r>
              <a:rPr lang="en-US" sz="2800" dirty="0">
                <a:latin typeface="Cambria" panose="02040503050406030204" pitchFamily="18" charset="0"/>
              </a:rPr>
              <a:t> </a:t>
            </a:r>
            <a:r>
              <a:rPr lang="en-US" sz="2800" dirty="0" err="1">
                <a:latin typeface="Cambria" panose="02040503050406030204" pitchFamily="18" charset="0"/>
              </a:rPr>
              <a:t>ngoặc</a:t>
            </a:r>
            <a:r>
              <a:rPr lang="en-US" sz="2800" dirty="0">
                <a:latin typeface="Cambria" panose="02040503050406030204" pitchFamily="18" charset="0"/>
              </a:rPr>
              <a:t> </a:t>
            </a:r>
            <a:r>
              <a:rPr lang="en-US" sz="2800" dirty="0" err="1">
                <a:latin typeface="Cambria" panose="02040503050406030204" pitchFamily="18" charset="0"/>
              </a:rPr>
              <a:t>nhọn</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bao</a:t>
            </a:r>
            <a:r>
              <a:rPr lang="en-US" sz="2800" dirty="0">
                <a:latin typeface="Cambria" panose="02040503050406030204" pitchFamily="18" charset="0"/>
              </a:rPr>
              <a:t> </a:t>
            </a:r>
            <a:r>
              <a:rPr lang="en-US" sz="2800" dirty="0" err="1">
                <a:latin typeface="Cambria" panose="02040503050406030204" pitchFamily="18" charset="0"/>
              </a:rPr>
              <a:t>bọc</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dòng</a:t>
            </a:r>
            <a:r>
              <a:rPr lang="en-US" sz="2800" dirty="0">
                <a:latin typeface="Cambria" panose="02040503050406030204" pitchFamily="18" charset="0"/>
              </a:rPr>
              <a:t> </a:t>
            </a:r>
            <a:r>
              <a:rPr lang="en-US" sz="2800" dirty="0" err="1">
                <a:latin typeface="Cambria" panose="02040503050406030204" pitchFamily="18" charset="0"/>
              </a:rPr>
              <a:t>lệnh</a:t>
            </a:r>
            <a:r>
              <a:rPr lang="en-US" sz="2800" dirty="0">
                <a:latin typeface="Cambria" panose="02040503050406030204" pitchFamily="18" charset="0"/>
              </a:rPr>
              <a:t>, </a:t>
            </a:r>
            <a:r>
              <a:rPr lang="en-US" sz="2800" dirty="0" err="1">
                <a:latin typeface="Cambria" panose="02040503050406030204" pitchFamily="18" charset="0"/>
              </a:rPr>
              <a:t>mà</a:t>
            </a:r>
            <a:r>
              <a:rPr lang="en-US" sz="2800" dirty="0">
                <a:latin typeface="Cambria" panose="02040503050406030204" pitchFamily="18" charset="0"/>
              </a:rPr>
              <a:t> ta </a:t>
            </a:r>
            <a:r>
              <a:rPr lang="en-US" sz="2800" dirty="0" err="1">
                <a:latin typeface="Cambria" panose="02040503050406030204" pitchFamily="18" charset="0"/>
              </a:rPr>
              <a:t>dùng</a:t>
            </a:r>
            <a:r>
              <a:rPr lang="en-US" sz="2800" dirty="0">
                <a:latin typeface="Cambria" panose="02040503050406030204" pitchFamily="18" charset="0"/>
              </a:rPr>
              <a:t> </a:t>
            </a:r>
            <a:r>
              <a:rPr lang="en-US" sz="2800" dirty="0" err="1">
                <a:latin typeface="Cambria" panose="02040503050406030204" pitchFamily="18" charset="0"/>
              </a:rPr>
              <a:t>phím</a:t>
            </a:r>
            <a:r>
              <a:rPr lang="en-US" sz="2800" dirty="0">
                <a:latin typeface="Cambria" panose="02040503050406030204" pitchFamily="18" charset="0"/>
              </a:rPr>
              <a:t> Tab </a:t>
            </a:r>
            <a:r>
              <a:rPr lang="en-US" sz="2800" dirty="0" err="1">
                <a:latin typeface="Cambria" panose="02040503050406030204" pitchFamily="18" charset="0"/>
              </a:rPr>
              <a:t>hoặc</a:t>
            </a:r>
            <a:r>
              <a:rPr lang="en-US" sz="2800" dirty="0">
                <a:latin typeface="Cambria" panose="02040503050406030204" pitchFamily="18" charset="0"/>
              </a:rPr>
              <a:t> </a:t>
            </a:r>
            <a:r>
              <a:rPr lang="en-US" sz="2800" dirty="0" err="1">
                <a:latin typeface="Cambria" panose="02040503050406030204" pitchFamily="18" charset="0"/>
              </a:rPr>
              <a:t>khoảng</a:t>
            </a:r>
            <a:r>
              <a:rPr lang="en-US" sz="2800" dirty="0">
                <a:latin typeface="Cambria" panose="02040503050406030204" pitchFamily="18" charset="0"/>
              </a:rPr>
              <a:t> </a:t>
            </a:r>
            <a:r>
              <a:rPr lang="en-US" sz="2800" dirty="0" err="1">
                <a:latin typeface="Cambria" panose="02040503050406030204" pitchFamily="18" charset="0"/>
              </a:rPr>
              <a:t>trắng</a:t>
            </a:r>
            <a:r>
              <a:rPr lang="en-US" sz="2800" dirty="0">
                <a:latin typeface="Cambria" panose="02040503050406030204" pitchFamily="18" charset="0"/>
              </a:rPr>
              <a:t> </a:t>
            </a:r>
            <a:r>
              <a:rPr lang="en-US" sz="2800" dirty="0" err="1">
                <a:latin typeface="Cambria" panose="02040503050406030204" pitchFamily="18" charset="0"/>
              </a:rPr>
              <a:t>thụt</a:t>
            </a:r>
            <a:r>
              <a:rPr lang="en-US" sz="2800" dirty="0">
                <a:latin typeface="Cambria" panose="02040503050406030204" pitchFamily="18" charset="0"/>
              </a:rPr>
              <a:t> </a:t>
            </a:r>
            <a:r>
              <a:rPr lang="en-US" sz="2800" dirty="0" err="1">
                <a:latin typeface="Cambria" panose="02040503050406030204" pitchFamily="18" charset="0"/>
              </a:rPr>
              <a:t>đầu</a:t>
            </a:r>
            <a:r>
              <a:rPr lang="en-US" sz="2800" dirty="0">
                <a:latin typeface="Cambria" panose="02040503050406030204" pitchFamily="18" charset="0"/>
              </a:rPr>
              <a:t> </a:t>
            </a:r>
            <a:r>
              <a:rPr lang="en-US" sz="2800" dirty="0" err="1">
                <a:latin typeface="Cambria" panose="02040503050406030204" pitchFamily="18" charset="0"/>
              </a:rPr>
              <a:t>dòng</a:t>
            </a:r>
            <a:r>
              <a:rPr lang="en-US" sz="2800" dirty="0">
                <a:latin typeface="Cambria" panose="02040503050406030204" pitchFamily="18" charset="0"/>
              </a:rPr>
              <a:t>. </a:t>
            </a:r>
          </a:p>
        </p:txBody>
      </p:sp>
      <p:pic>
        <p:nvPicPr>
          <p:cNvPr id="16" name="Picture 15">
            <a:extLst>
              <a:ext uri="{FF2B5EF4-FFF2-40B4-BE49-F238E27FC236}">
                <a16:creationId xmlns:a16="http://schemas.microsoft.com/office/drawing/2014/main" id="{10E4245D-833E-4A18-8540-6F64690EAEA9}"/>
              </a:ext>
            </a:extLst>
          </p:cNvPr>
          <p:cNvPicPr>
            <a:picLocks noChangeAspect="1"/>
          </p:cNvPicPr>
          <p:nvPr/>
        </p:nvPicPr>
        <p:blipFill>
          <a:blip r:embed="rId3"/>
          <a:stretch>
            <a:fillRect/>
          </a:stretch>
        </p:blipFill>
        <p:spPr>
          <a:xfrm>
            <a:off x="2423592" y="2636912"/>
            <a:ext cx="8710262" cy="1933948"/>
          </a:xfrm>
          <a:prstGeom prst="rect">
            <a:avLst/>
          </a:prstGeom>
          <a:ln>
            <a:solidFill>
              <a:schemeClr val="tx1">
                <a:lumMod val="95000"/>
                <a:lumOff val="5000"/>
              </a:schemeClr>
            </a:solidFill>
          </a:ln>
        </p:spPr>
      </p:pic>
      <p:grpSp>
        <p:nvGrpSpPr>
          <p:cNvPr id="11" name="Group 10">
            <a:extLst>
              <a:ext uri="{FF2B5EF4-FFF2-40B4-BE49-F238E27FC236}">
                <a16:creationId xmlns:a16="http://schemas.microsoft.com/office/drawing/2014/main" id="{73F22F02-E136-49F5-87DD-580C11D455AF}"/>
              </a:ext>
            </a:extLst>
          </p:cNvPr>
          <p:cNvGrpSpPr/>
          <p:nvPr/>
        </p:nvGrpSpPr>
        <p:grpSpPr>
          <a:xfrm>
            <a:off x="152400" y="256337"/>
            <a:ext cx="7259456" cy="931112"/>
            <a:chOff x="789624" y="1295400"/>
            <a:chExt cx="7259456" cy="931112"/>
          </a:xfrm>
        </p:grpSpPr>
        <p:sp>
          <p:nvSpPr>
            <p:cNvPr id="12" name="AutoShape 52">
              <a:extLst>
                <a:ext uri="{FF2B5EF4-FFF2-40B4-BE49-F238E27FC236}">
                  <a16:creationId xmlns:a16="http://schemas.microsoft.com/office/drawing/2014/main" id="{296E3B58-A673-4328-A536-88FB8723B7C7}"/>
                </a:ext>
              </a:extLst>
            </p:cNvPr>
            <p:cNvSpPr>
              <a:spLocks noChangeArrowheads="1"/>
            </p:cNvSpPr>
            <p:nvPr/>
          </p:nvSpPr>
          <p:spPr bwMode="gray">
            <a:xfrm>
              <a:off x="1620656" y="1718512"/>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latin typeface="Cambria" panose="02040503050406030204" pitchFamily="18" charset="0"/>
                </a:rPr>
                <a:t>Biểu</a:t>
              </a:r>
              <a:r>
                <a:rPr lang="en-US" sz="4000" b="1" dirty="0" smtClean="0">
                  <a:latin typeface="Cambria" panose="02040503050406030204" pitchFamily="18" charset="0"/>
                </a:rPr>
                <a:t> </a:t>
              </a:r>
              <a:r>
                <a:rPr lang="en-US" sz="4000" b="1" dirty="0" err="1">
                  <a:latin typeface="Cambria" panose="02040503050406030204" pitchFamily="18" charset="0"/>
                </a:rPr>
                <a:t>thức</a:t>
              </a:r>
              <a:r>
                <a:rPr lang="en-US" sz="4000" b="1" dirty="0">
                  <a:latin typeface="Cambria" panose="02040503050406030204" pitchFamily="18" charset="0"/>
                </a:rPr>
                <a:t> If</a:t>
              </a:r>
              <a:endParaRPr lang="en-US" sz="4000" b="1" kern="0" dirty="0">
                <a:solidFill>
                  <a:srgbClr val="000000"/>
                </a:solidFill>
                <a:latin typeface="Cambria" panose="02040503050406030204" pitchFamily="18" charset="0"/>
              </a:endParaRPr>
            </a:p>
          </p:txBody>
        </p:sp>
        <p:grpSp>
          <p:nvGrpSpPr>
            <p:cNvPr id="15" name="Group 17">
              <a:extLst>
                <a:ext uri="{FF2B5EF4-FFF2-40B4-BE49-F238E27FC236}">
                  <a16:creationId xmlns:a16="http://schemas.microsoft.com/office/drawing/2014/main" id="{63B737F0-E59E-4844-A9B0-6313046C25A8}"/>
                </a:ext>
              </a:extLst>
            </p:cNvPr>
            <p:cNvGrpSpPr>
              <a:grpSpLocks/>
            </p:cNvGrpSpPr>
            <p:nvPr/>
          </p:nvGrpSpPr>
          <p:grpSpPr bwMode="auto">
            <a:xfrm>
              <a:off x="789624" y="1295400"/>
              <a:ext cx="353376" cy="272472"/>
              <a:chOff x="1110" y="2656"/>
              <a:chExt cx="1549" cy="1351"/>
            </a:xfrm>
          </p:grpSpPr>
          <p:sp>
            <p:nvSpPr>
              <p:cNvPr id="17" name="AutoShape 18">
                <a:extLst>
                  <a:ext uri="{FF2B5EF4-FFF2-40B4-BE49-F238E27FC236}">
                    <a16:creationId xmlns:a16="http://schemas.microsoft.com/office/drawing/2014/main" id="{2074923B-67CB-4961-A0F8-2AB0FFAC835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200" b="1" kern="0">
                  <a:solidFill>
                    <a:srgbClr val="000000"/>
                  </a:solidFill>
                  <a:latin typeface="Arial" panose="020B0604020202020204" pitchFamily="34" charset="0"/>
                </a:endParaRPr>
              </a:p>
            </p:txBody>
          </p:sp>
          <p:sp>
            <p:nvSpPr>
              <p:cNvPr id="18" name="AutoShape 19">
                <a:extLst>
                  <a:ext uri="{FF2B5EF4-FFF2-40B4-BE49-F238E27FC236}">
                    <a16:creationId xmlns:a16="http://schemas.microsoft.com/office/drawing/2014/main" id="{8041D4C2-C8C9-405D-AF22-14CE82ADDE3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200" b="1" kern="0">
                  <a:solidFill>
                    <a:srgbClr val="000000"/>
                  </a:solidFill>
                  <a:latin typeface="Arial" panose="020B0604020202020204" pitchFamily="34" charset="0"/>
                </a:endParaRPr>
              </a:p>
            </p:txBody>
          </p:sp>
          <p:sp>
            <p:nvSpPr>
              <p:cNvPr id="19" name="AutoShape 20">
                <a:extLst>
                  <a:ext uri="{FF2B5EF4-FFF2-40B4-BE49-F238E27FC236}">
                    <a16:creationId xmlns:a16="http://schemas.microsoft.com/office/drawing/2014/main" id="{D1C6A0A5-1C44-4614-ADD6-4313AED8FBE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2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5595595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1256" y="693958"/>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latin typeface="Cambria" panose="02040503050406030204" pitchFamily="18" charset="0"/>
                </a:rPr>
                <a:t>Biểu</a:t>
              </a:r>
              <a:r>
                <a:rPr lang="en-US" sz="4800" b="1" dirty="0" smtClean="0">
                  <a:latin typeface="Cambria" panose="02040503050406030204" pitchFamily="18" charset="0"/>
                </a:rPr>
                <a:t> </a:t>
              </a:r>
              <a:r>
                <a:rPr lang="en-US" sz="4800" b="1" dirty="0" err="1">
                  <a:latin typeface="Cambria" panose="02040503050406030204" pitchFamily="18" charset="0"/>
                </a:rPr>
                <a:t>thức</a:t>
              </a:r>
              <a:r>
                <a:rPr lang="en-US" sz="4800" b="1" dirty="0">
                  <a:latin typeface="Cambria" panose="02040503050406030204" pitchFamily="18" charset="0"/>
                </a:rPr>
                <a:t> if ... else</a:t>
              </a:r>
              <a:endParaRPr lang="en-US" sz="48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37</a:t>
            </a:fld>
            <a:endParaRPr lang="en-US"/>
          </a:p>
        </p:txBody>
      </p:sp>
      <p:sp>
        <p:nvSpPr>
          <p:cNvPr id="14" name="Content Placeholder 2"/>
          <p:cNvSpPr txBox="1">
            <a:spLocks/>
          </p:cNvSpPr>
          <p:nvPr/>
        </p:nvSpPr>
        <p:spPr>
          <a:xfrm>
            <a:off x="353376" y="2204864"/>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u="sng" dirty="0" err="1" smtClean="0">
                <a:latin typeface="Cambria" panose="02040503050406030204" pitchFamily="18" charset="0"/>
              </a:rPr>
              <a:t>Cú</a:t>
            </a:r>
            <a:r>
              <a:rPr lang="en-US" sz="2800" b="1" u="sng" dirty="0" smtClean="0">
                <a:latin typeface="Cambria" panose="02040503050406030204" pitchFamily="18" charset="0"/>
              </a:rPr>
              <a:t> </a:t>
            </a:r>
            <a:r>
              <a:rPr lang="en-US" sz="2800" b="1" u="sng" dirty="0" err="1">
                <a:latin typeface="Cambria" panose="02040503050406030204" pitchFamily="18" charset="0"/>
              </a:rPr>
              <a:t>pháp</a:t>
            </a:r>
            <a:r>
              <a:rPr lang="en-US" sz="2800" b="1" u="sng" dirty="0">
                <a:latin typeface="Cambria" panose="02040503050406030204" pitchFamily="18" charset="0"/>
              </a:rPr>
              <a:t>:</a:t>
            </a:r>
          </a:p>
          <a:p>
            <a:pPr marL="0" indent="0">
              <a:buNone/>
            </a:pPr>
            <a:endParaRPr lang="en-US" sz="2800" dirty="0">
              <a:latin typeface="Cambria" panose="02040503050406030204" pitchFamily="18" charset="0"/>
            </a:endParaRPr>
          </a:p>
          <a:p>
            <a:pPr marL="0" indent="0">
              <a:buNone/>
            </a:pPr>
            <a:endParaRPr lang="en-US" sz="2800" dirty="0">
              <a:latin typeface="Cambria" panose="02040503050406030204" pitchFamily="18" charset="0"/>
            </a:endParaRPr>
          </a:p>
          <a:p>
            <a:pPr marL="0" indent="0">
              <a:buNone/>
            </a:pPr>
            <a:endParaRPr lang="en-US" sz="2800" dirty="0">
              <a:latin typeface="Cambria" panose="02040503050406030204" pitchFamily="18" charset="0"/>
            </a:endParaRPr>
          </a:p>
          <a:p>
            <a:pPr marL="0" indent="0">
              <a:buNone/>
            </a:pPr>
            <a:endParaRPr lang="en-US" sz="2800" dirty="0">
              <a:latin typeface="Cambria" panose="02040503050406030204" pitchFamily="18" charset="0"/>
            </a:endParaRPr>
          </a:p>
          <a:p>
            <a:pPr marL="0" indent="0">
              <a:buNone/>
            </a:pPr>
            <a:endParaRPr lang="en-US" sz="2800" dirty="0">
              <a:latin typeface="Cambria" panose="02040503050406030204" pitchFamily="18" charset="0"/>
            </a:endParaRPr>
          </a:p>
          <a:p>
            <a:pPr marL="0" indent="0">
              <a:buNone/>
            </a:pPr>
            <a:endParaRPr lang="en-US" sz="2800" dirty="0">
              <a:latin typeface="Cambria" panose="02040503050406030204" pitchFamily="18" charset="0"/>
            </a:endParaRPr>
          </a:p>
        </p:txBody>
      </p:sp>
      <p:cxnSp>
        <p:nvCxnSpPr>
          <p:cNvPr id="15" name="Straight Arrow Connector 14">
            <a:extLst>
              <a:ext uri="{FF2B5EF4-FFF2-40B4-BE49-F238E27FC236}">
                <a16:creationId xmlns:a16="http://schemas.microsoft.com/office/drawing/2014/main" id="{C49D38D8-3EF3-4D1A-B8AE-97C23AA6F1D9}"/>
              </a:ext>
            </a:extLst>
          </p:cNvPr>
          <p:cNvCxnSpPr>
            <a:cxnSpLocks/>
          </p:cNvCxnSpPr>
          <p:nvPr/>
        </p:nvCxnSpPr>
        <p:spPr>
          <a:xfrm flipV="1">
            <a:off x="4191000" y="4267200"/>
            <a:ext cx="1171575" cy="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044588F-0794-4A98-A4F0-D71F855EA01B}"/>
              </a:ext>
            </a:extLst>
          </p:cNvPr>
          <p:cNvPicPr>
            <a:picLocks noChangeAspect="1"/>
          </p:cNvPicPr>
          <p:nvPr/>
        </p:nvPicPr>
        <p:blipFill>
          <a:blip r:embed="rId3"/>
          <a:stretch>
            <a:fillRect/>
          </a:stretch>
        </p:blipFill>
        <p:spPr>
          <a:xfrm>
            <a:off x="1295400" y="3126685"/>
            <a:ext cx="2945390" cy="3162299"/>
          </a:xfrm>
          <a:prstGeom prst="rect">
            <a:avLst/>
          </a:prstGeom>
        </p:spPr>
      </p:pic>
      <p:pic>
        <p:nvPicPr>
          <p:cNvPr id="8" name="Picture 7">
            <a:extLst>
              <a:ext uri="{FF2B5EF4-FFF2-40B4-BE49-F238E27FC236}">
                <a16:creationId xmlns:a16="http://schemas.microsoft.com/office/drawing/2014/main" id="{A42B7A22-8BD8-4942-AD07-6848C85D0968}"/>
              </a:ext>
            </a:extLst>
          </p:cNvPr>
          <p:cNvPicPr>
            <a:picLocks noChangeAspect="1"/>
          </p:cNvPicPr>
          <p:nvPr/>
        </p:nvPicPr>
        <p:blipFill>
          <a:blip r:embed="rId4"/>
          <a:stretch>
            <a:fillRect/>
          </a:stretch>
        </p:blipFill>
        <p:spPr>
          <a:xfrm>
            <a:off x="6400800" y="1836517"/>
            <a:ext cx="3727648" cy="4452468"/>
          </a:xfrm>
          <a:prstGeom prst="rect">
            <a:avLst/>
          </a:prstGeom>
        </p:spPr>
      </p:pic>
    </p:spTree>
    <p:extLst>
      <p:ext uri="{BB962C8B-B14F-4D97-AF65-F5344CB8AC3E}">
        <p14:creationId xmlns:p14="http://schemas.microsoft.com/office/powerpoint/2010/main" val="1035007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38</a:t>
            </a:fld>
            <a:endParaRPr lang="en-US"/>
          </a:p>
        </p:txBody>
      </p:sp>
      <p:sp>
        <p:nvSpPr>
          <p:cNvPr id="14" name="Content Placeholder 2"/>
          <p:cNvSpPr txBox="1">
            <a:spLocks/>
          </p:cNvSpPr>
          <p:nvPr/>
        </p:nvSpPr>
        <p:spPr>
          <a:xfrm>
            <a:off x="879703"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3600" b="1" u="sng" dirty="0" err="1">
                <a:latin typeface="Cambria" panose="02040503050406030204" pitchFamily="18" charset="0"/>
              </a:rPr>
              <a:t>Ví</a:t>
            </a:r>
            <a:r>
              <a:rPr lang="en-US" sz="3600" b="1" u="sng" dirty="0">
                <a:latin typeface="Cambria" panose="02040503050406030204" pitchFamily="18" charset="0"/>
              </a:rPr>
              <a:t> </a:t>
            </a:r>
            <a:r>
              <a:rPr lang="en-US" sz="3600" b="1" u="sng" dirty="0" err="1">
                <a:latin typeface="Cambria" panose="02040503050406030204" pitchFamily="18" charset="0"/>
              </a:rPr>
              <a:t>dụ</a:t>
            </a:r>
            <a:r>
              <a:rPr lang="en-US" sz="3600" b="1" u="sng" dirty="0">
                <a:latin typeface="Cambria" panose="02040503050406030204" pitchFamily="18" charset="0"/>
              </a:rPr>
              <a:t>:</a:t>
            </a:r>
          </a:p>
          <a:p>
            <a:pPr marL="0" indent="0">
              <a:buNone/>
            </a:pPr>
            <a:endParaRPr lang="en-US" sz="3600" dirty="0">
              <a:latin typeface="Cambria" panose="02040503050406030204" pitchFamily="18" charset="0"/>
            </a:endParaRPr>
          </a:p>
          <a:p>
            <a:pPr marL="0" indent="0">
              <a:buNone/>
            </a:pPr>
            <a:endParaRPr lang="en-US" sz="3600" dirty="0">
              <a:latin typeface="Cambria" panose="02040503050406030204" pitchFamily="18" charset="0"/>
            </a:endParaRPr>
          </a:p>
          <a:p>
            <a:pPr marL="0" indent="0">
              <a:buNone/>
            </a:pPr>
            <a:endParaRPr lang="en-US" sz="3600" dirty="0">
              <a:latin typeface="Cambria" panose="02040503050406030204" pitchFamily="18" charset="0"/>
            </a:endParaRPr>
          </a:p>
          <a:p>
            <a:pPr marL="0" indent="0">
              <a:buNone/>
            </a:pPr>
            <a:endParaRPr lang="en-US" sz="3600" dirty="0">
              <a:latin typeface="Cambria" panose="02040503050406030204" pitchFamily="18" charset="0"/>
            </a:endParaRPr>
          </a:p>
          <a:p>
            <a:pPr marL="0" indent="0">
              <a:buNone/>
            </a:pPr>
            <a:endParaRPr lang="en-US" sz="3600" dirty="0">
              <a:latin typeface="Cambria" panose="02040503050406030204" pitchFamily="18" charset="0"/>
            </a:endParaRPr>
          </a:p>
          <a:p>
            <a:pPr marL="0" indent="0">
              <a:buNone/>
            </a:pPr>
            <a:endParaRPr lang="en-US" sz="3600" dirty="0">
              <a:latin typeface="Cambria" panose="02040503050406030204" pitchFamily="18" charset="0"/>
            </a:endParaRPr>
          </a:p>
        </p:txBody>
      </p:sp>
      <p:pic>
        <p:nvPicPr>
          <p:cNvPr id="10" name="Picture 9">
            <a:extLst>
              <a:ext uri="{FF2B5EF4-FFF2-40B4-BE49-F238E27FC236}">
                <a16:creationId xmlns:a16="http://schemas.microsoft.com/office/drawing/2014/main" id="{07AE7E36-22F3-40C1-9730-34DAE218DED3}"/>
              </a:ext>
            </a:extLst>
          </p:cNvPr>
          <p:cNvPicPr>
            <a:picLocks noChangeAspect="1"/>
          </p:cNvPicPr>
          <p:nvPr/>
        </p:nvPicPr>
        <p:blipFill>
          <a:blip r:embed="rId3"/>
          <a:stretch>
            <a:fillRect/>
          </a:stretch>
        </p:blipFill>
        <p:spPr>
          <a:xfrm>
            <a:off x="2207567" y="2595562"/>
            <a:ext cx="8854959" cy="3281710"/>
          </a:xfrm>
          <a:prstGeom prst="rect">
            <a:avLst/>
          </a:prstGeom>
          <a:ln>
            <a:solidFill>
              <a:schemeClr val="tx1">
                <a:lumMod val="95000"/>
                <a:lumOff val="5000"/>
              </a:schemeClr>
            </a:solidFill>
          </a:ln>
        </p:spPr>
      </p:pic>
      <p:grpSp>
        <p:nvGrpSpPr>
          <p:cNvPr id="15" name="Group 14">
            <a:extLst>
              <a:ext uri="{FF2B5EF4-FFF2-40B4-BE49-F238E27FC236}">
                <a16:creationId xmlns:a16="http://schemas.microsoft.com/office/drawing/2014/main" id="{8668F209-3A33-4584-9D23-F2CA3BF9B552}"/>
              </a:ext>
            </a:extLst>
          </p:cNvPr>
          <p:cNvGrpSpPr/>
          <p:nvPr/>
        </p:nvGrpSpPr>
        <p:grpSpPr>
          <a:xfrm>
            <a:off x="152400" y="256337"/>
            <a:ext cx="7043432" cy="889986"/>
            <a:chOff x="789624" y="1295400"/>
            <a:chExt cx="7043432" cy="889986"/>
          </a:xfrm>
        </p:grpSpPr>
        <p:sp>
          <p:nvSpPr>
            <p:cNvPr id="16" name="AutoShape 52">
              <a:extLst>
                <a:ext uri="{FF2B5EF4-FFF2-40B4-BE49-F238E27FC236}">
                  <a16:creationId xmlns:a16="http://schemas.microsoft.com/office/drawing/2014/main" id="{A1AE961D-FFC1-499D-BB05-58A1ADA45AAF}"/>
                </a:ext>
              </a:extLst>
            </p:cNvPr>
            <p:cNvSpPr>
              <a:spLocks noChangeArrowheads="1"/>
            </p:cNvSpPr>
            <p:nvPr/>
          </p:nvSpPr>
          <p:spPr bwMode="gray">
            <a:xfrm>
              <a:off x="1404632" y="1677386"/>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5400" b="1" dirty="0" err="1" smtClean="0">
                  <a:latin typeface="Cambria" panose="02040503050406030204" pitchFamily="18" charset="0"/>
                </a:rPr>
                <a:t>Biểu</a:t>
              </a:r>
              <a:r>
                <a:rPr lang="en-US" sz="5400" b="1" dirty="0" smtClean="0">
                  <a:latin typeface="Cambria" panose="02040503050406030204" pitchFamily="18" charset="0"/>
                </a:rPr>
                <a:t> </a:t>
              </a:r>
              <a:r>
                <a:rPr lang="en-US" sz="5400" b="1" dirty="0" err="1">
                  <a:latin typeface="Cambria" panose="02040503050406030204" pitchFamily="18" charset="0"/>
                </a:rPr>
                <a:t>thức</a:t>
              </a:r>
              <a:r>
                <a:rPr lang="en-US" sz="5400" b="1" dirty="0">
                  <a:latin typeface="Cambria" panose="02040503050406030204" pitchFamily="18" charset="0"/>
                </a:rPr>
                <a:t> if ... else</a:t>
              </a:r>
              <a:endParaRPr lang="en-US" sz="5400" b="1" kern="0" dirty="0">
                <a:solidFill>
                  <a:srgbClr val="000000"/>
                </a:solidFill>
                <a:latin typeface="Cambria" panose="02040503050406030204" pitchFamily="18" charset="0"/>
              </a:endParaRPr>
            </a:p>
          </p:txBody>
        </p:sp>
        <p:grpSp>
          <p:nvGrpSpPr>
            <p:cNvPr id="17" name="Group 17">
              <a:extLst>
                <a:ext uri="{FF2B5EF4-FFF2-40B4-BE49-F238E27FC236}">
                  <a16:creationId xmlns:a16="http://schemas.microsoft.com/office/drawing/2014/main" id="{533ADE7D-3E9C-44A8-8459-54F5264B7256}"/>
                </a:ext>
              </a:extLst>
            </p:cNvPr>
            <p:cNvGrpSpPr>
              <a:grpSpLocks/>
            </p:cNvGrpSpPr>
            <p:nvPr/>
          </p:nvGrpSpPr>
          <p:grpSpPr bwMode="auto">
            <a:xfrm>
              <a:off x="789624" y="1295400"/>
              <a:ext cx="353376" cy="272472"/>
              <a:chOff x="1110" y="2656"/>
              <a:chExt cx="1549" cy="1351"/>
            </a:xfrm>
          </p:grpSpPr>
          <p:sp>
            <p:nvSpPr>
              <p:cNvPr id="18" name="AutoShape 18">
                <a:extLst>
                  <a:ext uri="{FF2B5EF4-FFF2-40B4-BE49-F238E27FC236}">
                    <a16:creationId xmlns:a16="http://schemas.microsoft.com/office/drawing/2014/main" id="{2347AA4F-CF99-4853-ABA8-0B3F339E1FE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9" name="AutoShape 19">
                <a:extLst>
                  <a:ext uri="{FF2B5EF4-FFF2-40B4-BE49-F238E27FC236}">
                    <a16:creationId xmlns:a16="http://schemas.microsoft.com/office/drawing/2014/main" id="{E7442459-B612-47BA-9594-52CD140A685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0" name="AutoShape 20">
                <a:extLst>
                  <a:ext uri="{FF2B5EF4-FFF2-40B4-BE49-F238E27FC236}">
                    <a16:creationId xmlns:a16="http://schemas.microsoft.com/office/drawing/2014/main" id="{40B33D4F-0D1D-4F43-AFA4-BBDE04B960F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451728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99508" y="812801"/>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600" b="1" dirty="0" err="1" smtClean="0">
                  <a:latin typeface="Cambria" panose="02040503050406030204" pitchFamily="18" charset="0"/>
                </a:rPr>
                <a:t>Biểu</a:t>
              </a:r>
              <a:r>
                <a:rPr lang="en-US" sz="3600" b="1" dirty="0" smtClean="0">
                  <a:latin typeface="Cambria" panose="02040503050406030204" pitchFamily="18" charset="0"/>
                </a:rPr>
                <a:t> </a:t>
              </a:r>
              <a:r>
                <a:rPr lang="en-US" sz="3600" b="1" dirty="0" err="1">
                  <a:latin typeface="Cambria" panose="02040503050406030204" pitchFamily="18" charset="0"/>
                </a:rPr>
                <a:t>thức</a:t>
              </a:r>
              <a:r>
                <a:rPr lang="en-US" sz="3600" b="1" dirty="0">
                  <a:latin typeface="Cambria" panose="02040503050406030204" pitchFamily="18" charset="0"/>
                </a:rPr>
                <a:t> If ... </a:t>
              </a:r>
              <a:r>
                <a:rPr lang="en-US" sz="3600" b="1" dirty="0" err="1">
                  <a:latin typeface="Cambria" panose="02040503050406030204" pitchFamily="18" charset="0"/>
                </a:rPr>
                <a:t>elif</a:t>
              </a:r>
              <a:r>
                <a:rPr lang="en-US" sz="3600" b="1" dirty="0">
                  <a:latin typeface="Cambria" panose="02040503050406030204" pitchFamily="18" charset="0"/>
                </a:rPr>
                <a:t> </a:t>
              </a:r>
              <a:r>
                <a:rPr lang="en-US" sz="3600" b="1" dirty="0" err="1">
                  <a:latin typeface="Cambria" panose="02040503050406030204" pitchFamily="18" charset="0"/>
                </a:rPr>
                <a:t>lồng</a:t>
              </a:r>
              <a:r>
                <a:rPr lang="en-US" sz="3600" b="1" dirty="0">
                  <a:latin typeface="Cambria" panose="02040503050406030204" pitchFamily="18" charset="0"/>
                </a:rPr>
                <a:t> </a:t>
              </a:r>
              <a:r>
                <a:rPr lang="en-US" sz="3600" b="1" dirty="0" err="1">
                  <a:latin typeface="Cambria" panose="02040503050406030204" pitchFamily="18" charset="0"/>
                </a:rPr>
                <a:t>nhau</a:t>
              </a:r>
              <a:endParaRPr lang="en-US" sz="3600" b="1" dirty="0">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39</a:t>
            </a:fld>
            <a:endParaRPr lang="en-US"/>
          </a:p>
        </p:txBody>
      </p:sp>
      <p:sp>
        <p:nvSpPr>
          <p:cNvPr id="14" name="Content Placeholder 2"/>
          <p:cNvSpPr txBox="1">
            <a:spLocks/>
          </p:cNvSpPr>
          <p:nvPr/>
        </p:nvSpPr>
        <p:spPr>
          <a:xfrm>
            <a:off x="499508" y="170080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2400" dirty="0">
                <a:latin typeface="Cambria" panose="02040503050406030204" pitchFamily="18" charset="0"/>
              </a:rPr>
              <a:t>Với các điều kiện thức tạp, Python cũng hỗ trợ kiểm tra điều kiện if elif lồng </a:t>
            </a:r>
            <a:r>
              <a:rPr lang="vi-VN" sz="2400" dirty="0" smtClean="0">
                <a:latin typeface="Cambria" panose="02040503050406030204" pitchFamily="18" charset="0"/>
              </a:rPr>
              <a:t>nhau</a:t>
            </a:r>
            <a:r>
              <a:rPr lang="en-US" sz="2400" dirty="0" smtClean="0">
                <a:latin typeface="Cambria" panose="02040503050406030204" pitchFamily="18" charset="0"/>
              </a:rPr>
              <a:t>.</a:t>
            </a:r>
          </a:p>
          <a:p>
            <a:pPr marL="0" indent="0" algn="just">
              <a:buNone/>
            </a:pPr>
            <a:r>
              <a:rPr lang="en-US" sz="2400" dirty="0" err="1" smtClean="0">
                <a:latin typeface="Cambria" panose="02040503050406030204" pitchFamily="18" charset="0"/>
              </a:rPr>
              <a:t>Ví</a:t>
            </a:r>
            <a:r>
              <a:rPr lang="en-US" sz="2400" dirty="0" smtClean="0">
                <a:latin typeface="Cambria" panose="02040503050406030204" pitchFamily="18" charset="0"/>
              </a:rPr>
              <a:t> </a:t>
            </a:r>
            <a:r>
              <a:rPr lang="en-US" sz="2400" dirty="0" err="1" smtClean="0">
                <a:latin typeface="Cambria" panose="02040503050406030204" pitchFamily="18" charset="0"/>
              </a:rPr>
              <a:t>dụ</a:t>
            </a:r>
            <a:r>
              <a:rPr lang="en-US" sz="2400" dirty="0" smtClean="0">
                <a:latin typeface="Cambria" panose="02040503050406030204" pitchFamily="18" charset="0"/>
              </a:rPr>
              <a:t>: </a:t>
            </a:r>
            <a:r>
              <a:rPr lang="en-US" sz="2400" dirty="0" err="1" smtClean="0">
                <a:latin typeface="Cambria" panose="02040503050406030204" pitchFamily="18" charset="0"/>
              </a:rPr>
              <a:t>Nhập</a:t>
            </a:r>
            <a:r>
              <a:rPr lang="en-US" sz="2400" dirty="0" smtClean="0">
                <a:latin typeface="Cambria" panose="02040503050406030204" pitchFamily="18" charset="0"/>
              </a:rPr>
              <a:t> </a:t>
            </a:r>
            <a:r>
              <a:rPr lang="en-US" sz="2400" dirty="0" err="1" smtClean="0">
                <a:latin typeface="Cambria" panose="02040503050406030204" pitchFamily="18" charset="0"/>
              </a:rPr>
              <a:t>điểm</a:t>
            </a:r>
            <a:r>
              <a:rPr lang="en-US" sz="2400" dirty="0" smtClean="0">
                <a:latin typeface="Cambria" panose="02040503050406030204" pitchFamily="18" charset="0"/>
              </a:rPr>
              <a:t> </a:t>
            </a:r>
            <a:r>
              <a:rPr lang="en-US" sz="2400" dirty="0" err="1" smtClean="0">
                <a:latin typeface="Cambria" panose="02040503050406030204" pitchFamily="18" charset="0"/>
              </a:rPr>
              <a:t>trung</a:t>
            </a:r>
            <a:r>
              <a:rPr lang="en-US" sz="2400" dirty="0" smtClean="0">
                <a:latin typeface="Cambria" panose="02040503050406030204" pitchFamily="18" charset="0"/>
              </a:rPr>
              <a:t> </a:t>
            </a:r>
            <a:r>
              <a:rPr lang="en-US" sz="2400" dirty="0" err="1" smtClean="0">
                <a:latin typeface="Cambria" panose="02040503050406030204" pitchFamily="18" charset="0"/>
              </a:rPr>
              <a:t>bình</a:t>
            </a:r>
            <a:r>
              <a:rPr lang="en-US" sz="2400" dirty="0" smtClean="0">
                <a:latin typeface="Cambria" panose="02040503050406030204" pitchFamily="18" charset="0"/>
              </a:rPr>
              <a:t>. </a:t>
            </a:r>
            <a:r>
              <a:rPr lang="en-US" sz="2400" dirty="0" err="1" smtClean="0">
                <a:latin typeface="Cambria" panose="02040503050406030204" pitchFamily="18" charset="0"/>
              </a:rPr>
              <a:t>Xuất</a:t>
            </a:r>
            <a:r>
              <a:rPr lang="en-US" sz="2400" dirty="0" smtClean="0">
                <a:latin typeface="Cambria" panose="02040503050406030204" pitchFamily="18" charset="0"/>
              </a:rPr>
              <a:t> </a:t>
            </a:r>
            <a:r>
              <a:rPr lang="en-US" sz="2400" dirty="0" err="1" smtClean="0">
                <a:latin typeface="Cambria" panose="02040503050406030204" pitchFamily="18" charset="0"/>
              </a:rPr>
              <a:t>xếp</a:t>
            </a:r>
            <a:r>
              <a:rPr lang="en-US" sz="2400" dirty="0" smtClean="0">
                <a:latin typeface="Cambria" panose="02040503050406030204" pitchFamily="18" charset="0"/>
              </a:rPr>
              <a:t> </a:t>
            </a:r>
            <a:r>
              <a:rPr lang="en-US" sz="2400" dirty="0" err="1" smtClean="0">
                <a:latin typeface="Cambria" panose="02040503050406030204" pitchFamily="18" charset="0"/>
              </a:rPr>
              <a:t>loại</a:t>
            </a:r>
            <a:r>
              <a:rPr lang="en-US" sz="2400" dirty="0" smtClean="0">
                <a:latin typeface="Cambria" panose="02040503050406030204" pitchFamily="18" charset="0"/>
              </a:rPr>
              <a:t> </a:t>
            </a:r>
            <a:r>
              <a:rPr lang="en-US" sz="2400" dirty="0" err="1" smtClean="0">
                <a:latin typeface="Cambria" panose="02040503050406030204" pitchFamily="18" charset="0"/>
              </a:rPr>
              <a:t>theo</a:t>
            </a:r>
            <a:r>
              <a:rPr lang="en-US" sz="2400" dirty="0" smtClean="0">
                <a:latin typeface="Cambria" panose="02040503050406030204" pitchFamily="18" charset="0"/>
              </a:rPr>
              <a:t> </a:t>
            </a:r>
            <a:r>
              <a:rPr lang="en-US" sz="2400" dirty="0" err="1" smtClean="0">
                <a:latin typeface="Cambria" panose="02040503050406030204" pitchFamily="18" charset="0"/>
              </a:rPr>
              <a:t>điểm</a:t>
            </a:r>
            <a:r>
              <a:rPr lang="en-US" sz="2400" dirty="0" smtClean="0">
                <a:latin typeface="Cambria" panose="02040503050406030204" pitchFamily="18" charset="0"/>
              </a:rPr>
              <a:t> </a:t>
            </a:r>
            <a:r>
              <a:rPr lang="en-US" sz="2400" dirty="0" err="1" smtClean="0">
                <a:latin typeface="Cambria" panose="02040503050406030204" pitchFamily="18" charset="0"/>
              </a:rPr>
              <a:t>trung</a:t>
            </a:r>
            <a:r>
              <a:rPr lang="en-US" sz="2400" dirty="0" smtClean="0">
                <a:latin typeface="Cambria" panose="02040503050406030204" pitchFamily="18" charset="0"/>
              </a:rPr>
              <a:t> </a:t>
            </a:r>
            <a:r>
              <a:rPr lang="en-US" sz="2400" dirty="0" err="1" smtClean="0">
                <a:latin typeface="Cambria" panose="02040503050406030204" pitchFamily="18" charset="0"/>
              </a:rPr>
              <a:t>bình</a:t>
            </a:r>
            <a:r>
              <a:rPr lang="en-US" sz="2400" dirty="0" smtClean="0">
                <a:latin typeface="Cambria" panose="02040503050406030204" pitchFamily="18" charset="0"/>
              </a:rPr>
              <a:t> </a:t>
            </a:r>
            <a:r>
              <a:rPr lang="vi-VN" sz="2400" dirty="0" smtClean="0">
                <a:latin typeface="Cambria" panose="02040503050406030204" pitchFamily="18" charset="0"/>
              </a:rPr>
              <a:t> </a:t>
            </a:r>
            <a:endParaRPr lang="en-US" sz="2400" dirty="0">
              <a:latin typeface="Cambria" panose="02040503050406030204" pitchFamily="18" charset="0"/>
            </a:endParaRPr>
          </a:p>
        </p:txBody>
      </p:sp>
      <p:pic>
        <p:nvPicPr>
          <p:cNvPr id="8" name="Picture 7">
            <a:extLst>
              <a:ext uri="{FF2B5EF4-FFF2-40B4-BE49-F238E27FC236}">
                <a16:creationId xmlns:a16="http://schemas.microsoft.com/office/drawing/2014/main" id="{FBB7F528-38FA-4A2F-BC85-EF4557940D3A}"/>
              </a:ext>
            </a:extLst>
          </p:cNvPr>
          <p:cNvPicPr>
            <a:picLocks noChangeAspect="1"/>
          </p:cNvPicPr>
          <p:nvPr/>
        </p:nvPicPr>
        <p:blipFill>
          <a:blip r:embed="rId3"/>
          <a:stretch>
            <a:fillRect/>
          </a:stretch>
        </p:blipFill>
        <p:spPr>
          <a:xfrm>
            <a:off x="1959732" y="2780928"/>
            <a:ext cx="7664660" cy="3534148"/>
          </a:xfrm>
          <a:prstGeom prst="rect">
            <a:avLst/>
          </a:prstGeom>
        </p:spPr>
      </p:pic>
      <p:sp>
        <p:nvSpPr>
          <p:cNvPr id="11" name="Rectangle 10"/>
          <p:cNvSpPr/>
          <p:nvPr/>
        </p:nvSpPr>
        <p:spPr>
          <a:xfrm>
            <a:off x="1687606" y="2764136"/>
            <a:ext cx="8208912" cy="35509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5349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9724176" cy="1088375"/>
            <a:chOff x="789624" y="1295400"/>
            <a:chExt cx="9724176" cy="1088375"/>
          </a:xfrm>
        </p:grpSpPr>
        <p:sp>
          <p:nvSpPr>
            <p:cNvPr id="3" name="AutoShape 52"/>
            <p:cNvSpPr>
              <a:spLocks noChangeArrowheads="1"/>
            </p:cNvSpPr>
            <p:nvPr/>
          </p:nvSpPr>
          <p:spPr bwMode="gray">
            <a:xfrm>
              <a:off x="1519976" y="1875775"/>
              <a:ext cx="899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3600" b="1" dirty="0" smtClean="0">
                  <a:latin typeface="Cambria" panose="02040503050406030204" pitchFamily="18" charset="0"/>
                </a:rPr>
                <a:t>Kiểu </a:t>
              </a:r>
              <a:r>
                <a:rPr lang="vi-VN" sz="3600" b="1" dirty="0">
                  <a:latin typeface="Cambria" panose="02040503050406030204" pitchFamily="18" charset="0"/>
                </a:rPr>
                <a:t>dữ liệu cơ bản và khai báo biến trong Pytho</a:t>
              </a:r>
              <a:r>
                <a:rPr lang="en-US" sz="3600" b="1" dirty="0">
                  <a:latin typeface="Cambria" panose="02040503050406030204" pitchFamily="18" charset="0"/>
                </a:rPr>
                <a:t>n</a:t>
              </a:r>
              <a:endParaRPr lang="en-US" sz="36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a:t>
            </a:fld>
            <a:endParaRPr lang="en-US"/>
          </a:p>
        </p:txBody>
      </p:sp>
      <p:sp>
        <p:nvSpPr>
          <p:cNvPr id="14" name="Content Placeholder 2"/>
          <p:cNvSpPr txBox="1">
            <a:spLocks/>
          </p:cNvSpPr>
          <p:nvPr/>
        </p:nvSpPr>
        <p:spPr>
          <a:xfrm>
            <a:off x="911424"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gn="just">
              <a:lnSpc>
                <a:spcPct val="90000"/>
              </a:lnSpc>
              <a:spcBef>
                <a:spcPts val="1000"/>
              </a:spcBef>
              <a:buClr>
                <a:srgbClr val="215D9F"/>
              </a:buClr>
              <a:buFont typeface="+mj-lt"/>
              <a:buAutoNum type="arabicPeriod"/>
            </a:pPr>
            <a:r>
              <a:rPr lang="vi-VN" sz="2800" dirty="0" smtClean="0">
                <a:solidFill>
                  <a:prstClr val="black"/>
                </a:solidFill>
                <a:latin typeface="Cambria" panose="02040503050406030204" pitchFamily="18" charset="0"/>
              </a:rPr>
              <a:t>Các </a:t>
            </a:r>
            <a:r>
              <a:rPr lang="vi-VN" sz="2800" dirty="0">
                <a:solidFill>
                  <a:prstClr val="black"/>
                </a:solidFill>
                <a:latin typeface="Cambria" panose="02040503050406030204" pitchFamily="18" charset="0"/>
              </a:rPr>
              <a:t>kiểu dữ liệu cơ bản trong Python</a:t>
            </a:r>
          </a:p>
          <a:p>
            <a:pPr marL="514350" lvl="0" indent="-514350" algn="just">
              <a:lnSpc>
                <a:spcPct val="90000"/>
              </a:lnSpc>
              <a:spcBef>
                <a:spcPts val="1000"/>
              </a:spcBef>
              <a:buClr>
                <a:srgbClr val="215D9F"/>
              </a:buClr>
              <a:buFont typeface="+mj-lt"/>
              <a:buAutoNum type="arabicPeriod"/>
            </a:pPr>
            <a:r>
              <a:rPr lang="en-US" sz="2800" dirty="0" smtClean="0">
                <a:solidFill>
                  <a:prstClr val="black"/>
                </a:solidFill>
                <a:latin typeface="Cambria" panose="02040503050406030204" pitchFamily="18" charset="0"/>
              </a:rPr>
              <a:t>K</a:t>
            </a:r>
            <a:r>
              <a:rPr lang="vi-VN" sz="2800" dirty="0" smtClean="0">
                <a:solidFill>
                  <a:prstClr val="black"/>
                </a:solidFill>
                <a:latin typeface="Cambria" panose="02040503050406030204" pitchFamily="18" charset="0"/>
              </a:rPr>
              <a:t>hai </a:t>
            </a:r>
            <a:r>
              <a:rPr lang="vi-VN" sz="2800" dirty="0">
                <a:solidFill>
                  <a:prstClr val="black"/>
                </a:solidFill>
                <a:latin typeface="Cambria" panose="02040503050406030204" pitchFamily="18" charset="0"/>
              </a:rPr>
              <a:t>báo biến trong Python</a:t>
            </a:r>
          </a:p>
          <a:p>
            <a:pPr marL="514350" lvl="0" indent="-514350" algn="just">
              <a:lnSpc>
                <a:spcPct val="90000"/>
              </a:lnSpc>
              <a:spcBef>
                <a:spcPts val="1000"/>
              </a:spcBef>
              <a:buClr>
                <a:srgbClr val="215D9F"/>
              </a:buClr>
              <a:buFont typeface="+mj-lt"/>
              <a:buAutoNum type="arabicPeriod"/>
            </a:pPr>
            <a:r>
              <a:rPr lang="vi-VN" sz="2800" dirty="0" smtClean="0">
                <a:solidFill>
                  <a:prstClr val="black"/>
                </a:solidFill>
                <a:latin typeface="Cambria" panose="02040503050406030204" pitchFamily="18" charset="0"/>
              </a:rPr>
              <a:t>Cách </a:t>
            </a:r>
            <a:r>
              <a:rPr lang="vi-VN" sz="2800" dirty="0">
                <a:solidFill>
                  <a:prstClr val="black"/>
                </a:solidFill>
                <a:latin typeface="Cambria" panose="02040503050406030204" pitchFamily="18" charset="0"/>
              </a:rPr>
              <a:t>xóa biến</a:t>
            </a:r>
          </a:p>
          <a:p>
            <a:pPr marL="514350" lvl="0" indent="-514350" algn="just">
              <a:lnSpc>
                <a:spcPct val="90000"/>
              </a:lnSpc>
              <a:spcBef>
                <a:spcPts val="1000"/>
              </a:spcBef>
              <a:buClr>
                <a:srgbClr val="215D9F"/>
              </a:buClr>
              <a:buFont typeface="+mj-lt"/>
              <a:buAutoNum type="arabicPeriod"/>
            </a:pPr>
            <a:r>
              <a:rPr lang="vi-VN" sz="2800" dirty="0" smtClean="0">
                <a:solidFill>
                  <a:prstClr val="black"/>
                </a:solidFill>
                <a:latin typeface="Cambria" panose="02040503050406030204" pitchFamily="18" charset="0"/>
              </a:rPr>
              <a:t>Cách </a:t>
            </a:r>
            <a:r>
              <a:rPr lang="vi-VN" sz="2800" dirty="0">
                <a:solidFill>
                  <a:prstClr val="black"/>
                </a:solidFill>
                <a:latin typeface="Cambria" panose="02040503050406030204" pitchFamily="18" charset="0"/>
              </a:rPr>
              <a:t>kiểm tra vùng lưu trữ giá trị của các biến int, float</a:t>
            </a:r>
            <a:endParaRPr lang="en-US" sz="2800" dirty="0">
              <a:solidFill>
                <a:prstClr val="black"/>
              </a:solidFill>
              <a:latin typeface="Cambria" panose="02040503050406030204" pitchFamily="18" charset="0"/>
            </a:endParaRPr>
          </a:p>
        </p:txBody>
      </p:sp>
    </p:spTree>
    <p:extLst>
      <p:ext uri="{BB962C8B-B14F-4D97-AF65-F5344CB8AC3E}">
        <p14:creationId xmlns:p14="http://schemas.microsoft.com/office/powerpoint/2010/main" val="42784384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07166" y="830901"/>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600" b="1" dirty="0" err="1" smtClean="0">
                  <a:latin typeface="Cambria" panose="02040503050406030204" pitchFamily="18" charset="0"/>
                </a:rPr>
                <a:t>Biểu</a:t>
              </a:r>
              <a:r>
                <a:rPr lang="en-US" sz="3600" b="1" dirty="0" smtClean="0">
                  <a:latin typeface="Cambria" panose="02040503050406030204" pitchFamily="18" charset="0"/>
                </a:rPr>
                <a:t> </a:t>
              </a:r>
              <a:r>
                <a:rPr lang="en-US" sz="3600" b="1" dirty="0" err="1">
                  <a:latin typeface="Cambria" panose="02040503050406030204" pitchFamily="18" charset="0"/>
                </a:rPr>
                <a:t>thức</a:t>
              </a:r>
              <a:r>
                <a:rPr lang="en-US" sz="3600" b="1" dirty="0">
                  <a:latin typeface="Cambria" panose="02040503050406030204" pitchFamily="18" charset="0"/>
                </a:rPr>
                <a:t> pass</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40</a:t>
            </a:fld>
            <a:endParaRPr lang="en-US"/>
          </a:p>
        </p:txBody>
      </p:sp>
      <p:sp>
        <p:nvSpPr>
          <p:cNvPr id="14" name="Content Placeholder 2"/>
          <p:cNvSpPr txBox="1">
            <a:spLocks/>
          </p:cNvSpPr>
          <p:nvPr/>
        </p:nvSpPr>
        <p:spPr>
          <a:xfrm>
            <a:off x="329316" y="17954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2800" dirty="0">
                <a:latin typeface="Cambria" panose="02040503050406030204" pitchFamily="18" charset="0"/>
              </a:rPr>
              <a:t>Biểu thức </a:t>
            </a:r>
            <a:r>
              <a:rPr lang="vi-VN" sz="2800" dirty="0">
                <a:solidFill>
                  <a:srgbClr val="FF0000"/>
                </a:solidFill>
                <a:latin typeface="Cambria" panose="02040503050406030204" pitchFamily="18" charset="0"/>
              </a:rPr>
              <a:t>pass</a:t>
            </a:r>
            <a:r>
              <a:rPr lang="vi-VN" sz="2800" dirty="0">
                <a:latin typeface="Cambria" panose="02040503050406030204" pitchFamily="18" charset="0"/>
              </a:rPr>
              <a:t> khá lợi hại, nó dùng để dành chỗ lập trình. Ví dụ bạn biết chỗ đó phải viết rất nhiều coding, nhưng tại thời điểm này chưa kịp làm. Ta sẽ dùng </a:t>
            </a:r>
            <a:r>
              <a:rPr lang="vi-VN" sz="2800" dirty="0">
                <a:solidFill>
                  <a:srgbClr val="FF0000"/>
                </a:solidFill>
                <a:latin typeface="Cambria" panose="02040503050406030204" pitchFamily="18" charset="0"/>
              </a:rPr>
              <a:t>pass</a:t>
            </a:r>
            <a:r>
              <a:rPr lang="vi-VN" sz="2800" dirty="0">
                <a:latin typeface="Cambria" panose="02040503050406030204" pitchFamily="18" charset="0"/>
              </a:rPr>
              <a:t> để đánh dấu vị trí đó.</a:t>
            </a:r>
            <a:endParaRPr lang="en-US" sz="2800" dirty="0">
              <a:latin typeface="Cambria" panose="02040503050406030204" pitchFamily="18" charset="0"/>
            </a:endParaRPr>
          </a:p>
        </p:txBody>
      </p:sp>
      <p:pic>
        <p:nvPicPr>
          <p:cNvPr id="9" name="Picture 8">
            <a:extLst>
              <a:ext uri="{FF2B5EF4-FFF2-40B4-BE49-F238E27FC236}">
                <a16:creationId xmlns:a16="http://schemas.microsoft.com/office/drawing/2014/main" id="{2A0DF445-312E-4323-9515-71746454C6BB}"/>
              </a:ext>
            </a:extLst>
          </p:cNvPr>
          <p:cNvPicPr>
            <a:picLocks noChangeAspect="1"/>
          </p:cNvPicPr>
          <p:nvPr/>
        </p:nvPicPr>
        <p:blipFill>
          <a:blip r:embed="rId3"/>
          <a:stretch>
            <a:fillRect/>
          </a:stretch>
        </p:blipFill>
        <p:spPr>
          <a:xfrm>
            <a:off x="7009743" y="3428999"/>
            <a:ext cx="4924425" cy="2524125"/>
          </a:xfrm>
          <a:prstGeom prst="rect">
            <a:avLst/>
          </a:prstGeom>
        </p:spPr>
      </p:pic>
      <p:pic>
        <p:nvPicPr>
          <p:cNvPr id="10" name="Picture 9">
            <a:extLst>
              <a:ext uri="{FF2B5EF4-FFF2-40B4-BE49-F238E27FC236}">
                <a16:creationId xmlns:a16="http://schemas.microsoft.com/office/drawing/2014/main" id="{136A143A-9FE7-4314-BDD2-C03E3A3FDFC2}"/>
              </a:ext>
            </a:extLst>
          </p:cNvPr>
          <p:cNvPicPr>
            <a:picLocks noChangeAspect="1"/>
          </p:cNvPicPr>
          <p:nvPr/>
        </p:nvPicPr>
        <p:blipFill>
          <a:blip r:embed="rId4"/>
          <a:stretch>
            <a:fillRect/>
          </a:stretch>
        </p:blipFill>
        <p:spPr>
          <a:xfrm>
            <a:off x="555074" y="3429000"/>
            <a:ext cx="4895850" cy="2543175"/>
          </a:xfrm>
          <a:prstGeom prst="rect">
            <a:avLst/>
          </a:prstGeom>
        </p:spPr>
      </p:pic>
      <p:cxnSp>
        <p:nvCxnSpPr>
          <p:cNvPr id="12" name="Straight Arrow Connector 11">
            <a:extLst>
              <a:ext uri="{FF2B5EF4-FFF2-40B4-BE49-F238E27FC236}">
                <a16:creationId xmlns:a16="http://schemas.microsoft.com/office/drawing/2014/main" id="{DC775DAD-4F0B-4F3E-BB90-D77830E92FA9}"/>
              </a:ext>
            </a:extLst>
          </p:cNvPr>
          <p:cNvCxnSpPr/>
          <p:nvPr/>
        </p:nvCxnSpPr>
        <p:spPr>
          <a:xfrm flipH="1">
            <a:off x="1295400" y="4419600"/>
            <a:ext cx="838200" cy="2714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3B8810E-DF7A-44DC-9F81-3600CF31D277}"/>
              </a:ext>
            </a:extLst>
          </p:cNvPr>
          <p:cNvSpPr txBox="1"/>
          <p:nvPr/>
        </p:nvSpPr>
        <p:spPr>
          <a:xfrm>
            <a:off x="1880126" y="4050268"/>
            <a:ext cx="4673074" cy="369332"/>
          </a:xfrm>
          <a:prstGeom prst="rect">
            <a:avLst/>
          </a:prstGeom>
          <a:noFill/>
          <a:ln>
            <a:solidFill>
              <a:srgbClr val="FF0000"/>
            </a:solidFill>
          </a:ln>
        </p:spPr>
        <p:txBody>
          <a:bodyPr wrap="none" rtlCol="0">
            <a:spAutoFit/>
          </a:bodyPr>
          <a:lstStyle/>
          <a:p>
            <a:r>
              <a:rPr lang="vi-VN"/>
              <a:t>Lỗi, Python không cho để trống như thế này</a:t>
            </a:r>
            <a:endParaRPr lang="en-US"/>
          </a:p>
        </p:txBody>
      </p:sp>
      <p:sp>
        <p:nvSpPr>
          <p:cNvPr id="16" name="Arrow: Right 15">
            <a:extLst>
              <a:ext uri="{FF2B5EF4-FFF2-40B4-BE49-F238E27FC236}">
                <a16:creationId xmlns:a16="http://schemas.microsoft.com/office/drawing/2014/main" id="{416D42AD-306B-4AD4-B267-F7E648740ABA}"/>
              </a:ext>
            </a:extLst>
          </p:cNvPr>
          <p:cNvSpPr/>
          <p:nvPr/>
        </p:nvSpPr>
        <p:spPr>
          <a:xfrm>
            <a:off x="5847245" y="4700587"/>
            <a:ext cx="1102278" cy="3693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1784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23392" y="746998"/>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200" b="1" dirty="0" smtClean="0">
                  <a:latin typeface="Cambria" panose="02040503050406030204" pitchFamily="18" charset="0"/>
                </a:rPr>
                <a:t>So </a:t>
              </a:r>
              <a:r>
                <a:rPr lang="en-US" sz="3200" b="1" dirty="0" err="1">
                  <a:latin typeface="Cambria" panose="02040503050406030204" pitchFamily="18" charset="0"/>
                </a:rPr>
                <a:t>sánh</a:t>
              </a:r>
              <a:r>
                <a:rPr lang="en-US" sz="3200" b="1" dirty="0">
                  <a:latin typeface="Cambria" panose="02040503050406030204" pitchFamily="18" charset="0"/>
                </a:rPr>
                <a:t> </a:t>
              </a:r>
              <a:r>
                <a:rPr lang="en-US" sz="3200" b="1" dirty="0" err="1">
                  <a:latin typeface="Cambria" panose="02040503050406030204" pitchFamily="18" charset="0"/>
                </a:rPr>
                <a:t>số</a:t>
              </a:r>
              <a:r>
                <a:rPr lang="en-US" sz="3200" b="1" dirty="0">
                  <a:latin typeface="Cambria" panose="02040503050406030204" pitchFamily="18" charset="0"/>
                </a:rPr>
                <a:t> </a:t>
              </a:r>
              <a:r>
                <a:rPr lang="en-US" sz="3200" b="1" dirty="0" err="1">
                  <a:latin typeface="Cambria" panose="02040503050406030204" pitchFamily="18" charset="0"/>
                </a:rPr>
                <a:t>thực</a:t>
              </a:r>
              <a:r>
                <a:rPr lang="en-US" sz="3200" b="1" dirty="0">
                  <a:latin typeface="Cambria" panose="02040503050406030204" pitchFamily="18" charset="0"/>
                </a:rPr>
                <a:t> </a:t>
              </a:r>
              <a:r>
                <a:rPr lang="en-US" sz="3200" b="1" dirty="0" err="1">
                  <a:latin typeface="Cambria" panose="02040503050406030204" pitchFamily="18" charset="0"/>
                </a:rPr>
                <a:t>trong</a:t>
              </a:r>
              <a:r>
                <a:rPr lang="en-US" sz="3200" b="1" dirty="0">
                  <a:latin typeface="Cambria" panose="02040503050406030204" pitchFamily="18" charset="0"/>
                </a:rPr>
                <a:t>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0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0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0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41</a:t>
            </a:fld>
            <a:endParaRPr lang="en-US"/>
          </a:p>
        </p:txBody>
      </p:sp>
      <p:sp>
        <p:nvSpPr>
          <p:cNvPr id="14" name="Content Placeholder 2"/>
          <p:cNvSpPr txBox="1">
            <a:spLocks/>
          </p:cNvSpPr>
          <p:nvPr/>
        </p:nvSpPr>
        <p:spPr>
          <a:xfrm>
            <a:off x="446067" y="1844824"/>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err="1">
                <a:latin typeface="Cambria" panose="02040503050406030204" pitchFamily="18" charset="0"/>
              </a:rPr>
              <a:t>Khi</a:t>
            </a:r>
            <a:r>
              <a:rPr lang="en-US" sz="2800" dirty="0">
                <a:latin typeface="Cambria" panose="02040503050406030204" pitchFamily="18" charset="0"/>
              </a:rPr>
              <a:t> ta </a:t>
            </a:r>
            <a:r>
              <a:rPr lang="en-US" sz="2800" dirty="0" err="1">
                <a:latin typeface="Cambria" panose="02040503050406030204" pitchFamily="18" charset="0"/>
              </a:rPr>
              <a:t>thao</a:t>
            </a:r>
            <a:r>
              <a:rPr lang="en-US" sz="2800" dirty="0">
                <a:latin typeface="Cambria" panose="02040503050406030204" pitchFamily="18" charset="0"/>
              </a:rPr>
              <a:t> </a:t>
            </a:r>
            <a:r>
              <a:rPr lang="en-US" sz="2800" dirty="0" err="1">
                <a:latin typeface="Cambria" panose="02040503050406030204" pitchFamily="18" charset="0"/>
              </a:rPr>
              <a:t>tác</a:t>
            </a:r>
            <a:r>
              <a:rPr lang="en-US" sz="2800" dirty="0">
                <a:latin typeface="Cambria" panose="02040503050406030204" pitchFamily="18" charset="0"/>
              </a:rPr>
              <a:t> </a:t>
            </a:r>
            <a:r>
              <a:rPr lang="en-US" sz="2800" dirty="0" err="1">
                <a:latin typeface="Cambria" panose="02040503050406030204" pitchFamily="18" charset="0"/>
              </a:rPr>
              <a:t>với</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thực</a:t>
            </a:r>
            <a:r>
              <a:rPr lang="en-US" sz="2800" dirty="0">
                <a:latin typeface="Cambria" panose="02040503050406030204" pitchFamily="18" charset="0"/>
              </a:rPr>
              <a:t> </a:t>
            </a:r>
            <a:r>
              <a:rPr lang="en-US" sz="2800" dirty="0" err="1">
                <a:latin typeface="Cambria" panose="02040503050406030204" pitchFamily="18" charset="0"/>
              </a:rPr>
              <a:t>thì</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chút</a:t>
            </a:r>
            <a:r>
              <a:rPr lang="en-US" sz="2800" dirty="0">
                <a:latin typeface="Cambria" panose="02040503050406030204" pitchFamily="18" charset="0"/>
              </a:rPr>
              <a:t> </a:t>
            </a:r>
            <a:r>
              <a:rPr lang="en-US" sz="2800" dirty="0" err="1">
                <a:latin typeface="Cambria" panose="02040503050406030204" pitchFamily="18" charset="0"/>
              </a:rPr>
              <a:t>rắc</a:t>
            </a:r>
            <a:r>
              <a:rPr lang="en-US" sz="2800" dirty="0">
                <a:latin typeface="Cambria" panose="02040503050406030204" pitchFamily="18" charset="0"/>
              </a:rPr>
              <a:t> </a:t>
            </a:r>
            <a:r>
              <a:rPr lang="en-US" sz="2800" dirty="0" err="1">
                <a:latin typeface="Cambria" panose="02040503050406030204" pitchFamily="18" charset="0"/>
              </a:rPr>
              <a:t>rối</a:t>
            </a:r>
            <a:r>
              <a:rPr lang="en-US" sz="2800" dirty="0">
                <a:latin typeface="Cambria" panose="02040503050406030204" pitchFamily="18" charset="0"/>
              </a:rPr>
              <a:t> ở </a:t>
            </a:r>
            <a:r>
              <a:rPr lang="en-US" sz="2800" dirty="0" err="1">
                <a:latin typeface="Cambria" panose="02040503050406030204" pitchFamily="18" charset="0"/>
              </a:rPr>
              <a:t>chỗ</a:t>
            </a:r>
            <a:r>
              <a:rPr lang="en-US" sz="2800" dirty="0">
                <a:latin typeface="Cambria" panose="02040503050406030204" pitchFamily="18" charset="0"/>
              </a:rPr>
              <a:t> Sai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nên</a:t>
            </a:r>
            <a:r>
              <a:rPr lang="en-US" sz="2800" dirty="0">
                <a:latin typeface="Cambria" panose="02040503050406030204" pitchFamily="18" charset="0"/>
              </a:rPr>
              <a:t> ta </a:t>
            </a:r>
            <a:r>
              <a:rPr lang="en-US" sz="2800" dirty="0" err="1">
                <a:latin typeface="Cambria" panose="02040503050406030204" pitchFamily="18" charset="0"/>
              </a:rPr>
              <a:t>cần</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ng</a:t>
            </a:r>
            <a:r>
              <a:rPr lang="vi-VN" sz="2800" dirty="0">
                <a:latin typeface="Cambria" panose="02040503050406030204" pitchFamily="18" charset="0"/>
              </a:rPr>
              <a:t>ư</a:t>
            </a:r>
            <a:r>
              <a:rPr lang="en-US" sz="2800" dirty="0" err="1">
                <a:latin typeface="Cambria" panose="02040503050406030204" pitchFamily="18" charset="0"/>
              </a:rPr>
              <a:t>ỡng</a:t>
            </a:r>
            <a:r>
              <a:rPr lang="en-US" sz="2800" dirty="0">
                <a:latin typeface="Cambria" panose="02040503050406030204" pitchFamily="18" charset="0"/>
              </a:rPr>
              <a:t> Sai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phép</a:t>
            </a:r>
            <a:r>
              <a:rPr lang="en-US" sz="2800" dirty="0">
                <a:latin typeface="Cambria" panose="02040503050406030204" pitchFamily="18" charset="0"/>
              </a:rPr>
              <a:t> (</a:t>
            </a:r>
            <a:r>
              <a:rPr lang="en-US" sz="2800" dirty="0" err="1">
                <a:latin typeface="Cambria" panose="02040503050406030204" pitchFamily="18" charset="0"/>
              </a:rPr>
              <a:t>tùy</a:t>
            </a:r>
            <a:r>
              <a:rPr lang="en-US" sz="2800" dirty="0">
                <a:latin typeface="Cambria" panose="02040503050406030204" pitchFamily="18" charset="0"/>
              </a:rPr>
              <a:t> </a:t>
            </a:r>
            <a:r>
              <a:rPr lang="en-US" sz="2800" dirty="0" err="1">
                <a:latin typeface="Cambria" panose="02040503050406030204" pitchFamily="18" charset="0"/>
              </a:rPr>
              <a:t>thuộc</a:t>
            </a:r>
            <a:r>
              <a:rPr lang="en-US" sz="2800" dirty="0">
                <a:latin typeface="Cambria" panose="02040503050406030204" pitchFamily="18" charset="0"/>
              </a:rPr>
              <a:t> </a:t>
            </a:r>
            <a:r>
              <a:rPr lang="en-US" sz="2800" dirty="0" err="1">
                <a:latin typeface="Cambria" panose="02040503050406030204" pitchFamily="18" charset="0"/>
              </a:rPr>
              <a:t>vào</a:t>
            </a:r>
            <a:r>
              <a:rPr lang="en-US" sz="2800" dirty="0">
                <a:latin typeface="Cambria" panose="02040503050406030204" pitchFamily="18" charset="0"/>
              </a:rPr>
              <a:t> </a:t>
            </a:r>
            <a:r>
              <a:rPr lang="en-US" sz="2800" dirty="0" err="1">
                <a:latin typeface="Cambria" panose="02040503050406030204" pitchFamily="18" charset="0"/>
              </a:rPr>
              <a:t>quyết</a:t>
            </a:r>
            <a:r>
              <a:rPr lang="en-US" sz="2800" dirty="0">
                <a:latin typeface="Cambria" panose="02040503050406030204" pitchFamily="18" charset="0"/>
              </a:rPr>
              <a:t> </a:t>
            </a:r>
            <a:r>
              <a:rPr lang="en-US" sz="2800" dirty="0" err="1">
                <a:latin typeface="Cambria" panose="02040503050406030204" pitchFamily="18" charset="0"/>
              </a:rPr>
              <a:t>định</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ng</a:t>
            </a:r>
            <a:r>
              <a:rPr lang="vi-VN" sz="2800" dirty="0">
                <a:latin typeface="Cambria" panose="02040503050406030204" pitchFamily="18" charset="0"/>
              </a:rPr>
              <a:t>ư</a:t>
            </a:r>
            <a:r>
              <a:rPr lang="en-US" sz="2800" dirty="0" err="1">
                <a:latin typeface="Cambria" panose="02040503050406030204" pitchFamily="18" charset="0"/>
              </a:rPr>
              <a:t>ời</a:t>
            </a:r>
            <a:r>
              <a:rPr lang="en-US" sz="2800" dirty="0">
                <a:latin typeface="Cambria" panose="02040503050406030204" pitchFamily="18" charset="0"/>
              </a:rPr>
              <a:t> </a:t>
            </a:r>
            <a:r>
              <a:rPr lang="en-US" sz="2800" dirty="0" err="1">
                <a:latin typeface="Cambria" panose="02040503050406030204" pitchFamily="18" charset="0"/>
              </a:rPr>
              <a:t>dùng</a:t>
            </a:r>
            <a:r>
              <a:rPr lang="en-US" sz="2800" dirty="0">
                <a:latin typeface="Cambria" panose="02040503050406030204" pitchFamily="18" charset="0"/>
              </a:rPr>
              <a:t>)</a:t>
            </a:r>
          </a:p>
          <a:p>
            <a:pPr marL="0" indent="0" algn="just">
              <a:buNone/>
            </a:pPr>
            <a:endParaRPr lang="en-US" sz="2800" dirty="0">
              <a:latin typeface="Cambria" panose="02040503050406030204" pitchFamily="18" charset="0"/>
            </a:endParaRPr>
          </a:p>
        </p:txBody>
      </p:sp>
      <p:pic>
        <p:nvPicPr>
          <p:cNvPr id="8" name="Picture 7">
            <a:extLst>
              <a:ext uri="{FF2B5EF4-FFF2-40B4-BE49-F238E27FC236}">
                <a16:creationId xmlns:a16="http://schemas.microsoft.com/office/drawing/2014/main" id="{F84957A9-6AB6-458D-8D83-4A306FF87588}"/>
              </a:ext>
            </a:extLst>
          </p:cNvPr>
          <p:cNvPicPr>
            <a:picLocks noChangeAspect="1"/>
          </p:cNvPicPr>
          <p:nvPr/>
        </p:nvPicPr>
        <p:blipFill>
          <a:blip r:embed="rId3"/>
          <a:stretch>
            <a:fillRect/>
          </a:stretch>
        </p:blipFill>
        <p:spPr>
          <a:xfrm>
            <a:off x="353375" y="2981350"/>
            <a:ext cx="5514395" cy="2403444"/>
          </a:xfrm>
          <a:prstGeom prst="rect">
            <a:avLst/>
          </a:prstGeom>
          <a:ln>
            <a:solidFill>
              <a:schemeClr val="tx1"/>
            </a:solidFill>
          </a:ln>
        </p:spPr>
      </p:pic>
      <p:sp>
        <p:nvSpPr>
          <p:cNvPr id="11" name="TextBox 10">
            <a:extLst>
              <a:ext uri="{FF2B5EF4-FFF2-40B4-BE49-F238E27FC236}">
                <a16:creationId xmlns:a16="http://schemas.microsoft.com/office/drawing/2014/main" id="{D8FC17ED-F262-425F-95AD-C316AE71A8DD}"/>
              </a:ext>
            </a:extLst>
          </p:cNvPr>
          <p:cNvSpPr txBox="1"/>
          <p:nvPr/>
        </p:nvSpPr>
        <p:spPr>
          <a:xfrm>
            <a:off x="5867771" y="3024357"/>
            <a:ext cx="5691584" cy="2308324"/>
          </a:xfrm>
          <a:prstGeom prst="rect">
            <a:avLst/>
          </a:prstGeom>
          <a:noFill/>
        </p:spPr>
        <p:txBody>
          <a:bodyPr wrap="square" rtlCol="0">
            <a:spAutoFit/>
          </a:bodyPr>
          <a:lstStyle/>
          <a:p>
            <a:r>
              <a:rPr lang="en-US" sz="2400" dirty="0" err="1">
                <a:latin typeface="Cambria" panose="02040503050406030204" pitchFamily="18" charset="0"/>
              </a:rPr>
              <a:t>Nếu</a:t>
            </a:r>
            <a:r>
              <a:rPr lang="en-US" sz="2400" dirty="0">
                <a:latin typeface="Cambria" panose="02040503050406030204" pitchFamily="18" charset="0"/>
              </a:rPr>
              <a:t> </a:t>
            </a:r>
            <a:r>
              <a:rPr lang="en-US" sz="2400" dirty="0" err="1">
                <a:latin typeface="Cambria" panose="02040503050406030204" pitchFamily="18" charset="0"/>
              </a:rPr>
              <a:t>mắt</a:t>
            </a:r>
            <a:r>
              <a:rPr lang="en-US" sz="2400" dirty="0">
                <a:latin typeface="Cambria" panose="02040503050406030204" pitchFamily="18" charset="0"/>
              </a:rPr>
              <a:t> </a:t>
            </a:r>
            <a:r>
              <a:rPr lang="en-US" sz="2400" dirty="0" err="1">
                <a:latin typeface="Cambria" panose="02040503050406030204" pitchFamily="18" charset="0"/>
              </a:rPr>
              <a:t>th</a:t>
            </a:r>
            <a:r>
              <a:rPr lang="vi-VN" sz="2400" dirty="0">
                <a:latin typeface="Cambria" panose="02040503050406030204" pitchFamily="18" charset="0"/>
              </a:rPr>
              <a:t>ư</a:t>
            </a:r>
            <a:r>
              <a:rPr lang="en-US" sz="2400" dirty="0" err="1">
                <a:latin typeface="Cambria" panose="02040503050406030204" pitchFamily="18" charset="0"/>
              </a:rPr>
              <a:t>ờng</a:t>
            </a:r>
            <a:r>
              <a:rPr lang="en-US" sz="2400" dirty="0">
                <a:latin typeface="Cambria" panose="02040503050406030204" pitchFamily="18" charset="0"/>
              </a:rPr>
              <a:t> </a:t>
            </a:r>
            <a:r>
              <a:rPr lang="en-US" sz="2400" dirty="0" err="1">
                <a:latin typeface="Cambria" panose="02040503050406030204" pitchFamily="18" charset="0"/>
              </a:rPr>
              <a:t>quan</a:t>
            </a:r>
            <a:r>
              <a:rPr lang="en-US" sz="2400" dirty="0">
                <a:latin typeface="Cambria" panose="02040503050406030204" pitchFamily="18" charset="0"/>
              </a:rPr>
              <a:t> </a:t>
            </a:r>
            <a:r>
              <a:rPr lang="en-US" sz="2400" dirty="0" err="1">
                <a:latin typeface="Cambria" panose="02040503050406030204" pitchFamily="18" charset="0"/>
              </a:rPr>
              <a:t>sát</a:t>
            </a:r>
            <a:r>
              <a:rPr lang="en-US" sz="2400" dirty="0">
                <a:latin typeface="Cambria" panose="02040503050406030204" pitchFamily="18" charset="0"/>
              </a:rPr>
              <a:t> ta t</a:t>
            </a:r>
            <a:r>
              <a:rPr lang="vi-VN" sz="2400" dirty="0">
                <a:latin typeface="Cambria" panose="02040503050406030204" pitchFamily="18" charset="0"/>
              </a:rPr>
              <a:t>ư</a:t>
            </a:r>
            <a:r>
              <a:rPr lang="en-US" sz="2400" dirty="0" err="1">
                <a:latin typeface="Cambria" panose="02040503050406030204" pitchFamily="18" charset="0"/>
              </a:rPr>
              <a:t>ởng</a:t>
            </a:r>
            <a:r>
              <a:rPr lang="en-US" sz="2400" dirty="0">
                <a:latin typeface="Cambria" panose="02040503050406030204" pitchFamily="18" charset="0"/>
              </a:rPr>
              <a:t> </a:t>
            </a:r>
            <a:r>
              <a:rPr lang="en-US" sz="2400" dirty="0" err="1">
                <a:latin typeface="Cambria" panose="02040503050406030204" pitchFamily="18" charset="0"/>
              </a:rPr>
              <a:t>rằng</a:t>
            </a:r>
            <a:r>
              <a:rPr lang="en-US" sz="2400" dirty="0">
                <a:latin typeface="Cambria" panose="02040503050406030204" pitchFamily="18" charset="0"/>
              </a:rPr>
              <a:t> d1 </a:t>
            </a:r>
            <a:r>
              <a:rPr lang="en-US" sz="2400" dirty="0" err="1">
                <a:latin typeface="Cambria" panose="02040503050406030204" pitchFamily="18" charset="0"/>
              </a:rPr>
              <a:t>bằng</a:t>
            </a:r>
            <a:r>
              <a:rPr lang="en-US" sz="2400" dirty="0">
                <a:latin typeface="Cambria" panose="02040503050406030204" pitchFamily="18" charset="0"/>
              </a:rPr>
              <a:t> d2 </a:t>
            </a:r>
            <a:r>
              <a:rPr lang="en-US" sz="2400" dirty="0" err="1">
                <a:latin typeface="Cambria" panose="02040503050406030204" pitchFamily="18" charset="0"/>
              </a:rPr>
              <a:t>vì</a:t>
            </a:r>
            <a:r>
              <a:rPr lang="en-US" sz="2400" dirty="0">
                <a:latin typeface="Cambria" panose="02040503050406030204" pitchFamily="18" charset="0"/>
              </a:rPr>
              <a:t> </a:t>
            </a:r>
            <a:r>
              <a:rPr lang="en-US" sz="2400" dirty="0" err="1">
                <a:latin typeface="Cambria" panose="02040503050406030204" pitchFamily="18" charset="0"/>
              </a:rPr>
              <a:t>lý</a:t>
            </a:r>
            <a:r>
              <a:rPr lang="en-US" sz="2400" dirty="0">
                <a:latin typeface="Cambria" panose="02040503050406030204" pitchFamily="18" charset="0"/>
              </a:rPr>
              <a:t> do </a:t>
            </a:r>
            <a:r>
              <a:rPr lang="en-US" sz="2400" dirty="0" err="1">
                <a:latin typeface="Cambria" panose="02040503050406030204" pitchFamily="18" charset="0"/>
              </a:rPr>
              <a:t>sau</a:t>
            </a:r>
            <a:r>
              <a:rPr lang="en-US" sz="2400" dirty="0">
                <a:latin typeface="Cambria" panose="02040503050406030204" pitchFamily="18" charset="0"/>
              </a:rPr>
              <a:t>:</a:t>
            </a:r>
          </a:p>
          <a:p>
            <a:r>
              <a:rPr lang="en-US" sz="2400" dirty="0">
                <a:latin typeface="Cambria" panose="02040503050406030204" pitchFamily="18" charset="0"/>
              </a:rPr>
              <a:t>1.11-1.10</a:t>
            </a:r>
            <a:r>
              <a:rPr lang="en-US" sz="2400" dirty="0">
                <a:latin typeface="Cambria" panose="02040503050406030204" pitchFamily="18" charset="0"/>
                <a:sym typeface="Wingdings" panose="05000000000000000000" pitchFamily="2" charset="2"/>
              </a:rPr>
              <a:t>0.01</a:t>
            </a:r>
          </a:p>
          <a:p>
            <a:r>
              <a:rPr lang="en-US" sz="2400" dirty="0">
                <a:latin typeface="Cambria" panose="02040503050406030204" pitchFamily="18" charset="0"/>
                <a:sym typeface="Wingdings" panose="05000000000000000000" pitchFamily="2" charset="2"/>
              </a:rPr>
              <a:t>2.11-2.100.01</a:t>
            </a:r>
          </a:p>
          <a:p>
            <a:r>
              <a:rPr lang="en-US" sz="2400" dirty="0" err="1">
                <a:latin typeface="Cambria" panose="02040503050406030204" pitchFamily="18" charset="0"/>
                <a:sym typeface="Wingdings" panose="05000000000000000000" pitchFamily="2" charset="2"/>
              </a:rPr>
              <a:t>Nh</a:t>
            </a:r>
            <a:r>
              <a:rPr lang="vi-VN" sz="2400" dirty="0">
                <a:latin typeface="Cambria" panose="02040503050406030204" pitchFamily="18" charset="0"/>
                <a:sym typeface="Wingdings" panose="05000000000000000000" pitchFamily="2" charset="2"/>
              </a:rPr>
              <a:t>ư</a:t>
            </a:r>
            <a:r>
              <a:rPr lang="en-US" sz="2400" dirty="0">
                <a:latin typeface="Cambria" panose="02040503050406030204" pitchFamily="18" charset="0"/>
                <a:sym typeface="Wingdings" panose="05000000000000000000" pitchFamily="2" charset="2"/>
              </a:rPr>
              <a:t>ng </a:t>
            </a:r>
            <a:r>
              <a:rPr lang="en-US" sz="2400" dirty="0" err="1">
                <a:latin typeface="Cambria" panose="02040503050406030204" pitchFamily="18" charset="0"/>
                <a:sym typeface="Wingdings" panose="05000000000000000000" pitchFamily="2" charset="2"/>
              </a:rPr>
              <a:t>thực</a:t>
            </a:r>
            <a:r>
              <a:rPr lang="en-US" sz="2400" dirty="0">
                <a:latin typeface="Cambria" panose="02040503050406030204" pitchFamily="18" charset="0"/>
                <a:sym typeface="Wingdings" panose="05000000000000000000" pitchFamily="2" charset="2"/>
              </a:rPr>
              <a:t> </a:t>
            </a:r>
            <a:r>
              <a:rPr lang="en-US" sz="2400" dirty="0" err="1">
                <a:latin typeface="Cambria" panose="02040503050406030204" pitchFamily="18" charset="0"/>
                <a:sym typeface="Wingdings" panose="05000000000000000000" pitchFamily="2" charset="2"/>
              </a:rPr>
              <a:t>ra</a:t>
            </a:r>
            <a:r>
              <a:rPr lang="en-US" sz="2400" dirty="0">
                <a:latin typeface="Cambria" panose="02040503050406030204" pitchFamily="18" charset="0"/>
                <a:sym typeface="Wingdings" panose="05000000000000000000" pitchFamily="2" charset="2"/>
              </a:rPr>
              <a:t> </a:t>
            </a:r>
            <a:r>
              <a:rPr lang="en-US" sz="2400" dirty="0" err="1">
                <a:latin typeface="Cambria" panose="02040503050406030204" pitchFamily="18" charset="0"/>
                <a:sym typeface="Wingdings" panose="05000000000000000000" pitchFamily="2" charset="2"/>
              </a:rPr>
              <a:t>số</a:t>
            </a:r>
            <a:r>
              <a:rPr lang="en-US" sz="2400" dirty="0">
                <a:latin typeface="Cambria" panose="02040503050406030204" pitchFamily="18" charset="0"/>
                <a:sym typeface="Wingdings" panose="05000000000000000000" pitchFamily="2" charset="2"/>
              </a:rPr>
              <a:t> </a:t>
            </a:r>
            <a:r>
              <a:rPr lang="en-US" sz="2400" dirty="0" err="1">
                <a:latin typeface="Cambria" panose="02040503050406030204" pitchFamily="18" charset="0"/>
                <a:sym typeface="Wingdings" panose="05000000000000000000" pitchFamily="2" charset="2"/>
              </a:rPr>
              <a:t>thực</a:t>
            </a:r>
            <a:r>
              <a:rPr lang="en-US" sz="2400" dirty="0">
                <a:latin typeface="Cambria" panose="02040503050406030204" pitchFamily="18" charset="0"/>
                <a:sym typeface="Wingdings" panose="05000000000000000000" pitchFamily="2" charset="2"/>
              </a:rPr>
              <a:t> </a:t>
            </a:r>
            <a:r>
              <a:rPr lang="en-US" sz="2400" dirty="0" err="1">
                <a:latin typeface="Cambria" panose="02040503050406030204" pitchFamily="18" charset="0"/>
                <a:sym typeface="Wingdings" panose="05000000000000000000" pitchFamily="2" charset="2"/>
              </a:rPr>
              <a:t>nó</a:t>
            </a:r>
            <a:r>
              <a:rPr lang="en-US" sz="2400" dirty="0">
                <a:latin typeface="Cambria" panose="02040503050406030204" pitchFamily="18" charset="0"/>
                <a:sym typeface="Wingdings" panose="05000000000000000000" pitchFamily="2" charset="2"/>
              </a:rPr>
              <a:t> </a:t>
            </a:r>
            <a:r>
              <a:rPr lang="en-US" sz="2400" dirty="0" err="1">
                <a:latin typeface="Cambria" panose="02040503050406030204" pitchFamily="18" charset="0"/>
                <a:sym typeface="Wingdings" panose="05000000000000000000" pitchFamily="2" charset="2"/>
              </a:rPr>
              <a:t>có</a:t>
            </a:r>
            <a:r>
              <a:rPr lang="en-US" sz="2400" dirty="0">
                <a:latin typeface="Cambria" panose="02040503050406030204" pitchFamily="18" charset="0"/>
                <a:sym typeface="Wingdings" panose="05000000000000000000" pitchFamily="2" charset="2"/>
              </a:rPr>
              <a:t> </a:t>
            </a:r>
            <a:r>
              <a:rPr lang="en-US" sz="2400" dirty="0" err="1">
                <a:latin typeface="Cambria" panose="02040503050406030204" pitchFamily="18" charset="0"/>
                <a:sym typeface="Wingdings" panose="05000000000000000000" pitchFamily="2" charset="2"/>
              </a:rPr>
              <a:t>sai</a:t>
            </a:r>
            <a:r>
              <a:rPr lang="en-US" sz="2400" dirty="0">
                <a:latin typeface="Cambria" panose="02040503050406030204" pitchFamily="18" charset="0"/>
                <a:sym typeface="Wingdings" panose="05000000000000000000" pitchFamily="2" charset="2"/>
              </a:rPr>
              <a:t> </a:t>
            </a:r>
            <a:r>
              <a:rPr lang="en-US" sz="2400" dirty="0" err="1">
                <a:latin typeface="Cambria" panose="02040503050406030204" pitchFamily="18" charset="0"/>
                <a:sym typeface="Wingdings" panose="05000000000000000000" pitchFamily="2" charset="2"/>
              </a:rPr>
              <a:t>số</a:t>
            </a:r>
            <a:r>
              <a:rPr lang="en-US" sz="2400" dirty="0">
                <a:latin typeface="Cambria" panose="02040503050406030204" pitchFamily="18" charset="0"/>
                <a:sym typeface="Wingdings" panose="05000000000000000000" pitchFamily="2" charset="2"/>
              </a:rPr>
              <a:t>, </a:t>
            </a:r>
            <a:r>
              <a:rPr lang="en-US" sz="2400" dirty="0" err="1">
                <a:latin typeface="Cambria" panose="02040503050406030204" pitchFamily="18" charset="0"/>
                <a:sym typeface="Wingdings" panose="05000000000000000000" pitchFamily="2" charset="2"/>
              </a:rPr>
              <a:t>nó</a:t>
            </a:r>
            <a:r>
              <a:rPr lang="en-US" sz="2400" dirty="0">
                <a:latin typeface="Cambria" panose="02040503050406030204" pitchFamily="18" charset="0"/>
                <a:sym typeface="Wingdings" panose="05000000000000000000" pitchFamily="2" charset="2"/>
              </a:rPr>
              <a:t> </a:t>
            </a:r>
            <a:r>
              <a:rPr lang="en-US" sz="2400" dirty="0" err="1">
                <a:latin typeface="Cambria" panose="02040503050406030204" pitchFamily="18" charset="0"/>
                <a:sym typeface="Wingdings" panose="05000000000000000000" pitchFamily="2" charset="2"/>
              </a:rPr>
              <a:t>không</a:t>
            </a:r>
            <a:r>
              <a:rPr lang="en-US" sz="2400" dirty="0">
                <a:latin typeface="Cambria" panose="02040503050406030204" pitchFamily="18" charset="0"/>
                <a:sym typeface="Wingdings" panose="05000000000000000000" pitchFamily="2" charset="2"/>
              </a:rPr>
              <a:t> </a:t>
            </a:r>
            <a:r>
              <a:rPr lang="en-US" sz="2400" dirty="0" err="1">
                <a:latin typeface="Cambria" panose="02040503050406030204" pitchFamily="18" charset="0"/>
                <a:sym typeface="Wingdings" panose="05000000000000000000" pitchFamily="2" charset="2"/>
              </a:rPr>
              <a:t>phải</a:t>
            </a:r>
            <a:r>
              <a:rPr lang="en-US" sz="2400" dirty="0">
                <a:latin typeface="Cambria" panose="02040503050406030204" pitchFamily="18" charset="0"/>
                <a:sym typeface="Wingdings" panose="05000000000000000000" pitchFamily="2" charset="2"/>
              </a:rPr>
              <a:t> 100% </a:t>
            </a:r>
            <a:r>
              <a:rPr lang="en-US" sz="2400" dirty="0" err="1">
                <a:latin typeface="Cambria" panose="02040503050406030204" pitchFamily="18" charset="0"/>
                <a:sym typeface="Wingdings" panose="05000000000000000000" pitchFamily="2" charset="2"/>
              </a:rPr>
              <a:t>là</a:t>
            </a:r>
            <a:r>
              <a:rPr lang="en-US" sz="2400" dirty="0">
                <a:latin typeface="Cambria" panose="02040503050406030204" pitchFamily="18" charset="0"/>
                <a:sym typeface="Wingdings" panose="05000000000000000000" pitchFamily="2" charset="2"/>
              </a:rPr>
              <a:t> 0.01</a:t>
            </a:r>
            <a:endParaRPr lang="en-US" sz="2400" dirty="0">
              <a:latin typeface="Cambria" panose="02040503050406030204" pitchFamily="18" charset="0"/>
            </a:endParaRPr>
          </a:p>
        </p:txBody>
      </p:sp>
      <p:sp>
        <p:nvSpPr>
          <p:cNvPr id="17" name="Rectangle 16">
            <a:extLst>
              <a:ext uri="{FF2B5EF4-FFF2-40B4-BE49-F238E27FC236}">
                <a16:creationId xmlns:a16="http://schemas.microsoft.com/office/drawing/2014/main" id="{7C339A7F-2213-4928-BD34-2C250D854854}"/>
              </a:ext>
            </a:extLst>
          </p:cNvPr>
          <p:cNvSpPr/>
          <p:nvPr/>
        </p:nvSpPr>
        <p:spPr>
          <a:xfrm>
            <a:off x="1085849" y="5418276"/>
            <a:ext cx="10790218" cy="830997"/>
          </a:xfrm>
          <a:prstGeom prst="rect">
            <a:avLst/>
          </a:prstGeom>
        </p:spPr>
        <p:txBody>
          <a:bodyPr wrap="square">
            <a:spAutoFit/>
          </a:bodyPr>
          <a:lstStyle/>
          <a:p>
            <a:r>
              <a:rPr lang="en-US" sz="2400" dirty="0">
                <a:latin typeface="Cambria" panose="02040503050406030204" pitchFamily="18" charset="0"/>
              </a:rPr>
              <a:t>d1 = 0.010000000000000009  d2 = 0.009999999999999787</a:t>
            </a:r>
          </a:p>
          <a:p>
            <a:r>
              <a:rPr lang="en-US" sz="2400" dirty="0">
                <a:latin typeface="Cambria" panose="02040503050406030204" pitchFamily="18" charset="0"/>
              </a:rPr>
              <a:t>d1 </a:t>
            </a:r>
            <a:r>
              <a:rPr lang="en-US" sz="2400" dirty="0" err="1">
                <a:latin typeface="Cambria" panose="02040503050406030204" pitchFamily="18" charset="0"/>
              </a:rPr>
              <a:t>và</a:t>
            </a:r>
            <a:r>
              <a:rPr lang="en-US" sz="2400" dirty="0">
                <a:latin typeface="Cambria" panose="02040503050406030204" pitchFamily="18" charset="0"/>
              </a:rPr>
              <a:t> d2 </a:t>
            </a:r>
            <a:r>
              <a:rPr lang="en-US" sz="2400" dirty="0" err="1">
                <a:latin typeface="Cambria" panose="02040503050406030204" pitchFamily="18" charset="0"/>
              </a:rPr>
              <a:t>khác</a:t>
            </a:r>
            <a:r>
              <a:rPr lang="en-US" sz="2400" dirty="0">
                <a:latin typeface="Cambria" panose="02040503050406030204" pitchFamily="18" charset="0"/>
              </a:rPr>
              <a:t> </a:t>
            </a:r>
            <a:r>
              <a:rPr lang="en-US" sz="2400" dirty="0" err="1">
                <a:latin typeface="Cambria" panose="02040503050406030204" pitchFamily="18" charset="0"/>
              </a:rPr>
              <a:t>nhau</a:t>
            </a:r>
            <a:endParaRPr lang="en-US" sz="2400" dirty="0">
              <a:latin typeface="Cambria" panose="02040503050406030204" pitchFamily="18" charset="0"/>
            </a:endParaRPr>
          </a:p>
        </p:txBody>
      </p:sp>
    </p:spTree>
    <p:extLst>
      <p:ext uri="{BB962C8B-B14F-4D97-AF65-F5344CB8AC3E}">
        <p14:creationId xmlns:p14="http://schemas.microsoft.com/office/powerpoint/2010/main" val="7593199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42</a:t>
            </a:fld>
            <a:endParaRPr lang="en-US"/>
          </a:p>
        </p:txBody>
      </p:sp>
      <p:sp>
        <p:nvSpPr>
          <p:cNvPr id="14" name="Content Placeholder 2"/>
          <p:cNvSpPr txBox="1">
            <a:spLocks/>
          </p:cNvSpPr>
          <p:nvPr/>
        </p:nvSpPr>
        <p:spPr>
          <a:xfrm>
            <a:off x="538342" y="178461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a:latin typeface="Cambria" panose="02040503050406030204" pitchFamily="18" charset="0"/>
              </a:rPr>
              <a:t>Do đó ta cho 1 cái ng</a:t>
            </a:r>
            <a:r>
              <a:rPr lang="vi-VN" sz="2800">
                <a:latin typeface="Cambria" panose="02040503050406030204" pitchFamily="18" charset="0"/>
              </a:rPr>
              <a:t>ư</a:t>
            </a:r>
            <a:r>
              <a:rPr lang="en-US" sz="2800">
                <a:latin typeface="Cambria" panose="02040503050406030204" pitchFamily="18" charset="0"/>
              </a:rPr>
              <a:t>ỡng so sánh theo sai số cho phép, ví dụ:</a:t>
            </a:r>
          </a:p>
        </p:txBody>
      </p:sp>
      <p:pic>
        <p:nvPicPr>
          <p:cNvPr id="9" name="Picture 8">
            <a:extLst>
              <a:ext uri="{FF2B5EF4-FFF2-40B4-BE49-F238E27FC236}">
                <a16:creationId xmlns:a16="http://schemas.microsoft.com/office/drawing/2014/main" id="{FDC56F99-48E6-4EDF-9803-AB41C4D2C031}"/>
              </a:ext>
            </a:extLst>
          </p:cNvPr>
          <p:cNvPicPr>
            <a:picLocks noChangeAspect="1"/>
          </p:cNvPicPr>
          <p:nvPr/>
        </p:nvPicPr>
        <p:blipFill>
          <a:blip r:embed="rId3"/>
          <a:stretch>
            <a:fillRect/>
          </a:stretch>
        </p:blipFill>
        <p:spPr>
          <a:xfrm>
            <a:off x="1536700" y="2492896"/>
            <a:ext cx="9550144" cy="3831704"/>
          </a:xfrm>
          <a:prstGeom prst="rect">
            <a:avLst/>
          </a:prstGeom>
          <a:ln>
            <a:solidFill>
              <a:schemeClr val="tx1"/>
            </a:solidFill>
          </a:ln>
        </p:spPr>
      </p:pic>
      <p:grpSp>
        <p:nvGrpSpPr>
          <p:cNvPr id="11" name="Group 10">
            <a:extLst>
              <a:ext uri="{FF2B5EF4-FFF2-40B4-BE49-F238E27FC236}">
                <a16:creationId xmlns:a16="http://schemas.microsoft.com/office/drawing/2014/main" id="{1D12240E-F6B3-4AD1-A7F4-38C1B4E3D94D}"/>
              </a:ext>
            </a:extLst>
          </p:cNvPr>
          <p:cNvGrpSpPr/>
          <p:nvPr/>
        </p:nvGrpSpPr>
        <p:grpSpPr>
          <a:xfrm>
            <a:off x="502955" y="663150"/>
            <a:ext cx="6629400" cy="508000"/>
            <a:chOff x="789624" y="1191463"/>
            <a:chExt cx="6629400" cy="508000"/>
          </a:xfrm>
        </p:grpSpPr>
        <p:sp>
          <p:nvSpPr>
            <p:cNvPr id="12" name="AutoShape 52">
              <a:extLst>
                <a:ext uri="{FF2B5EF4-FFF2-40B4-BE49-F238E27FC236}">
                  <a16:creationId xmlns:a16="http://schemas.microsoft.com/office/drawing/2014/main" id="{9839A482-9AF4-46B2-9D57-45962E5745F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600" b="1" dirty="0" smtClean="0">
                  <a:latin typeface="Cambria" panose="02040503050406030204" pitchFamily="18" charset="0"/>
                </a:rPr>
                <a:t>So </a:t>
              </a:r>
              <a:r>
                <a:rPr lang="en-US" sz="3600" b="1" dirty="0" err="1">
                  <a:latin typeface="Cambria" panose="02040503050406030204" pitchFamily="18" charset="0"/>
                </a:rPr>
                <a:t>sánh</a:t>
              </a:r>
              <a:r>
                <a:rPr lang="en-US" sz="3600" b="1" dirty="0">
                  <a:latin typeface="Cambria" panose="02040503050406030204" pitchFamily="18" charset="0"/>
                </a:rPr>
                <a:t> </a:t>
              </a:r>
              <a:r>
                <a:rPr lang="en-US" sz="3600" b="1" dirty="0" err="1">
                  <a:latin typeface="Cambria" panose="02040503050406030204" pitchFamily="18" charset="0"/>
                </a:rPr>
                <a:t>số</a:t>
              </a:r>
              <a:r>
                <a:rPr lang="en-US" sz="3600" b="1" dirty="0">
                  <a:latin typeface="Cambria" panose="02040503050406030204" pitchFamily="18" charset="0"/>
                </a:rPr>
                <a:t> </a:t>
              </a:r>
              <a:r>
                <a:rPr lang="en-US" sz="3600" b="1" dirty="0" err="1">
                  <a:latin typeface="Cambria" panose="02040503050406030204" pitchFamily="18" charset="0"/>
                </a:rPr>
                <a:t>thực</a:t>
              </a:r>
              <a:r>
                <a:rPr lang="en-US" sz="3600" b="1" dirty="0">
                  <a:latin typeface="Cambria" panose="02040503050406030204" pitchFamily="18" charset="0"/>
                </a:rPr>
                <a:t> </a:t>
              </a:r>
              <a:r>
                <a:rPr lang="en-US" sz="3600" b="1" dirty="0" err="1">
                  <a:latin typeface="Cambria" panose="02040503050406030204" pitchFamily="18" charset="0"/>
                </a:rPr>
                <a:t>trong</a:t>
              </a:r>
              <a:r>
                <a:rPr lang="en-US" sz="3600" b="1" dirty="0">
                  <a:latin typeface="Cambria" panose="02040503050406030204" pitchFamily="18" charset="0"/>
                </a:rPr>
                <a:t> Python</a:t>
              </a:r>
            </a:p>
          </p:txBody>
        </p:sp>
        <p:grpSp>
          <p:nvGrpSpPr>
            <p:cNvPr id="15" name="Group 17">
              <a:extLst>
                <a:ext uri="{FF2B5EF4-FFF2-40B4-BE49-F238E27FC236}">
                  <a16:creationId xmlns:a16="http://schemas.microsoft.com/office/drawing/2014/main" id="{5868E6F3-4873-4C7A-B911-7F2126F5968D}"/>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8B7EEC37-F180-4764-9915-9E4989C9A52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466871D6-97D2-401B-9EF5-2D52939CBF6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B9BB8E0B-269C-423F-90AE-420DCC4DCD0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8474489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4837" y="677301"/>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3600" b="1" dirty="0" smtClean="0">
                  <a:latin typeface="Cambria" panose="02040503050406030204" pitchFamily="18" charset="0"/>
                </a:rPr>
                <a:t>Sử </a:t>
              </a:r>
              <a:r>
                <a:rPr lang="vi-VN" sz="3600" b="1" dirty="0">
                  <a:latin typeface="Cambria" panose="02040503050406030204" pitchFamily="18" charset="0"/>
                </a:rPr>
                <a:t>dụng if/else như phép gán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43</a:t>
            </a:fld>
            <a:endParaRPr lang="en-US"/>
          </a:p>
        </p:txBody>
      </p:sp>
      <p:sp>
        <p:nvSpPr>
          <p:cNvPr id="14" name="Content Placeholder 2"/>
          <p:cNvSpPr txBox="1">
            <a:spLocks/>
          </p:cNvSpPr>
          <p:nvPr/>
        </p:nvSpPr>
        <p:spPr>
          <a:xfrm>
            <a:off x="649705" y="17192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a:latin typeface="Cambria" panose="02040503050406030204" pitchFamily="18" charset="0"/>
              </a:rPr>
              <a:t>Đôi khi việc thực hiện if else trong một biểu thức quá đ</a:t>
            </a:r>
            <a:r>
              <a:rPr lang="vi-VN" sz="2800">
                <a:latin typeface="Cambria" panose="02040503050406030204" pitchFamily="18" charset="0"/>
              </a:rPr>
              <a:t>ơ</a:t>
            </a:r>
            <a:r>
              <a:rPr lang="en-US" sz="2800">
                <a:latin typeface="Cambria" panose="02040503050406030204" pitchFamily="18" charset="0"/>
              </a:rPr>
              <a:t>n giản sẽ làm cho if else phức tạp không cần thiết:</a:t>
            </a:r>
          </a:p>
        </p:txBody>
      </p:sp>
      <p:pic>
        <p:nvPicPr>
          <p:cNvPr id="9" name="Picture 8">
            <a:extLst>
              <a:ext uri="{FF2B5EF4-FFF2-40B4-BE49-F238E27FC236}">
                <a16:creationId xmlns:a16="http://schemas.microsoft.com/office/drawing/2014/main" id="{04CE01A9-3140-42EB-897D-3CCF04E69D16}"/>
              </a:ext>
            </a:extLst>
          </p:cNvPr>
          <p:cNvPicPr>
            <a:picLocks noChangeAspect="1"/>
          </p:cNvPicPr>
          <p:nvPr/>
        </p:nvPicPr>
        <p:blipFill>
          <a:blip r:embed="rId3"/>
          <a:stretch>
            <a:fillRect/>
          </a:stretch>
        </p:blipFill>
        <p:spPr>
          <a:xfrm>
            <a:off x="1142999" y="3284639"/>
            <a:ext cx="2515368" cy="2526164"/>
          </a:xfrm>
          <a:prstGeom prst="rect">
            <a:avLst/>
          </a:prstGeom>
        </p:spPr>
      </p:pic>
      <p:sp>
        <p:nvSpPr>
          <p:cNvPr id="10" name="Rectangle 1">
            <a:extLst>
              <a:ext uri="{FF2B5EF4-FFF2-40B4-BE49-F238E27FC236}">
                <a16:creationId xmlns:a16="http://schemas.microsoft.com/office/drawing/2014/main" id="{4D11DBB4-096E-48A0-89F7-D44171134356}"/>
              </a:ext>
            </a:extLst>
          </p:cNvPr>
          <p:cNvSpPr>
            <a:spLocks noChangeArrowheads="1"/>
          </p:cNvSpPr>
          <p:nvPr/>
        </p:nvSpPr>
        <p:spPr bwMode="auto">
          <a:xfrm>
            <a:off x="5452371" y="4172351"/>
            <a:ext cx="5990303"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 = </a:t>
            </a:r>
            <a:r>
              <a:rPr kumimoji="0" lang="en-US" altLang="en-US" sz="28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113 </a:t>
            </a:r>
            <a:r>
              <a:rPr kumimoji="0" lang="en-US" altLang="en-US" sz="28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if </a:t>
            </a:r>
            <a:r>
              <a:rPr kumimoji="0" lang="en-US" altLang="en-US" sz="2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 != b </a:t>
            </a:r>
            <a:r>
              <a:rPr kumimoji="0" lang="en-US" altLang="en-US" sz="28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else </a:t>
            </a:r>
            <a:r>
              <a:rPr kumimoji="0" lang="en-US" altLang="en-US" sz="28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115</a:t>
            </a:r>
            <a:endParaRPr kumimoji="0" lang="en-US" altLang="en-US" sz="2800" b="0" i="0" u="none" strike="noStrike" cap="none" normalizeH="0" baseline="0">
              <a:ln>
                <a:noFill/>
              </a:ln>
              <a:solidFill>
                <a:schemeClr val="tx1"/>
              </a:solidFill>
              <a:effectLst/>
              <a:latin typeface="Arial" panose="020B0604020202020204" pitchFamily="34" charset="0"/>
            </a:endParaRPr>
          </a:p>
        </p:txBody>
      </p:sp>
      <p:cxnSp>
        <p:nvCxnSpPr>
          <p:cNvPr id="15" name="Straight Connector 14">
            <a:extLst>
              <a:ext uri="{FF2B5EF4-FFF2-40B4-BE49-F238E27FC236}">
                <a16:creationId xmlns:a16="http://schemas.microsoft.com/office/drawing/2014/main" id="{FECCF8CC-E497-4209-9BCD-D021D6D914C9}"/>
              </a:ext>
            </a:extLst>
          </p:cNvPr>
          <p:cNvCxnSpPr/>
          <p:nvPr/>
        </p:nvCxnSpPr>
        <p:spPr>
          <a:xfrm>
            <a:off x="3047999" y="3865664"/>
            <a:ext cx="0" cy="106680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6CC79E-54A7-484A-B4CA-DCF51E91EAA5}"/>
              </a:ext>
            </a:extLst>
          </p:cNvPr>
          <p:cNvCxnSpPr/>
          <p:nvPr/>
        </p:nvCxnSpPr>
        <p:spPr>
          <a:xfrm>
            <a:off x="3047999" y="4399064"/>
            <a:ext cx="2452591"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19118E9-39BE-4C66-896C-67103881363F}"/>
              </a:ext>
            </a:extLst>
          </p:cNvPr>
          <p:cNvPicPr>
            <a:picLocks noChangeAspect="1"/>
          </p:cNvPicPr>
          <p:nvPr/>
        </p:nvPicPr>
        <p:blipFill>
          <a:blip r:embed="rId4"/>
          <a:stretch>
            <a:fillRect/>
          </a:stretch>
        </p:blipFill>
        <p:spPr>
          <a:xfrm>
            <a:off x="3809999" y="5220596"/>
            <a:ext cx="7762017" cy="1111944"/>
          </a:xfrm>
          <a:prstGeom prst="rect">
            <a:avLst/>
          </a:prstGeom>
        </p:spPr>
      </p:pic>
    </p:spTree>
    <p:extLst>
      <p:ext uri="{BB962C8B-B14F-4D97-AF65-F5344CB8AC3E}">
        <p14:creationId xmlns:p14="http://schemas.microsoft.com/office/powerpoint/2010/main" val="16949450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6879097" cy="1036172"/>
            <a:chOff x="789624" y="1295400"/>
            <a:chExt cx="6879097" cy="1036172"/>
          </a:xfrm>
        </p:grpSpPr>
        <p:sp>
          <p:nvSpPr>
            <p:cNvPr id="3" name="AutoShape 52"/>
            <p:cNvSpPr>
              <a:spLocks noChangeArrowheads="1"/>
            </p:cNvSpPr>
            <p:nvPr/>
          </p:nvSpPr>
          <p:spPr bwMode="gray">
            <a:xfrm>
              <a:off x="1240297" y="1823572"/>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latin typeface="Cambria" panose="02040503050406030204" pitchFamily="18" charset="0"/>
                </a:rPr>
                <a:t>Vòng</a:t>
              </a:r>
              <a:r>
                <a:rPr lang="en-US" sz="4800" b="1" dirty="0" smtClean="0">
                  <a:latin typeface="Cambria" panose="02040503050406030204" pitchFamily="18" charset="0"/>
                </a:rPr>
                <a:t> </a:t>
              </a:r>
              <a:r>
                <a:rPr lang="en-US" sz="4800" b="1" dirty="0">
                  <a:latin typeface="Cambria" panose="02040503050406030204" pitchFamily="18" charset="0"/>
                </a:rPr>
                <a:t>while</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44</a:t>
            </a:fld>
            <a:endParaRPr lang="en-US"/>
          </a:p>
        </p:txBody>
      </p:sp>
      <p:sp>
        <p:nvSpPr>
          <p:cNvPr id="14" name="Content Placeholder 2"/>
          <p:cNvSpPr txBox="1">
            <a:spLocks/>
          </p:cNvSpPr>
          <p:nvPr/>
        </p:nvSpPr>
        <p:spPr>
          <a:xfrm>
            <a:off x="480910" y="206084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u="sng" dirty="0" err="1" smtClean="0">
                <a:latin typeface="Cambria" panose="02040503050406030204" pitchFamily="18" charset="0"/>
              </a:rPr>
              <a:t>Cú</a:t>
            </a:r>
            <a:r>
              <a:rPr lang="en-US" sz="2800" b="1" u="sng" dirty="0" smtClean="0">
                <a:latin typeface="Cambria" panose="02040503050406030204" pitchFamily="18" charset="0"/>
              </a:rPr>
              <a:t> </a:t>
            </a:r>
            <a:r>
              <a:rPr lang="en-US" sz="2800" b="1" u="sng" dirty="0" err="1">
                <a:latin typeface="Cambria" panose="02040503050406030204" pitchFamily="18" charset="0"/>
              </a:rPr>
              <a:t>pháp</a:t>
            </a:r>
            <a:r>
              <a:rPr lang="en-US" sz="2800" b="1" u="sng" dirty="0">
                <a:latin typeface="Cambria" panose="02040503050406030204" pitchFamily="18" charset="0"/>
              </a:rPr>
              <a:t>:</a:t>
            </a: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algn="just"/>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block </a:t>
            </a:r>
            <a:r>
              <a:rPr lang="en-US" sz="2800" dirty="0" err="1">
                <a:latin typeface="Cambria" panose="02040503050406030204" pitchFamily="18" charset="0"/>
              </a:rPr>
              <a:t>sẽ</a:t>
            </a:r>
            <a:r>
              <a:rPr lang="en-US" sz="2800" dirty="0">
                <a:latin typeface="Cambria" panose="02040503050406030204" pitchFamily="18" charset="0"/>
              </a:rPr>
              <a:t> </a:t>
            </a:r>
            <a:r>
              <a:rPr lang="en-US" sz="2800" dirty="0" err="1">
                <a:latin typeface="Cambria" panose="02040503050406030204" pitchFamily="18" charset="0"/>
              </a:rPr>
              <a:t>không</a:t>
            </a:r>
            <a:r>
              <a:rPr lang="en-US" sz="2800" dirty="0">
                <a:latin typeface="Cambria" panose="02040503050406030204" pitchFamily="18" charset="0"/>
              </a:rPr>
              <a:t> đ</a:t>
            </a:r>
            <a:r>
              <a:rPr lang="vi-VN" sz="2800" dirty="0">
                <a:latin typeface="Cambria" panose="02040503050406030204" pitchFamily="18" charset="0"/>
              </a:rPr>
              <a:t>ư</a:t>
            </a:r>
            <a:r>
              <a:rPr lang="en-US" sz="2800" dirty="0" err="1">
                <a:latin typeface="Cambria" panose="02040503050406030204" pitchFamily="18" charset="0"/>
              </a:rPr>
              <a:t>ợc</a:t>
            </a:r>
            <a:r>
              <a:rPr lang="en-US" sz="2800" dirty="0">
                <a:latin typeface="Cambria" panose="02040503050406030204" pitchFamily="18" charset="0"/>
              </a:rPr>
              <a:t> </a:t>
            </a:r>
            <a:r>
              <a:rPr lang="en-US" sz="2800" dirty="0" err="1">
                <a:latin typeface="Cambria" panose="02040503050406030204" pitchFamily="18" charset="0"/>
              </a:rPr>
              <a:t>thực</a:t>
            </a:r>
            <a:r>
              <a:rPr lang="en-US" sz="2800" dirty="0">
                <a:latin typeface="Cambria" panose="02040503050406030204" pitchFamily="18" charset="0"/>
              </a:rPr>
              <a:t> </a:t>
            </a:r>
            <a:r>
              <a:rPr lang="en-US" sz="2800" dirty="0" err="1">
                <a:latin typeface="Cambria" panose="02040503050406030204" pitchFamily="18" charset="0"/>
              </a:rPr>
              <a:t>hiện</a:t>
            </a:r>
            <a:r>
              <a:rPr lang="en-US" sz="2800" dirty="0">
                <a:latin typeface="Cambria" panose="02040503050406030204" pitchFamily="18" charset="0"/>
              </a:rPr>
              <a:t> </a:t>
            </a:r>
            <a:r>
              <a:rPr lang="en-US" sz="2800" dirty="0" err="1">
                <a:latin typeface="Cambria" panose="02040503050406030204" pitchFamily="18" charset="0"/>
              </a:rPr>
              <a:t>lần</a:t>
            </a:r>
            <a:r>
              <a:rPr lang="en-US" sz="2800" dirty="0">
                <a:latin typeface="Cambria" panose="02040503050406030204" pitchFamily="18" charset="0"/>
              </a:rPr>
              <a:t> </a:t>
            </a:r>
            <a:r>
              <a:rPr lang="en-US" sz="2800" dirty="0" err="1" smtClean="0">
                <a:latin typeface="Cambria" panose="02040503050406030204" pitchFamily="18" charset="0"/>
              </a:rPr>
              <a:t>nào</a:t>
            </a:r>
            <a:r>
              <a:rPr lang="en-US" sz="2800" dirty="0">
                <a:latin typeface="Cambria" panose="02040503050406030204" pitchFamily="18" charset="0"/>
              </a:rPr>
              <a:t> </a:t>
            </a:r>
            <a:endParaRPr lang="en-US" sz="2800" dirty="0" smtClean="0">
              <a:latin typeface="Cambria" panose="02040503050406030204" pitchFamily="18" charset="0"/>
            </a:endParaRPr>
          </a:p>
          <a:p>
            <a:pPr marL="0" indent="0" algn="just">
              <a:buNone/>
            </a:pPr>
            <a:r>
              <a:rPr lang="en-US" sz="2800" dirty="0">
                <a:latin typeface="Cambria" panose="02040503050406030204" pitchFamily="18" charset="0"/>
              </a:rPr>
              <a:t>	</a:t>
            </a:r>
            <a:r>
              <a:rPr lang="en-US" sz="2800" dirty="0" err="1" smtClean="0">
                <a:latin typeface="Cambria" panose="02040503050406030204" pitchFamily="18" charset="0"/>
              </a:rPr>
              <a:t>nếu</a:t>
            </a:r>
            <a:r>
              <a:rPr lang="en-US" sz="2800" dirty="0" smtClean="0">
                <a:latin typeface="Cambria" panose="02040503050406030204" pitchFamily="18" charset="0"/>
              </a:rPr>
              <a:t> </a:t>
            </a:r>
            <a:r>
              <a:rPr lang="en-US" sz="2800" dirty="0">
                <a:latin typeface="Cambria" panose="02040503050406030204" pitchFamily="18" charset="0"/>
              </a:rPr>
              <a:t>condition </a:t>
            </a:r>
            <a:r>
              <a:rPr lang="en-US" sz="2800" dirty="0" err="1">
                <a:latin typeface="Cambria" panose="02040503050406030204" pitchFamily="18" charset="0"/>
              </a:rPr>
              <a:t>là</a:t>
            </a:r>
            <a:r>
              <a:rPr lang="en-US" sz="2800" dirty="0">
                <a:latin typeface="Cambria" panose="02040503050406030204" pitchFamily="18" charset="0"/>
              </a:rPr>
              <a:t> False </a:t>
            </a:r>
            <a:r>
              <a:rPr lang="en-US" sz="2800" dirty="0" err="1">
                <a:latin typeface="Cambria" panose="02040503050406030204" pitchFamily="18" charset="0"/>
              </a:rPr>
              <a:t>ngày</a:t>
            </a:r>
            <a:r>
              <a:rPr lang="en-US" sz="2800" dirty="0">
                <a:latin typeface="Cambria" panose="02040503050406030204" pitchFamily="18" charset="0"/>
              </a:rPr>
              <a:t> </a:t>
            </a:r>
            <a:r>
              <a:rPr lang="en-US" sz="2800" dirty="0" err="1">
                <a:latin typeface="Cambria" panose="02040503050406030204" pitchFamily="18" charset="0"/>
              </a:rPr>
              <a:t>từ</a:t>
            </a:r>
            <a:r>
              <a:rPr lang="en-US" sz="2800" dirty="0">
                <a:latin typeface="Cambria" panose="02040503050406030204" pitchFamily="18" charset="0"/>
              </a:rPr>
              <a:t> </a:t>
            </a:r>
            <a:r>
              <a:rPr lang="en-US" sz="2800" dirty="0" err="1">
                <a:latin typeface="Cambria" panose="02040503050406030204" pitchFamily="18" charset="0"/>
              </a:rPr>
              <a:t>đầu</a:t>
            </a:r>
            <a:endParaRPr lang="en-US" sz="2800" dirty="0">
              <a:latin typeface="Cambria" panose="02040503050406030204" pitchFamily="18" charset="0"/>
            </a:endParaRPr>
          </a:p>
          <a:p>
            <a:pPr algn="just"/>
            <a:r>
              <a:rPr lang="en-US" sz="2800" dirty="0" smtClean="0">
                <a:latin typeface="Cambria" panose="02040503050406030204" pitchFamily="18" charset="0"/>
              </a:rPr>
              <a:t>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kết</a:t>
            </a:r>
            <a:r>
              <a:rPr lang="en-US" sz="2800" dirty="0">
                <a:latin typeface="Cambria" panose="02040503050406030204" pitchFamily="18" charset="0"/>
              </a:rPr>
              <a:t> </a:t>
            </a:r>
            <a:r>
              <a:rPr lang="en-US" sz="2800" dirty="0" err="1">
                <a:latin typeface="Cambria" panose="02040503050406030204" pitchFamily="18" charset="0"/>
              </a:rPr>
              <a:t>thúc</a:t>
            </a:r>
            <a:r>
              <a:rPr lang="en-US" sz="2800" dirty="0">
                <a:latin typeface="Cambria" panose="02040503050406030204" pitchFamily="18" charset="0"/>
              </a:rPr>
              <a:t> </a:t>
            </a:r>
            <a:r>
              <a:rPr lang="en-US" sz="2800" dirty="0" err="1">
                <a:latin typeface="Cambria" panose="02040503050406030204" pitchFamily="18" charset="0"/>
              </a:rPr>
              <a:t>vòng</a:t>
            </a:r>
            <a:r>
              <a:rPr lang="en-US" sz="2800" dirty="0">
                <a:latin typeface="Cambria" panose="02040503050406030204" pitchFamily="18" charset="0"/>
              </a:rPr>
              <a:t> while </a:t>
            </a:r>
            <a:r>
              <a:rPr lang="en-US" sz="2800" dirty="0" err="1">
                <a:latin typeface="Cambria" panose="02040503050406030204" pitchFamily="18" charset="0"/>
              </a:rPr>
              <a:t>bằng</a:t>
            </a:r>
            <a:r>
              <a:rPr lang="en-US" sz="2800" dirty="0">
                <a:latin typeface="Cambria" panose="02040503050406030204" pitchFamily="18" charset="0"/>
              </a:rPr>
              <a:t> </a:t>
            </a:r>
            <a:r>
              <a:rPr lang="en-US" sz="2800" dirty="0" err="1">
                <a:latin typeface="Cambria" panose="02040503050406030204" pitchFamily="18" charset="0"/>
              </a:rPr>
              <a:t>cách</a:t>
            </a:r>
            <a:r>
              <a:rPr lang="en-US" sz="2800" dirty="0">
                <a:latin typeface="Cambria" panose="02040503050406030204" pitchFamily="18" charset="0"/>
              </a:rPr>
              <a:t> đ</a:t>
            </a:r>
            <a:r>
              <a:rPr lang="vi-VN" sz="2800" dirty="0">
                <a:latin typeface="Cambria" panose="02040503050406030204" pitchFamily="18" charset="0"/>
              </a:rPr>
              <a:t>ư</a:t>
            </a:r>
            <a:r>
              <a:rPr lang="en-US" sz="2800" dirty="0">
                <a:latin typeface="Cambria" panose="02040503050406030204" pitchFamily="18" charset="0"/>
              </a:rPr>
              <a:t>a </a:t>
            </a:r>
            <a:endParaRPr lang="en-US" sz="2800" dirty="0" smtClean="0">
              <a:latin typeface="Cambria" panose="02040503050406030204" pitchFamily="18" charset="0"/>
            </a:endParaRPr>
          </a:p>
          <a:p>
            <a:pPr marL="0" indent="0" algn="just">
              <a:buNone/>
            </a:pPr>
            <a:r>
              <a:rPr lang="en-US" sz="2800" dirty="0" smtClean="0">
                <a:latin typeface="Cambria" panose="02040503050406030204" pitchFamily="18" charset="0"/>
              </a:rPr>
              <a:t>Condition </a:t>
            </a:r>
            <a:r>
              <a:rPr lang="en-US" sz="2800" dirty="0" err="1" smtClean="0">
                <a:latin typeface="Cambria" panose="02040503050406030204" pitchFamily="18" charset="0"/>
              </a:rPr>
              <a:t>về</a:t>
            </a:r>
            <a:r>
              <a:rPr lang="en-US" sz="2800" dirty="0" smtClean="0">
                <a:latin typeface="Cambria" panose="02040503050406030204" pitchFamily="18" charset="0"/>
              </a:rPr>
              <a:t> </a:t>
            </a:r>
            <a:r>
              <a:rPr lang="en-US" sz="2800" dirty="0">
                <a:latin typeface="Cambria" panose="02040503050406030204" pitchFamily="18" charset="0"/>
              </a:rPr>
              <a:t>False </a:t>
            </a:r>
            <a:r>
              <a:rPr lang="en-US" sz="2800" dirty="0" err="1">
                <a:latin typeface="Cambria" panose="02040503050406030204" pitchFamily="18" charset="0"/>
              </a:rPr>
              <a:t>hoặc</a:t>
            </a:r>
            <a:r>
              <a:rPr lang="en-US" sz="2800" dirty="0">
                <a:latin typeface="Cambria" panose="02040503050406030204" pitchFamily="18" charset="0"/>
              </a:rPr>
              <a:t> </a:t>
            </a:r>
            <a:r>
              <a:rPr lang="en-US" sz="2800" dirty="0" err="1">
                <a:latin typeface="Cambria" panose="02040503050406030204" pitchFamily="18" charset="0"/>
              </a:rPr>
              <a:t>dùng</a:t>
            </a:r>
            <a:r>
              <a:rPr lang="en-US" sz="2800" dirty="0">
                <a:latin typeface="Cambria" panose="02040503050406030204" pitchFamily="18" charset="0"/>
              </a:rPr>
              <a:t> </a:t>
            </a:r>
            <a:r>
              <a:rPr lang="en-US" sz="2800" dirty="0" err="1">
                <a:latin typeface="Cambria" panose="02040503050406030204" pitchFamily="18" charset="0"/>
              </a:rPr>
              <a:t>từ</a:t>
            </a:r>
            <a:r>
              <a:rPr lang="en-US" sz="2800" dirty="0">
                <a:latin typeface="Cambria" panose="02040503050406030204" pitchFamily="18" charset="0"/>
              </a:rPr>
              <a:t> </a:t>
            </a:r>
            <a:r>
              <a:rPr lang="en-US" sz="2800" dirty="0" err="1">
                <a:latin typeface="Cambria" panose="02040503050406030204" pitchFamily="18" charset="0"/>
              </a:rPr>
              <a:t>khóa</a:t>
            </a:r>
            <a:r>
              <a:rPr lang="en-US" sz="2800" dirty="0">
                <a:latin typeface="Cambria" panose="02040503050406030204" pitchFamily="18" charset="0"/>
              </a:rPr>
              <a:t> </a:t>
            </a:r>
            <a:r>
              <a:rPr lang="en-US" sz="2800" b="1" dirty="0">
                <a:solidFill>
                  <a:srgbClr val="FF0000"/>
                </a:solidFill>
                <a:latin typeface="Cambria" panose="02040503050406030204" pitchFamily="18" charset="0"/>
              </a:rPr>
              <a:t>break</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thoát</a:t>
            </a:r>
            <a:r>
              <a:rPr lang="en-US" sz="2800" dirty="0">
                <a:latin typeface="Cambria" panose="02040503050406030204" pitchFamily="18" charset="0"/>
              </a:rPr>
              <a:t>.</a:t>
            </a:r>
          </a:p>
          <a:p>
            <a:pPr algn="just"/>
            <a:endParaRPr lang="en-US" sz="2800" dirty="0">
              <a:latin typeface="Cambria" panose="02040503050406030204" pitchFamily="18" charset="0"/>
            </a:endParaRPr>
          </a:p>
        </p:txBody>
      </p:sp>
      <p:pic>
        <p:nvPicPr>
          <p:cNvPr id="8" name="Picture 7">
            <a:extLst>
              <a:ext uri="{FF2B5EF4-FFF2-40B4-BE49-F238E27FC236}">
                <a16:creationId xmlns:a16="http://schemas.microsoft.com/office/drawing/2014/main" id="{346A1E84-61F3-4294-AD2E-48F7DBA3E458}"/>
              </a:ext>
            </a:extLst>
          </p:cNvPr>
          <p:cNvPicPr>
            <a:picLocks noChangeAspect="1"/>
          </p:cNvPicPr>
          <p:nvPr/>
        </p:nvPicPr>
        <p:blipFill>
          <a:blip r:embed="rId3"/>
          <a:stretch>
            <a:fillRect/>
          </a:stretch>
        </p:blipFill>
        <p:spPr>
          <a:xfrm>
            <a:off x="2819399" y="2060849"/>
            <a:ext cx="3306721" cy="1734864"/>
          </a:xfrm>
          <a:prstGeom prst="rect">
            <a:avLst/>
          </a:prstGeom>
        </p:spPr>
      </p:pic>
      <p:pic>
        <p:nvPicPr>
          <p:cNvPr id="10" name="Picture 9">
            <a:extLst>
              <a:ext uri="{FF2B5EF4-FFF2-40B4-BE49-F238E27FC236}">
                <a16:creationId xmlns:a16="http://schemas.microsoft.com/office/drawing/2014/main" id="{F8C3A000-6DD6-4A35-85EF-E2FC645157CB}"/>
              </a:ext>
            </a:extLst>
          </p:cNvPr>
          <p:cNvPicPr>
            <a:picLocks noChangeAspect="1"/>
          </p:cNvPicPr>
          <p:nvPr/>
        </p:nvPicPr>
        <p:blipFill>
          <a:blip r:embed="rId4"/>
          <a:stretch>
            <a:fillRect/>
          </a:stretch>
        </p:blipFill>
        <p:spPr>
          <a:xfrm>
            <a:off x="8904312" y="1958328"/>
            <a:ext cx="3287688" cy="4205301"/>
          </a:xfrm>
          <a:prstGeom prst="rect">
            <a:avLst/>
          </a:prstGeom>
        </p:spPr>
      </p:pic>
    </p:spTree>
    <p:extLst>
      <p:ext uri="{BB962C8B-B14F-4D97-AF65-F5344CB8AC3E}">
        <p14:creationId xmlns:p14="http://schemas.microsoft.com/office/powerpoint/2010/main" val="41406714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45</a:t>
            </a:fld>
            <a:endParaRPr lang="en-US"/>
          </a:p>
        </p:txBody>
      </p:sp>
      <p:sp>
        <p:nvSpPr>
          <p:cNvPr id="14" name="Content Placeholder 2"/>
          <p:cNvSpPr txBox="1">
            <a:spLocks/>
          </p:cNvSpPr>
          <p:nvPr/>
        </p:nvSpPr>
        <p:spPr>
          <a:xfrm>
            <a:off x="502810"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u="sng" dirty="0" err="1">
                <a:latin typeface="Cambria" panose="02040503050406030204" pitchFamily="18" charset="0"/>
              </a:rPr>
              <a:t>Ví</a:t>
            </a:r>
            <a:r>
              <a:rPr lang="en-US" sz="2800" b="1" u="sng" dirty="0">
                <a:latin typeface="Cambria" panose="02040503050406030204" pitchFamily="18" charset="0"/>
              </a:rPr>
              <a:t> </a:t>
            </a:r>
            <a:r>
              <a:rPr lang="en-US" sz="2800" b="1" u="sng" dirty="0" err="1">
                <a:latin typeface="Cambria" panose="02040503050406030204" pitchFamily="18" charset="0"/>
              </a:rPr>
              <a:t>dụ</a:t>
            </a:r>
            <a:r>
              <a:rPr lang="en-US" sz="2800" b="1" u="sng" dirty="0">
                <a:latin typeface="Cambria" panose="02040503050406030204" pitchFamily="18" charset="0"/>
              </a:rPr>
              <a:t>:</a:t>
            </a:r>
          </a:p>
          <a:p>
            <a:pPr marL="0" indent="0" algn="just">
              <a:buNone/>
            </a:pPr>
            <a:r>
              <a:rPr lang="en-US" sz="2800" dirty="0" err="1">
                <a:latin typeface="Cambria" panose="02040503050406030204" pitchFamily="18" charset="0"/>
              </a:rPr>
              <a:t>Viết</a:t>
            </a:r>
            <a:r>
              <a:rPr lang="en-US" sz="2800" dirty="0">
                <a:latin typeface="Cambria" panose="02040503050406030204" pitchFamily="18" charset="0"/>
              </a:rPr>
              <a:t> </a:t>
            </a:r>
            <a:r>
              <a:rPr lang="en-US" sz="2800" dirty="0" err="1">
                <a:latin typeface="Cambria" panose="02040503050406030204" pitchFamily="18" charset="0"/>
              </a:rPr>
              <a:t>ch</a:t>
            </a:r>
            <a:r>
              <a:rPr lang="vi-VN" sz="2800" dirty="0">
                <a:latin typeface="Cambria" panose="02040503050406030204" pitchFamily="18" charset="0"/>
              </a:rPr>
              <a:t>ư</a:t>
            </a:r>
            <a:r>
              <a:rPr lang="en-US" sz="2800" dirty="0" err="1">
                <a:latin typeface="Cambria" panose="02040503050406030204" pitchFamily="18" charset="0"/>
              </a:rPr>
              <a:t>ơng</a:t>
            </a:r>
            <a:r>
              <a:rPr lang="en-US" sz="2800" dirty="0">
                <a:latin typeface="Cambria" panose="02040503050406030204" pitchFamily="18" charset="0"/>
              </a:rPr>
              <a:t> </a:t>
            </a:r>
            <a:r>
              <a:rPr lang="en-US" sz="2800" dirty="0" err="1">
                <a:latin typeface="Cambria" panose="02040503050406030204" pitchFamily="18" charset="0"/>
              </a:rPr>
              <a:t>trình</a:t>
            </a:r>
            <a:r>
              <a:rPr lang="en-US" sz="2800" dirty="0">
                <a:latin typeface="Cambria" panose="02040503050406030204" pitchFamily="18" charset="0"/>
              </a:rPr>
              <a:t> </a:t>
            </a:r>
            <a:r>
              <a:rPr lang="en-US" sz="2800" dirty="0" err="1">
                <a:latin typeface="Cambria" panose="02040503050406030204" pitchFamily="18" charset="0"/>
              </a:rPr>
              <a:t>yêu</a:t>
            </a:r>
            <a:r>
              <a:rPr lang="en-US" sz="2800" dirty="0">
                <a:latin typeface="Cambria" panose="02040503050406030204" pitchFamily="18" charset="0"/>
              </a:rPr>
              <a:t> </a:t>
            </a:r>
            <a:r>
              <a:rPr lang="en-US" sz="2800" dirty="0" err="1">
                <a:latin typeface="Cambria" panose="02040503050406030204" pitchFamily="18" charset="0"/>
              </a:rPr>
              <a:t>cầu</a:t>
            </a:r>
            <a:r>
              <a:rPr lang="en-US" sz="2800" dirty="0">
                <a:latin typeface="Cambria" panose="02040503050406030204" pitchFamily="18" charset="0"/>
              </a:rPr>
              <a:t> </a:t>
            </a:r>
            <a:r>
              <a:rPr lang="en-US" sz="2800" dirty="0" err="1">
                <a:latin typeface="Cambria" panose="02040503050406030204" pitchFamily="18" charset="0"/>
              </a:rPr>
              <a:t>nhập</a:t>
            </a:r>
            <a:r>
              <a:rPr lang="en-US" sz="2800" dirty="0">
                <a:latin typeface="Cambria" panose="02040503050406030204" pitchFamily="18" charset="0"/>
              </a:rPr>
              <a:t> </a:t>
            </a:r>
            <a:r>
              <a:rPr lang="en-US" sz="2800" dirty="0" err="1">
                <a:latin typeface="Cambria" panose="02040503050406030204" pitchFamily="18" charset="0"/>
              </a:rPr>
              <a:t>vào</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nguyên</a:t>
            </a:r>
            <a:r>
              <a:rPr lang="en-US" sz="2800" dirty="0">
                <a:latin typeface="Cambria" panose="02040503050406030204" pitchFamily="18" charset="0"/>
              </a:rPr>
              <a:t> d</a:t>
            </a:r>
            <a:r>
              <a:rPr lang="vi-VN" sz="2800" dirty="0">
                <a:latin typeface="Cambria" panose="02040503050406030204" pitchFamily="18" charset="0"/>
              </a:rPr>
              <a:t>ư</a:t>
            </a:r>
            <a:r>
              <a:rPr lang="en-US" sz="2800" dirty="0" err="1">
                <a:latin typeface="Cambria" panose="02040503050406030204" pitchFamily="18" charset="0"/>
              </a:rPr>
              <a:t>ơng</a:t>
            </a:r>
            <a:r>
              <a:rPr lang="en-US" sz="2800" dirty="0">
                <a:latin typeface="Cambria" panose="02040503050406030204" pitchFamily="18" charset="0"/>
              </a:rPr>
              <a:t> [1..10], </a:t>
            </a:r>
            <a:r>
              <a:rPr lang="en-US" sz="2800" dirty="0" err="1">
                <a:latin typeface="Cambria" panose="02040503050406030204" pitchFamily="18" charset="0"/>
              </a:rPr>
              <a:t>nếu</a:t>
            </a:r>
            <a:r>
              <a:rPr lang="en-US" sz="2800" dirty="0">
                <a:latin typeface="Cambria" panose="02040503050406030204" pitchFamily="18" charset="0"/>
              </a:rPr>
              <a:t> </a:t>
            </a:r>
            <a:r>
              <a:rPr lang="en-US" sz="2800" dirty="0" err="1">
                <a:latin typeface="Cambria" panose="02040503050406030204" pitchFamily="18" charset="0"/>
              </a:rPr>
              <a:t>nhập</a:t>
            </a:r>
            <a:r>
              <a:rPr lang="en-US" sz="2800" dirty="0">
                <a:latin typeface="Cambria" panose="02040503050406030204" pitchFamily="18" charset="0"/>
              </a:rPr>
              <a:t> </a:t>
            </a:r>
            <a:r>
              <a:rPr lang="en-US" sz="2800" dirty="0" err="1">
                <a:latin typeface="Cambria" panose="02040503050406030204" pitchFamily="18" charset="0"/>
              </a:rPr>
              <a:t>sai</a:t>
            </a:r>
            <a:r>
              <a:rPr lang="en-US" sz="2800" dirty="0">
                <a:latin typeface="Cambria" panose="02040503050406030204" pitchFamily="18" charset="0"/>
              </a:rPr>
              <a:t> </a:t>
            </a:r>
            <a:r>
              <a:rPr lang="en-US" sz="2800" dirty="0" err="1">
                <a:latin typeface="Cambria" panose="02040503050406030204" pitchFamily="18" charset="0"/>
              </a:rPr>
              <a:t>yêu</a:t>
            </a:r>
            <a:r>
              <a:rPr lang="en-US" sz="2800" dirty="0">
                <a:latin typeface="Cambria" panose="02040503050406030204" pitchFamily="18" charset="0"/>
              </a:rPr>
              <a:t> </a:t>
            </a:r>
            <a:r>
              <a:rPr lang="en-US" sz="2800" dirty="0" err="1">
                <a:latin typeface="Cambria" panose="02040503050406030204" pitchFamily="18" charset="0"/>
              </a:rPr>
              <a:t>cầu</a:t>
            </a:r>
            <a:r>
              <a:rPr lang="en-US" sz="2800" dirty="0">
                <a:latin typeface="Cambria" panose="02040503050406030204" pitchFamily="18" charset="0"/>
              </a:rPr>
              <a:t> </a:t>
            </a:r>
            <a:r>
              <a:rPr lang="en-US" sz="2800" dirty="0" err="1">
                <a:latin typeface="Cambria" panose="02040503050406030204" pitchFamily="18" charset="0"/>
              </a:rPr>
              <a:t>nhập</a:t>
            </a:r>
            <a:r>
              <a:rPr lang="en-US" sz="2800" dirty="0">
                <a:latin typeface="Cambria" panose="02040503050406030204" pitchFamily="18" charset="0"/>
              </a:rPr>
              <a:t> </a:t>
            </a:r>
            <a:r>
              <a:rPr lang="en-US" sz="2800" dirty="0" err="1">
                <a:latin typeface="Cambria" panose="02040503050406030204" pitchFamily="18" charset="0"/>
              </a:rPr>
              <a:t>lại</a:t>
            </a:r>
            <a:r>
              <a:rPr lang="en-US" sz="2800" dirty="0">
                <a:latin typeface="Cambria" panose="02040503050406030204" pitchFamily="18" charset="0"/>
              </a:rPr>
              <a:t>. </a:t>
            </a:r>
            <a:r>
              <a:rPr lang="en-US" sz="2800" dirty="0" err="1">
                <a:latin typeface="Cambria" panose="02040503050406030204" pitchFamily="18" charset="0"/>
              </a:rPr>
              <a:t>Khi</a:t>
            </a:r>
            <a:r>
              <a:rPr lang="en-US" sz="2800" dirty="0">
                <a:latin typeface="Cambria" panose="02040503050406030204" pitchFamily="18" charset="0"/>
              </a:rPr>
              <a:t> </a:t>
            </a:r>
            <a:r>
              <a:rPr lang="en-US" sz="2800" dirty="0" err="1">
                <a:latin typeface="Cambria" panose="02040503050406030204" pitchFamily="18" charset="0"/>
              </a:rPr>
              <a:t>nhập</a:t>
            </a:r>
            <a:r>
              <a:rPr lang="en-US" sz="2800" dirty="0">
                <a:latin typeface="Cambria" panose="02040503050406030204" pitchFamily="18" charset="0"/>
              </a:rPr>
              <a:t> </a:t>
            </a:r>
            <a:r>
              <a:rPr lang="en-US" sz="2800" dirty="0" err="1">
                <a:latin typeface="Cambria" panose="02040503050406030204" pitchFamily="18" charset="0"/>
              </a:rPr>
              <a:t>đúng</a:t>
            </a:r>
            <a:r>
              <a:rPr lang="en-US" sz="2800" dirty="0">
                <a:latin typeface="Cambria" panose="02040503050406030204" pitchFamily="18" charset="0"/>
              </a:rPr>
              <a:t> </a:t>
            </a:r>
            <a:r>
              <a:rPr lang="en-US" sz="2800" dirty="0" err="1">
                <a:latin typeface="Cambria" panose="02040503050406030204" pitchFamily="18" charset="0"/>
              </a:rPr>
              <a:t>thì</a:t>
            </a:r>
            <a:r>
              <a:rPr lang="en-US" sz="2800" dirty="0">
                <a:latin typeface="Cambria" panose="02040503050406030204" pitchFamily="18" charset="0"/>
              </a:rPr>
              <a:t> </a:t>
            </a:r>
            <a:r>
              <a:rPr lang="en-US" sz="2800" dirty="0" err="1">
                <a:latin typeface="Cambria" panose="02040503050406030204" pitchFamily="18" charset="0"/>
              </a:rPr>
              <a:t>xuất</a:t>
            </a:r>
            <a:r>
              <a:rPr lang="en-US" sz="2800" dirty="0">
                <a:latin typeface="Cambria" panose="02040503050406030204" pitchFamily="18" charset="0"/>
              </a:rPr>
              <a:t> </a:t>
            </a:r>
            <a:r>
              <a:rPr lang="en-US" sz="2800" dirty="0" err="1">
                <a:latin typeface="Cambria" panose="02040503050406030204" pitchFamily="18" charset="0"/>
              </a:rPr>
              <a:t>ra</a:t>
            </a:r>
            <a:r>
              <a:rPr lang="en-US" sz="2800" dirty="0">
                <a:latin typeface="Cambria" panose="02040503050406030204" pitchFamily="18" charset="0"/>
              </a:rPr>
              <a:t> </a:t>
            </a:r>
            <a:r>
              <a:rPr lang="en-US" sz="2800" dirty="0" err="1">
                <a:latin typeface="Cambria" panose="02040503050406030204" pitchFamily="18" charset="0"/>
              </a:rPr>
              <a:t>bình</a:t>
            </a:r>
            <a:r>
              <a:rPr lang="en-US" sz="2800" dirty="0">
                <a:latin typeface="Cambria" panose="02040503050406030204" pitchFamily="18" charset="0"/>
              </a:rPr>
              <a:t> </a:t>
            </a:r>
            <a:r>
              <a:rPr lang="en-US" sz="2800" dirty="0" err="1">
                <a:latin typeface="Cambria" panose="02040503050406030204" pitchFamily="18" charset="0"/>
              </a:rPr>
              <a:t>ph</a:t>
            </a:r>
            <a:r>
              <a:rPr lang="vi-VN" sz="2800" dirty="0">
                <a:latin typeface="Cambria" panose="02040503050406030204" pitchFamily="18" charset="0"/>
              </a:rPr>
              <a:t>ư</a:t>
            </a:r>
            <a:r>
              <a:rPr lang="en-US" sz="2800" dirty="0" err="1">
                <a:latin typeface="Cambria" panose="02040503050406030204" pitchFamily="18" charset="0"/>
              </a:rPr>
              <a:t>ơng</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err="1">
                <a:latin typeface="Cambria" panose="02040503050406030204" pitchFamily="18" charset="0"/>
              </a:rPr>
              <a:t>giá</a:t>
            </a:r>
            <a:r>
              <a:rPr lang="en-US" sz="2800" dirty="0">
                <a:latin typeface="Cambria" panose="02040503050406030204" pitchFamily="18" charset="0"/>
              </a:rPr>
              <a:t> </a:t>
            </a:r>
            <a:r>
              <a:rPr lang="en-US" sz="2800" dirty="0" err="1">
                <a:latin typeface="Cambria" panose="02040503050406030204" pitchFamily="18" charset="0"/>
              </a:rPr>
              <a:t>trị</a:t>
            </a:r>
            <a:r>
              <a:rPr lang="en-US" sz="2800" dirty="0">
                <a:latin typeface="Cambria" panose="02040503050406030204" pitchFamily="18" charset="0"/>
              </a:rPr>
              <a:t> </a:t>
            </a:r>
            <a:r>
              <a:rPr lang="en-US" sz="2800" dirty="0" err="1">
                <a:latin typeface="Cambria" panose="02040503050406030204" pitchFamily="18" charset="0"/>
              </a:rPr>
              <a:t>mới</a:t>
            </a:r>
            <a:r>
              <a:rPr lang="en-US" sz="2800" dirty="0">
                <a:latin typeface="Cambria" panose="02040503050406030204" pitchFamily="18" charset="0"/>
              </a:rPr>
              <a:t> </a:t>
            </a:r>
            <a:r>
              <a:rPr lang="en-US" sz="2800" dirty="0" err="1">
                <a:latin typeface="Cambria" panose="02040503050406030204" pitchFamily="18" charset="0"/>
              </a:rPr>
              <a:t>nhập</a:t>
            </a:r>
            <a:r>
              <a:rPr lang="en-US" sz="2800" dirty="0">
                <a:latin typeface="Cambria" panose="02040503050406030204" pitchFamily="18" charset="0"/>
              </a:rPr>
              <a:t> </a:t>
            </a:r>
            <a:r>
              <a:rPr lang="en-US" sz="2800" dirty="0" err="1">
                <a:latin typeface="Cambria" panose="02040503050406030204" pitchFamily="18" charset="0"/>
              </a:rPr>
              <a:t>vào</a:t>
            </a:r>
            <a:r>
              <a:rPr lang="en-US" sz="2800" dirty="0">
                <a:latin typeface="Cambria" panose="02040503050406030204" pitchFamily="18" charset="0"/>
              </a:rPr>
              <a:t>.</a:t>
            </a:r>
          </a:p>
          <a:p>
            <a:pPr marL="0" indent="0" algn="just">
              <a:buNone/>
            </a:pPr>
            <a:endParaRPr lang="en-US" sz="2800" dirty="0">
              <a:latin typeface="Cambria" panose="02040503050406030204" pitchFamily="18" charset="0"/>
            </a:endParaRPr>
          </a:p>
        </p:txBody>
      </p:sp>
      <p:pic>
        <p:nvPicPr>
          <p:cNvPr id="9" name="Picture 8">
            <a:extLst>
              <a:ext uri="{FF2B5EF4-FFF2-40B4-BE49-F238E27FC236}">
                <a16:creationId xmlns:a16="http://schemas.microsoft.com/office/drawing/2014/main" id="{F7A5C568-3A80-4B39-A8E3-1C10328EBDDC}"/>
              </a:ext>
            </a:extLst>
          </p:cNvPr>
          <p:cNvPicPr>
            <a:picLocks noChangeAspect="1"/>
          </p:cNvPicPr>
          <p:nvPr/>
        </p:nvPicPr>
        <p:blipFill>
          <a:blip r:embed="rId3"/>
          <a:stretch>
            <a:fillRect/>
          </a:stretch>
        </p:blipFill>
        <p:spPr>
          <a:xfrm>
            <a:off x="522990" y="3866506"/>
            <a:ext cx="11208892" cy="2088232"/>
          </a:xfrm>
          <a:prstGeom prst="rect">
            <a:avLst/>
          </a:prstGeom>
        </p:spPr>
      </p:pic>
      <p:grpSp>
        <p:nvGrpSpPr>
          <p:cNvPr id="11" name="Group 10">
            <a:extLst>
              <a:ext uri="{FF2B5EF4-FFF2-40B4-BE49-F238E27FC236}">
                <a16:creationId xmlns:a16="http://schemas.microsoft.com/office/drawing/2014/main" id="{4BC1A714-E071-4D09-9964-A9BD2EBCE7F6}"/>
              </a:ext>
            </a:extLst>
          </p:cNvPr>
          <p:cNvGrpSpPr/>
          <p:nvPr/>
        </p:nvGrpSpPr>
        <p:grpSpPr>
          <a:xfrm>
            <a:off x="152400" y="256337"/>
            <a:ext cx="7115440" cy="1079542"/>
            <a:chOff x="789624" y="1295400"/>
            <a:chExt cx="7115440" cy="1079542"/>
          </a:xfrm>
        </p:grpSpPr>
        <p:sp>
          <p:nvSpPr>
            <p:cNvPr id="12" name="AutoShape 52">
              <a:extLst>
                <a:ext uri="{FF2B5EF4-FFF2-40B4-BE49-F238E27FC236}">
                  <a16:creationId xmlns:a16="http://schemas.microsoft.com/office/drawing/2014/main" id="{72F79D2C-4778-4882-8B84-7505432D52F6}"/>
                </a:ext>
              </a:extLst>
            </p:cNvPr>
            <p:cNvSpPr>
              <a:spLocks noChangeArrowheads="1"/>
            </p:cNvSpPr>
            <p:nvPr/>
          </p:nvSpPr>
          <p:spPr bwMode="gray">
            <a:xfrm>
              <a:off x="1476640" y="1866942"/>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latin typeface="Cambria" panose="02040503050406030204" pitchFamily="18" charset="0"/>
                </a:rPr>
                <a:t>Vòng</a:t>
              </a:r>
              <a:r>
                <a:rPr lang="en-US" sz="4000" b="1" dirty="0" smtClean="0">
                  <a:latin typeface="Cambria" panose="02040503050406030204" pitchFamily="18" charset="0"/>
                </a:rPr>
                <a:t> </a:t>
              </a:r>
              <a:r>
                <a:rPr lang="en-US" sz="4000" b="1" dirty="0">
                  <a:latin typeface="Cambria" panose="02040503050406030204" pitchFamily="18" charset="0"/>
                </a:rPr>
                <a:t>while</a:t>
              </a:r>
            </a:p>
          </p:txBody>
        </p:sp>
        <p:grpSp>
          <p:nvGrpSpPr>
            <p:cNvPr id="15" name="Group 17">
              <a:extLst>
                <a:ext uri="{FF2B5EF4-FFF2-40B4-BE49-F238E27FC236}">
                  <a16:creationId xmlns:a16="http://schemas.microsoft.com/office/drawing/2014/main" id="{D3007A83-AE5A-4206-BA95-F7B62A09EF0F}"/>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B9C22913-4E84-4C46-A0D5-1695347BE1A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200"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145FA0C-1CC5-476A-AA3F-9B694BB88BA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200"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A46FAC8B-771C-47FC-BA62-3536042BDA5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2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6350120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E92D1-B786-4900-B1C0-A6410BE2879D}"/>
              </a:ext>
            </a:extLst>
          </p:cNvPr>
          <p:cNvSpPr>
            <a:spLocks noGrp="1"/>
          </p:cNvSpPr>
          <p:nvPr>
            <p:ph type="sldNum" sz="quarter" idx="12"/>
          </p:nvPr>
        </p:nvSpPr>
        <p:spPr/>
        <p:txBody>
          <a:bodyPr/>
          <a:lstStyle/>
          <a:p>
            <a:r>
              <a:rPr lang="en-US"/>
              <a:t>Trang </a:t>
            </a:r>
            <a:fld id="{99166BD8-DA3C-4BE0-9C00-AA0485D1F6DE}" type="slidenum">
              <a:rPr lang="en-US" smtClean="0"/>
              <a:pPr/>
              <a:t>46</a:t>
            </a:fld>
            <a:endParaRPr lang="en-US"/>
          </a:p>
        </p:txBody>
      </p:sp>
      <p:pic>
        <p:nvPicPr>
          <p:cNvPr id="3" name="Picture 2">
            <a:extLst>
              <a:ext uri="{FF2B5EF4-FFF2-40B4-BE49-F238E27FC236}">
                <a16:creationId xmlns:a16="http://schemas.microsoft.com/office/drawing/2014/main" id="{94FC7E36-FF2D-4BA6-83EF-A5258B95CA8D}"/>
              </a:ext>
            </a:extLst>
          </p:cNvPr>
          <p:cNvPicPr>
            <a:picLocks noChangeAspect="1"/>
          </p:cNvPicPr>
          <p:nvPr/>
        </p:nvPicPr>
        <p:blipFill>
          <a:blip r:embed="rId2"/>
          <a:stretch>
            <a:fillRect/>
          </a:stretch>
        </p:blipFill>
        <p:spPr>
          <a:xfrm>
            <a:off x="152401" y="2056772"/>
            <a:ext cx="4953000" cy="4180540"/>
          </a:xfrm>
          <a:prstGeom prst="rect">
            <a:avLst/>
          </a:prstGeom>
        </p:spPr>
      </p:pic>
      <p:sp>
        <p:nvSpPr>
          <p:cNvPr id="4" name="TextBox 3">
            <a:extLst>
              <a:ext uri="{FF2B5EF4-FFF2-40B4-BE49-F238E27FC236}">
                <a16:creationId xmlns:a16="http://schemas.microsoft.com/office/drawing/2014/main" id="{9B2151DF-53F6-489B-911A-2E7D844FDFAC}"/>
              </a:ext>
            </a:extLst>
          </p:cNvPr>
          <p:cNvSpPr txBox="1"/>
          <p:nvPr/>
        </p:nvSpPr>
        <p:spPr>
          <a:xfrm>
            <a:off x="5105400" y="838200"/>
            <a:ext cx="5614037" cy="5693866"/>
          </a:xfrm>
          <a:prstGeom prst="rect">
            <a:avLst/>
          </a:prstGeom>
          <a:noFill/>
        </p:spPr>
        <p:txBody>
          <a:bodyPr wrap="none" rtlCol="0">
            <a:spAutoFit/>
          </a:bodyPr>
          <a:lstStyle/>
          <a:p>
            <a:r>
              <a:rPr lang="en-US" sz="2800" dirty="0" err="1"/>
              <a:t>Khởi</a:t>
            </a:r>
            <a:r>
              <a:rPr lang="en-US" sz="2800" dirty="0"/>
              <a:t> </a:t>
            </a:r>
            <a:r>
              <a:rPr lang="en-US" sz="2800" dirty="0" err="1"/>
              <a:t>tạo</a:t>
            </a:r>
            <a:r>
              <a:rPr lang="en-US" sz="2800" dirty="0"/>
              <a:t>: s=0, </a:t>
            </a:r>
            <a:r>
              <a:rPr lang="en-US" sz="2800" dirty="0" err="1"/>
              <a:t>i</a:t>
            </a:r>
            <a:r>
              <a:rPr lang="en-US" sz="2800" dirty="0"/>
              <a:t>=1, n=5</a:t>
            </a:r>
          </a:p>
          <a:p>
            <a:pPr marL="514350" indent="-514350">
              <a:buAutoNum type="arabicParenR"/>
            </a:pPr>
            <a:r>
              <a:rPr lang="en-US" sz="2800" dirty="0" err="1"/>
              <a:t>i</a:t>
            </a:r>
            <a:r>
              <a:rPr lang="en-US" sz="2800" dirty="0"/>
              <a:t>&lt;=n </a:t>
            </a:r>
            <a:r>
              <a:rPr lang="en-US" sz="2800" dirty="0">
                <a:sym typeface="Wingdings" panose="05000000000000000000" pitchFamily="2" charset="2"/>
              </a:rPr>
              <a:t>1 &lt;=5True</a:t>
            </a:r>
          </a:p>
          <a:p>
            <a:r>
              <a:rPr lang="en-US" sz="2800" dirty="0">
                <a:sym typeface="Wingdings" panose="05000000000000000000" pitchFamily="2" charset="2"/>
              </a:rPr>
              <a:t>        s=</a:t>
            </a:r>
            <a:r>
              <a:rPr lang="en-US" sz="2800" dirty="0" err="1">
                <a:sym typeface="Wingdings" panose="05000000000000000000" pitchFamily="2" charset="2"/>
              </a:rPr>
              <a:t>s+i</a:t>
            </a:r>
            <a:r>
              <a:rPr lang="en-US" sz="2800" dirty="0">
                <a:sym typeface="Wingdings" panose="05000000000000000000" pitchFamily="2" charset="2"/>
              </a:rPr>
              <a:t>=0+1=1; </a:t>
            </a:r>
            <a:r>
              <a:rPr lang="en-US" sz="2800" dirty="0" err="1">
                <a:sym typeface="Wingdings" panose="05000000000000000000" pitchFamily="2" charset="2"/>
              </a:rPr>
              <a:t>i</a:t>
            </a:r>
            <a:r>
              <a:rPr lang="en-US" sz="2800" dirty="0">
                <a:sym typeface="Wingdings" panose="05000000000000000000" pitchFamily="2" charset="2"/>
              </a:rPr>
              <a:t>=i+1=1+1=2</a:t>
            </a:r>
          </a:p>
          <a:p>
            <a:r>
              <a:rPr lang="en-US" sz="2800" dirty="0">
                <a:sym typeface="Wingdings" panose="05000000000000000000" pitchFamily="2" charset="2"/>
              </a:rPr>
              <a:t>2) </a:t>
            </a:r>
            <a:r>
              <a:rPr lang="en-US" sz="2800" dirty="0" err="1">
                <a:sym typeface="Wingdings" panose="05000000000000000000" pitchFamily="2" charset="2"/>
              </a:rPr>
              <a:t>i</a:t>
            </a:r>
            <a:r>
              <a:rPr lang="en-US" sz="2800" dirty="0">
                <a:sym typeface="Wingdings" panose="05000000000000000000" pitchFamily="2" charset="2"/>
              </a:rPr>
              <a:t>&lt;=n  2 &lt;=5 True</a:t>
            </a:r>
          </a:p>
          <a:p>
            <a:r>
              <a:rPr lang="en-US" sz="2800" dirty="0">
                <a:sym typeface="Wingdings" panose="05000000000000000000" pitchFamily="2" charset="2"/>
              </a:rPr>
              <a:t>        s=</a:t>
            </a:r>
            <a:r>
              <a:rPr lang="en-US" sz="2800" dirty="0" err="1">
                <a:sym typeface="Wingdings" panose="05000000000000000000" pitchFamily="2" charset="2"/>
              </a:rPr>
              <a:t>s+i</a:t>
            </a:r>
            <a:r>
              <a:rPr lang="en-US" sz="2800" dirty="0">
                <a:sym typeface="Wingdings" panose="05000000000000000000" pitchFamily="2" charset="2"/>
              </a:rPr>
              <a:t>=1+2=3; </a:t>
            </a:r>
            <a:r>
              <a:rPr lang="en-US" sz="2800" dirty="0" err="1">
                <a:sym typeface="Wingdings" panose="05000000000000000000" pitchFamily="2" charset="2"/>
              </a:rPr>
              <a:t>i</a:t>
            </a:r>
            <a:r>
              <a:rPr lang="en-US" sz="2800" dirty="0">
                <a:sym typeface="Wingdings" panose="05000000000000000000" pitchFamily="2" charset="2"/>
              </a:rPr>
              <a:t>=i+1=2+1=3</a:t>
            </a:r>
          </a:p>
          <a:p>
            <a:r>
              <a:rPr lang="en-US" sz="2800" dirty="0">
                <a:sym typeface="Wingdings" panose="05000000000000000000" pitchFamily="2" charset="2"/>
              </a:rPr>
              <a:t>3) </a:t>
            </a:r>
            <a:r>
              <a:rPr lang="en-US" sz="2800" dirty="0" err="1">
                <a:sym typeface="Wingdings" panose="05000000000000000000" pitchFamily="2" charset="2"/>
              </a:rPr>
              <a:t>i</a:t>
            </a:r>
            <a:r>
              <a:rPr lang="en-US" sz="2800" dirty="0">
                <a:sym typeface="Wingdings" panose="05000000000000000000" pitchFamily="2" charset="2"/>
              </a:rPr>
              <a:t>&lt;=n 3 &lt;=5True</a:t>
            </a:r>
          </a:p>
          <a:p>
            <a:r>
              <a:rPr lang="en-US" sz="2800" dirty="0">
                <a:sym typeface="Wingdings" panose="05000000000000000000" pitchFamily="2" charset="2"/>
              </a:rPr>
              <a:t>        s=</a:t>
            </a:r>
            <a:r>
              <a:rPr lang="en-US" sz="2800" dirty="0" err="1">
                <a:sym typeface="Wingdings" panose="05000000000000000000" pitchFamily="2" charset="2"/>
              </a:rPr>
              <a:t>s+i</a:t>
            </a:r>
            <a:r>
              <a:rPr lang="en-US" sz="2800" dirty="0">
                <a:sym typeface="Wingdings" panose="05000000000000000000" pitchFamily="2" charset="2"/>
              </a:rPr>
              <a:t>=3+3=6; </a:t>
            </a:r>
            <a:r>
              <a:rPr lang="en-US" sz="2800" dirty="0" err="1">
                <a:sym typeface="Wingdings" panose="05000000000000000000" pitchFamily="2" charset="2"/>
              </a:rPr>
              <a:t>i</a:t>
            </a:r>
            <a:r>
              <a:rPr lang="en-US" sz="2800" dirty="0">
                <a:sym typeface="Wingdings" panose="05000000000000000000" pitchFamily="2" charset="2"/>
              </a:rPr>
              <a:t>=i+1=3+1=4</a:t>
            </a:r>
          </a:p>
          <a:p>
            <a:r>
              <a:rPr lang="en-US" sz="2800" dirty="0">
                <a:sym typeface="Wingdings" panose="05000000000000000000" pitchFamily="2" charset="2"/>
              </a:rPr>
              <a:t>4) </a:t>
            </a:r>
            <a:r>
              <a:rPr lang="en-US" sz="2800" dirty="0" err="1">
                <a:sym typeface="Wingdings" panose="05000000000000000000" pitchFamily="2" charset="2"/>
              </a:rPr>
              <a:t>i</a:t>
            </a:r>
            <a:r>
              <a:rPr lang="en-US" sz="2800" dirty="0">
                <a:sym typeface="Wingdings" panose="05000000000000000000" pitchFamily="2" charset="2"/>
              </a:rPr>
              <a:t> &lt;=n 4 &lt;=5True</a:t>
            </a:r>
          </a:p>
          <a:p>
            <a:r>
              <a:rPr lang="en-US" sz="2800" dirty="0">
                <a:sym typeface="Wingdings" panose="05000000000000000000" pitchFamily="2" charset="2"/>
              </a:rPr>
              <a:t>       s=</a:t>
            </a:r>
            <a:r>
              <a:rPr lang="en-US" sz="2800" dirty="0" err="1">
                <a:sym typeface="Wingdings" panose="05000000000000000000" pitchFamily="2" charset="2"/>
              </a:rPr>
              <a:t>s+i</a:t>
            </a:r>
            <a:r>
              <a:rPr lang="en-US" sz="2800" dirty="0">
                <a:sym typeface="Wingdings" panose="05000000000000000000" pitchFamily="2" charset="2"/>
              </a:rPr>
              <a:t>=6 +4=10; </a:t>
            </a:r>
            <a:r>
              <a:rPr lang="en-US" sz="2800" dirty="0" err="1">
                <a:sym typeface="Wingdings" panose="05000000000000000000" pitchFamily="2" charset="2"/>
              </a:rPr>
              <a:t>i</a:t>
            </a:r>
            <a:r>
              <a:rPr lang="en-US" sz="2800" dirty="0">
                <a:sym typeface="Wingdings" panose="05000000000000000000" pitchFamily="2" charset="2"/>
              </a:rPr>
              <a:t>=i+1=4+1=5</a:t>
            </a:r>
          </a:p>
          <a:p>
            <a:r>
              <a:rPr lang="en-US" sz="2800" dirty="0">
                <a:sym typeface="Wingdings" panose="05000000000000000000" pitchFamily="2" charset="2"/>
              </a:rPr>
              <a:t>5)</a:t>
            </a:r>
            <a:r>
              <a:rPr lang="en-US" sz="2800" dirty="0" err="1">
                <a:sym typeface="Wingdings" panose="05000000000000000000" pitchFamily="2" charset="2"/>
              </a:rPr>
              <a:t>i</a:t>
            </a:r>
            <a:r>
              <a:rPr lang="en-US" sz="2800" dirty="0">
                <a:sym typeface="Wingdings" panose="05000000000000000000" pitchFamily="2" charset="2"/>
              </a:rPr>
              <a:t>&lt;=n 5&lt;=5True</a:t>
            </a:r>
          </a:p>
          <a:p>
            <a:r>
              <a:rPr lang="en-US" sz="2800" dirty="0">
                <a:sym typeface="Wingdings" panose="05000000000000000000" pitchFamily="2" charset="2"/>
              </a:rPr>
              <a:t>       s=</a:t>
            </a:r>
            <a:r>
              <a:rPr lang="en-US" sz="2800" dirty="0" err="1">
                <a:sym typeface="Wingdings" panose="05000000000000000000" pitchFamily="2" charset="2"/>
              </a:rPr>
              <a:t>s+i</a:t>
            </a:r>
            <a:r>
              <a:rPr lang="en-US" sz="2800" dirty="0">
                <a:sym typeface="Wingdings" panose="05000000000000000000" pitchFamily="2" charset="2"/>
              </a:rPr>
              <a:t>=10+5=</a:t>
            </a:r>
            <a:r>
              <a:rPr lang="en-US" sz="2800" dirty="0">
                <a:solidFill>
                  <a:srgbClr val="FF0000"/>
                </a:solidFill>
                <a:sym typeface="Wingdings" panose="05000000000000000000" pitchFamily="2" charset="2"/>
              </a:rPr>
              <a:t>15</a:t>
            </a:r>
            <a:r>
              <a:rPr lang="en-US" sz="2800" dirty="0">
                <a:sym typeface="Wingdings" panose="05000000000000000000" pitchFamily="2" charset="2"/>
              </a:rPr>
              <a:t>; </a:t>
            </a:r>
            <a:r>
              <a:rPr lang="en-US" sz="2800" dirty="0" err="1">
                <a:sym typeface="Wingdings" panose="05000000000000000000" pitchFamily="2" charset="2"/>
              </a:rPr>
              <a:t>i</a:t>
            </a:r>
            <a:r>
              <a:rPr lang="en-US" sz="2800" dirty="0">
                <a:sym typeface="Wingdings" panose="05000000000000000000" pitchFamily="2" charset="2"/>
              </a:rPr>
              <a:t>=i+1=5+1=6</a:t>
            </a:r>
          </a:p>
          <a:p>
            <a:r>
              <a:rPr lang="en-US" sz="2800" dirty="0">
                <a:sym typeface="Wingdings" panose="05000000000000000000" pitchFamily="2" charset="2"/>
              </a:rPr>
              <a:t>6) </a:t>
            </a:r>
            <a:r>
              <a:rPr lang="en-US" sz="2800" dirty="0" err="1">
                <a:sym typeface="Wingdings" panose="05000000000000000000" pitchFamily="2" charset="2"/>
              </a:rPr>
              <a:t>i</a:t>
            </a:r>
            <a:r>
              <a:rPr lang="en-US" sz="2800" dirty="0">
                <a:sym typeface="Wingdings" panose="05000000000000000000" pitchFamily="2" charset="2"/>
              </a:rPr>
              <a:t>&lt;=n 6 &lt;=5FalseDừng while</a:t>
            </a:r>
          </a:p>
          <a:p>
            <a:r>
              <a:rPr lang="en-US" sz="2800" dirty="0">
                <a:sym typeface="Wingdings" panose="05000000000000000000" pitchFamily="2" charset="2"/>
              </a:rPr>
              <a:t></a:t>
            </a:r>
            <a:r>
              <a:rPr lang="en-US" sz="2800" dirty="0" err="1">
                <a:sym typeface="Wingdings" panose="05000000000000000000" pitchFamily="2" charset="2"/>
              </a:rPr>
              <a:t>xuất</a:t>
            </a:r>
            <a:r>
              <a:rPr lang="en-US" sz="2800" dirty="0">
                <a:sym typeface="Wingdings" panose="05000000000000000000" pitchFamily="2" charset="2"/>
              </a:rPr>
              <a:t> </a:t>
            </a:r>
            <a:r>
              <a:rPr lang="en-US" sz="2800" dirty="0" err="1">
                <a:sym typeface="Wingdings" panose="05000000000000000000" pitchFamily="2" charset="2"/>
              </a:rPr>
              <a:t>tổng</a:t>
            </a:r>
            <a:r>
              <a:rPr lang="en-US" sz="2800" dirty="0">
                <a:sym typeface="Wingdings" panose="05000000000000000000" pitchFamily="2" charset="2"/>
              </a:rPr>
              <a:t> = 15</a:t>
            </a:r>
            <a:endParaRPr lang="en-US" sz="2800" dirty="0"/>
          </a:p>
        </p:txBody>
      </p:sp>
      <p:grpSp>
        <p:nvGrpSpPr>
          <p:cNvPr id="5" name="Group 4">
            <a:extLst>
              <a:ext uri="{FF2B5EF4-FFF2-40B4-BE49-F238E27FC236}">
                <a16:creationId xmlns:a16="http://schemas.microsoft.com/office/drawing/2014/main" id="{611B8A3A-454F-43BE-90F4-ED40E35DEB7E}"/>
              </a:ext>
            </a:extLst>
          </p:cNvPr>
          <p:cNvGrpSpPr/>
          <p:nvPr/>
        </p:nvGrpSpPr>
        <p:grpSpPr>
          <a:xfrm>
            <a:off x="152400" y="152400"/>
            <a:ext cx="6629400" cy="508000"/>
            <a:chOff x="789624" y="1191463"/>
            <a:chExt cx="6629400" cy="508000"/>
          </a:xfrm>
        </p:grpSpPr>
        <p:sp>
          <p:nvSpPr>
            <p:cNvPr id="6" name="AutoShape 52">
              <a:extLst>
                <a:ext uri="{FF2B5EF4-FFF2-40B4-BE49-F238E27FC236}">
                  <a16:creationId xmlns:a16="http://schemas.microsoft.com/office/drawing/2014/main" id="{EC8CDE32-762C-4644-983E-9AC843A34947}"/>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latin typeface="Cambria" panose="02040503050406030204" pitchFamily="18" charset="0"/>
                </a:rPr>
                <a:t>Vòng</a:t>
              </a:r>
              <a:r>
                <a:rPr lang="en-US" sz="4000" b="1" dirty="0" smtClean="0">
                  <a:latin typeface="Cambria" panose="02040503050406030204" pitchFamily="18" charset="0"/>
                </a:rPr>
                <a:t> </a:t>
              </a:r>
              <a:r>
                <a:rPr lang="en-US" sz="4000" b="1" dirty="0">
                  <a:latin typeface="Cambria" panose="02040503050406030204" pitchFamily="18" charset="0"/>
                </a:rPr>
                <a:t>while</a:t>
              </a:r>
            </a:p>
          </p:txBody>
        </p:sp>
        <p:grpSp>
          <p:nvGrpSpPr>
            <p:cNvPr id="7" name="Group 17">
              <a:extLst>
                <a:ext uri="{FF2B5EF4-FFF2-40B4-BE49-F238E27FC236}">
                  <a16:creationId xmlns:a16="http://schemas.microsoft.com/office/drawing/2014/main" id="{DB7FAD34-7993-4891-A250-7CDB381446EA}"/>
                </a:ext>
              </a:extLst>
            </p:cNvPr>
            <p:cNvGrpSpPr>
              <a:grpSpLocks/>
            </p:cNvGrpSpPr>
            <p:nvPr/>
          </p:nvGrpSpPr>
          <p:grpSpPr bwMode="auto">
            <a:xfrm>
              <a:off x="789624" y="1295400"/>
              <a:ext cx="353376" cy="272472"/>
              <a:chOff x="1110" y="2656"/>
              <a:chExt cx="1549" cy="1351"/>
            </a:xfrm>
          </p:grpSpPr>
          <p:sp>
            <p:nvSpPr>
              <p:cNvPr id="8" name="AutoShape 18">
                <a:extLst>
                  <a:ext uri="{FF2B5EF4-FFF2-40B4-BE49-F238E27FC236}">
                    <a16:creationId xmlns:a16="http://schemas.microsoft.com/office/drawing/2014/main" id="{05520959-5DEC-47B0-8E04-293B4B0AD230}"/>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9" name="AutoShape 19">
                <a:extLst>
                  <a:ext uri="{FF2B5EF4-FFF2-40B4-BE49-F238E27FC236}">
                    <a16:creationId xmlns:a16="http://schemas.microsoft.com/office/drawing/2014/main" id="{4CEF0293-0B27-4156-A475-6EAB7FA5602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10" name="AutoShape 20">
                <a:extLst>
                  <a:ext uri="{FF2B5EF4-FFF2-40B4-BE49-F238E27FC236}">
                    <a16:creationId xmlns:a16="http://schemas.microsoft.com/office/drawing/2014/main" id="{D97F59B5-3BDC-4EA4-A0A2-7D4D7446C817}"/>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grpSp>
      </p:grpSp>
      <p:sp>
        <p:nvSpPr>
          <p:cNvPr id="11" name="Rectangle 10"/>
          <p:cNvSpPr/>
          <p:nvPr/>
        </p:nvSpPr>
        <p:spPr>
          <a:xfrm>
            <a:off x="1271464" y="1859702"/>
            <a:ext cx="3456384" cy="43583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Rectangle 11"/>
          <p:cNvSpPr/>
          <p:nvPr/>
        </p:nvSpPr>
        <p:spPr>
          <a:xfrm>
            <a:off x="5105398" y="870856"/>
            <a:ext cx="6391201" cy="559661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TextBox 12"/>
          <p:cNvSpPr txBox="1"/>
          <p:nvPr/>
        </p:nvSpPr>
        <p:spPr>
          <a:xfrm>
            <a:off x="480910" y="1124744"/>
            <a:ext cx="4662495" cy="369332"/>
          </a:xfrm>
          <a:prstGeom prst="rect">
            <a:avLst/>
          </a:prstGeom>
          <a:noFill/>
        </p:spPr>
        <p:txBody>
          <a:bodyPr wrap="none" rtlCol="0">
            <a:spAutoFit/>
          </a:bodyPr>
          <a:lstStyle/>
          <a:p>
            <a:r>
              <a:rPr lang="en-US" smtClean="0"/>
              <a:t>Viết chương trình tính tổng các số từ 1 tới n</a:t>
            </a:r>
            <a:endParaRPr lang="en-US"/>
          </a:p>
        </p:txBody>
      </p:sp>
    </p:spTree>
    <p:extLst>
      <p:ext uri="{BB962C8B-B14F-4D97-AF65-F5344CB8AC3E}">
        <p14:creationId xmlns:p14="http://schemas.microsoft.com/office/powerpoint/2010/main" val="196738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 calcmode="lin" valueType="num">
                                      <p:cBhvr additive="base">
                                        <p:cTn id="4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 calcmode="lin" valueType="num">
                                      <p:cBhvr additive="base">
                                        <p:cTn id="4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 calcmode="lin" valueType="num">
                                      <p:cBhvr additive="base">
                                        <p:cTn id="5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7" end="7"/>
                                            </p:txEl>
                                          </p:spTgt>
                                        </p:tgtEl>
                                        <p:attrNameLst>
                                          <p:attrName>style.visibility</p:attrName>
                                        </p:attrNameLst>
                                      </p:cBhvr>
                                      <p:to>
                                        <p:strVal val="visible"/>
                                      </p:to>
                                    </p:set>
                                    <p:anim calcmode="lin" valueType="num">
                                      <p:cBhvr additive="base">
                                        <p:cTn id="5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xEl>
                                              <p:pRg st="8" end="8"/>
                                            </p:txEl>
                                          </p:spTgt>
                                        </p:tgtEl>
                                        <p:attrNameLst>
                                          <p:attrName>style.visibility</p:attrName>
                                        </p:attrNameLst>
                                      </p:cBhvr>
                                      <p:to>
                                        <p:strVal val="visible"/>
                                      </p:to>
                                    </p:set>
                                    <p:anim calcmode="lin" valueType="num">
                                      <p:cBhvr additive="base">
                                        <p:cTn id="6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4">
                                            <p:txEl>
                                              <p:pRg st="9" end="9"/>
                                            </p:txEl>
                                          </p:spTgt>
                                        </p:tgtEl>
                                        <p:attrNameLst>
                                          <p:attrName>style.visibility</p:attrName>
                                        </p:attrNameLst>
                                      </p:cBhvr>
                                      <p:to>
                                        <p:strVal val="visible"/>
                                      </p:to>
                                    </p:set>
                                    <p:anim calcmode="lin" valueType="num">
                                      <p:cBhvr additive="base">
                                        <p:cTn id="7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4">
                                            <p:txEl>
                                              <p:pRg st="10" end="10"/>
                                            </p:txEl>
                                          </p:spTgt>
                                        </p:tgtEl>
                                        <p:attrNameLst>
                                          <p:attrName>style.visibility</p:attrName>
                                        </p:attrNameLst>
                                      </p:cBhvr>
                                      <p:to>
                                        <p:strVal val="visible"/>
                                      </p:to>
                                    </p:set>
                                    <p:anim calcmode="lin" valueType="num">
                                      <p:cBhvr additive="base">
                                        <p:cTn id="7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4">
                                            <p:txEl>
                                              <p:pRg st="11" end="11"/>
                                            </p:txEl>
                                          </p:spTgt>
                                        </p:tgtEl>
                                        <p:attrNameLst>
                                          <p:attrName>style.visibility</p:attrName>
                                        </p:attrNameLst>
                                      </p:cBhvr>
                                      <p:to>
                                        <p:strVal val="visible"/>
                                      </p:to>
                                    </p:set>
                                    <p:anim calcmode="lin" valueType="num">
                                      <p:cBhvr additive="base">
                                        <p:cTn id="8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4">
                                            <p:txEl>
                                              <p:pRg st="12" end="12"/>
                                            </p:txEl>
                                          </p:spTgt>
                                        </p:tgtEl>
                                        <p:attrNameLst>
                                          <p:attrName>style.visibility</p:attrName>
                                        </p:attrNameLst>
                                      </p:cBhvr>
                                      <p:to>
                                        <p:strVal val="visible"/>
                                      </p:to>
                                    </p:set>
                                    <p:anim calcmode="lin" valueType="num">
                                      <p:cBhvr additive="base">
                                        <p:cTn id="8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187448" cy="1104478"/>
            <a:chOff x="789624" y="1295400"/>
            <a:chExt cx="7187448" cy="1104478"/>
          </a:xfrm>
        </p:grpSpPr>
        <p:sp>
          <p:nvSpPr>
            <p:cNvPr id="3" name="AutoShape 52"/>
            <p:cNvSpPr>
              <a:spLocks noChangeArrowheads="1"/>
            </p:cNvSpPr>
            <p:nvPr/>
          </p:nvSpPr>
          <p:spPr bwMode="gray">
            <a:xfrm>
              <a:off x="1548648" y="1891878"/>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latin typeface="Cambria" panose="02040503050406030204" pitchFamily="18" charset="0"/>
                </a:rPr>
                <a:t>Vòng</a:t>
              </a:r>
              <a:r>
                <a:rPr lang="en-US" sz="4800" b="1" dirty="0" smtClean="0">
                  <a:latin typeface="Cambria" panose="02040503050406030204" pitchFamily="18" charset="0"/>
                </a:rPr>
                <a:t> </a:t>
              </a:r>
              <a:r>
                <a:rPr lang="en-US" sz="4800" b="1" dirty="0">
                  <a:latin typeface="Cambria" panose="02040503050406030204" pitchFamily="18" charset="0"/>
                </a:rPr>
                <a:t>for</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47</a:t>
            </a:fld>
            <a:endParaRPr lang="en-US"/>
          </a:p>
        </p:txBody>
      </p:sp>
      <p:sp>
        <p:nvSpPr>
          <p:cNvPr id="14" name="Content Placeholder 2"/>
          <p:cNvSpPr txBox="1">
            <a:spLocks/>
          </p:cNvSpPr>
          <p:nvPr/>
        </p:nvSpPr>
        <p:spPr>
          <a:xfrm>
            <a:off x="480910"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a:latin typeface="Cambria" panose="02040503050406030204" pitchFamily="18" charset="0"/>
              </a:rPr>
              <a:t>for </a:t>
            </a:r>
            <a:r>
              <a:rPr lang="en-US" sz="2800" dirty="0" err="1">
                <a:latin typeface="Cambria" panose="02040503050406030204" pitchFamily="18" charset="0"/>
              </a:rPr>
              <a:t>dùng</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lặp</a:t>
            </a:r>
            <a:r>
              <a:rPr lang="en-US" sz="2800" dirty="0">
                <a:latin typeface="Cambria" panose="02040503050406030204" pitchFamily="18" charset="0"/>
              </a:rPr>
              <a:t> </a:t>
            </a:r>
            <a:r>
              <a:rPr lang="en-US" sz="2800" dirty="0" err="1">
                <a:latin typeface="Cambria" panose="02040503050406030204" pitchFamily="18" charset="0"/>
              </a:rPr>
              <a:t>tuần</a:t>
            </a:r>
            <a:r>
              <a:rPr lang="en-US" sz="2800" dirty="0">
                <a:latin typeface="Cambria" panose="02040503050406030204" pitchFamily="18" charset="0"/>
              </a:rPr>
              <a:t> </a:t>
            </a:r>
            <a:r>
              <a:rPr lang="en-US" sz="2800" dirty="0" err="1">
                <a:latin typeface="Cambria" panose="02040503050406030204" pitchFamily="18" charset="0"/>
              </a:rPr>
              <a:t>tự</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công</a:t>
            </a:r>
            <a:r>
              <a:rPr lang="en-US" sz="2800" dirty="0">
                <a:latin typeface="Cambria" panose="02040503050406030204" pitchFamily="18" charset="0"/>
              </a:rPr>
              <a:t> </a:t>
            </a:r>
            <a:r>
              <a:rPr lang="en-US" sz="2800" dirty="0" err="1">
                <a:latin typeface="Cambria" panose="02040503050406030204" pitchFamily="18" charset="0"/>
              </a:rPr>
              <a:t>việc</a:t>
            </a:r>
            <a:r>
              <a:rPr lang="en-US" sz="2800" dirty="0">
                <a:latin typeface="Cambria" panose="02040503050406030204" pitchFamily="18" charset="0"/>
              </a:rPr>
              <a:t>, for </a:t>
            </a:r>
            <a:r>
              <a:rPr lang="en-US" sz="2800" dirty="0" err="1">
                <a:latin typeface="Cambria" panose="02040503050406030204" pitchFamily="18" charset="0"/>
              </a:rPr>
              <a:t>sử</a:t>
            </a:r>
            <a:r>
              <a:rPr lang="en-US" sz="2800" dirty="0">
                <a:latin typeface="Cambria" panose="02040503050406030204" pitchFamily="18" charset="0"/>
              </a:rPr>
              <a:t> </a:t>
            </a:r>
            <a:r>
              <a:rPr lang="en-US" sz="2800" dirty="0" err="1">
                <a:latin typeface="Cambria" panose="02040503050406030204" pitchFamily="18" charset="0"/>
              </a:rPr>
              <a:t>dụng</a:t>
            </a:r>
            <a:r>
              <a:rPr lang="en-US" sz="2800" dirty="0">
                <a:latin typeface="Cambria" panose="02040503050406030204" pitchFamily="18" charset="0"/>
              </a:rPr>
              <a:t> range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định</a:t>
            </a:r>
            <a:r>
              <a:rPr lang="en-US" sz="2800" dirty="0">
                <a:latin typeface="Cambria" panose="02040503050406030204" pitchFamily="18" charset="0"/>
              </a:rPr>
              <a:t> </a:t>
            </a:r>
            <a:r>
              <a:rPr lang="en-US" sz="2800" dirty="0" err="1">
                <a:latin typeface="Cambria" panose="02040503050406030204" pitchFamily="18" charset="0"/>
              </a:rPr>
              <a:t>nghĩa</a:t>
            </a:r>
            <a:r>
              <a:rPr lang="en-US" sz="2800" dirty="0">
                <a:latin typeface="Cambria" panose="02040503050406030204" pitchFamily="18" charset="0"/>
              </a:rPr>
              <a:t> </a:t>
            </a:r>
            <a:r>
              <a:rPr lang="en-US" sz="2800" dirty="0" err="1">
                <a:latin typeface="Cambria" panose="02040503050406030204" pitchFamily="18" charset="0"/>
              </a:rPr>
              <a:t>vùng</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lặp</a:t>
            </a:r>
            <a:r>
              <a:rPr lang="en-US" sz="2800" dirty="0">
                <a:latin typeface="Cambria" panose="02040503050406030204" pitchFamily="18" charset="0"/>
              </a:rPr>
              <a:t> </a:t>
            </a:r>
            <a:r>
              <a:rPr lang="en-US" sz="2800" dirty="0" err="1">
                <a:latin typeface="Cambria" panose="02040503050406030204" pitchFamily="18" charset="0"/>
              </a:rPr>
              <a:t>và</a:t>
            </a:r>
            <a:r>
              <a:rPr lang="en-US" sz="2800" dirty="0">
                <a:latin typeface="Cambria" panose="02040503050406030204" pitchFamily="18" charset="0"/>
              </a:rPr>
              <a:t> b</a:t>
            </a:r>
            <a:r>
              <a:rPr lang="vi-VN" sz="2800" dirty="0">
                <a:latin typeface="Cambria" panose="02040503050406030204" pitchFamily="18" charset="0"/>
              </a:rPr>
              <a:t>ư</a:t>
            </a:r>
            <a:r>
              <a:rPr lang="en-US" sz="2800" dirty="0" err="1">
                <a:latin typeface="Cambria" panose="02040503050406030204" pitchFamily="18" charset="0"/>
              </a:rPr>
              <a:t>ớc</a:t>
            </a:r>
            <a:r>
              <a:rPr lang="en-US" sz="2800" dirty="0">
                <a:latin typeface="Cambria" panose="02040503050406030204" pitchFamily="18" charset="0"/>
              </a:rPr>
              <a:t> </a:t>
            </a:r>
            <a:r>
              <a:rPr lang="en-US" sz="2800" dirty="0" err="1" smtClean="0">
                <a:latin typeface="Cambria" panose="02040503050406030204" pitchFamily="18" charset="0"/>
              </a:rPr>
              <a:t>lặp</a:t>
            </a:r>
            <a:r>
              <a:rPr lang="en-US" sz="2800" dirty="0" smtClean="0">
                <a:latin typeface="Cambria" panose="02040503050406030204" pitchFamily="18" charset="0"/>
              </a:rPr>
              <a:t> </a:t>
            </a:r>
            <a:r>
              <a:rPr lang="en-US" b="1" dirty="0" smtClean="0">
                <a:solidFill>
                  <a:srgbClr val="C00000"/>
                </a:solidFill>
                <a:latin typeface="Cambria" panose="02040503050406030204" pitchFamily="18" charset="0"/>
              </a:rPr>
              <a:t>for  </a:t>
            </a:r>
            <a:r>
              <a:rPr lang="en-US" b="1" dirty="0" err="1" smtClean="0">
                <a:solidFill>
                  <a:srgbClr val="C00000"/>
                </a:solidFill>
                <a:latin typeface="Cambria" panose="02040503050406030204" pitchFamily="18" charset="0"/>
              </a:rPr>
              <a:t>bien</a:t>
            </a:r>
            <a:r>
              <a:rPr lang="en-US" b="1" dirty="0" smtClean="0">
                <a:solidFill>
                  <a:srgbClr val="C00000"/>
                </a:solidFill>
                <a:latin typeface="Cambria" panose="02040503050406030204" pitchFamily="18" charset="0"/>
              </a:rPr>
              <a:t> in range(begin, end, step)</a:t>
            </a:r>
            <a:endParaRPr lang="en-US" b="1" dirty="0">
              <a:solidFill>
                <a:srgbClr val="C00000"/>
              </a:solidFill>
              <a:latin typeface="Cambria" panose="02040503050406030204" pitchFamily="18" charset="0"/>
            </a:endParaRPr>
          </a:p>
          <a:p>
            <a:pPr marL="0" indent="0" algn="just">
              <a:buNone/>
            </a:pPr>
            <a:r>
              <a:rPr lang="en-US" sz="2800" b="1" u="sng" dirty="0" err="1">
                <a:latin typeface="Cambria" panose="02040503050406030204" pitchFamily="18" charset="0"/>
              </a:rPr>
              <a:t>Cú</a:t>
            </a:r>
            <a:r>
              <a:rPr lang="en-US" sz="2800" b="1" u="sng" dirty="0">
                <a:latin typeface="Cambria" panose="02040503050406030204" pitchFamily="18" charset="0"/>
              </a:rPr>
              <a:t> </a:t>
            </a:r>
            <a:r>
              <a:rPr lang="en-US" sz="2800" b="1" u="sng" dirty="0" err="1">
                <a:latin typeface="Cambria" panose="02040503050406030204" pitchFamily="18" charset="0"/>
              </a:rPr>
              <a:t>pháp</a:t>
            </a:r>
            <a:r>
              <a:rPr lang="en-US" sz="2800" b="1" u="sng" dirty="0">
                <a:latin typeface="Cambria" panose="02040503050406030204" pitchFamily="18" charset="0"/>
              </a:rPr>
              <a:t> </a:t>
            </a:r>
            <a:r>
              <a:rPr lang="en-US" sz="2800" b="1" u="sng" dirty="0" err="1">
                <a:latin typeface="Cambria" panose="02040503050406030204" pitchFamily="18" charset="0"/>
              </a:rPr>
              <a:t>hàm</a:t>
            </a:r>
            <a:r>
              <a:rPr lang="en-US" sz="2800" b="1" u="sng" dirty="0">
                <a:latin typeface="Cambria" panose="02040503050406030204" pitchFamily="18" charset="0"/>
              </a:rPr>
              <a:t> range:</a:t>
            </a:r>
          </a:p>
          <a:p>
            <a:pPr marL="0" indent="0" algn="just">
              <a:buNone/>
            </a:pPr>
            <a:endParaRPr lang="en-US" sz="2800" dirty="0" smtClean="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r>
              <a:rPr lang="en-US" sz="2800" dirty="0" smtClean="0">
                <a:latin typeface="Cambria" panose="02040503050406030204" pitchFamily="18" charset="0"/>
              </a:rPr>
              <a:t>begin</a:t>
            </a:r>
            <a:r>
              <a:rPr lang="en-US" sz="2800" dirty="0">
                <a:latin typeface="Cambria" panose="02040503050406030204" pitchFamily="18" charset="0"/>
              </a:rPr>
              <a:t>: </a:t>
            </a:r>
            <a:r>
              <a:rPr lang="en-US" sz="2800" dirty="0" err="1">
                <a:latin typeface="Cambria" panose="02040503050406030204" pitchFamily="18" charset="0"/>
              </a:rPr>
              <a:t>Giá</a:t>
            </a:r>
            <a:r>
              <a:rPr lang="en-US" sz="2800" dirty="0">
                <a:latin typeface="Cambria" panose="02040503050406030204" pitchFamily="18" charset="0"/>
              </a:rPr>
              <a:t> </a:t>
            </a:r>
            <a:r>
              <a:rPr lang="en-US" sz="2800" dirty="0" err="1">
                <a:latin typeface="Cambria" panose="02040503050406030204" pitchFamily="18" charset="0"/>
              </a:rPr>
              <a:t>trị</a:t>
            </a:r>
            <a:r>
              <a:rPr lang="en-US" sz="2800" dirty="0">
                <a:latin typeface="Cambria" panose="02040503050406030204" pitchFamily="18" charset="0"/>
              </a:rPr>
              <a:t> </a:t>
            </a:r>
            <a:r>
              <a:rPr lang="en-US" sz="2800" dirty="0" err="1">
                <a:latin typeface="Cambria" panose="02040503050406030204" pitchFamily="18" charset="0"/>
              </a:rPr>
              <a:t>bắt</a:t>
            </a:r>
            <a:r>
              <a:rPr lang="en-US" sz="2800" dirty="0">
                <a:latin typeface="Cambria" panose="02040503050406030204" pitchFamily="18" charset="0"/>
              </a:rPr>
              <a:t> </a:t>
            </a:r>
            <a:r>
              <a:rPr lang="en-US" sz="2800" dirty="0" err="1">
                <a:latin typeface="Cambria" panose="02040503050406030204" pitchFamily="18" charset="0"/>
              </a:rPr>
              <a:t>đầu</a:t>
            </a:r>
            <a:endParaRPr lang="en-US" sz="2800" dirty="0">
              <a:latin typeface="Cambria" panose="02040503050406030204" pitchFamily="18" charset="0"/>
            </a:endParaRPr>
          </a:p>
          <a:p>
            <a:pPr marL="0" indent="0" algn="just">
              <a:buNone/>
            </a:pPr>
            <a:r>
              <a:rPr lang="en-US" sz="2800" dirty="0">
                <a:latin typeface="Cambria" panose="02040503050406030204" pitchFamily="18" charset="0"/>
              </a:rPr>
              <a:t>end: </a:t>
            </a:r>
            <a:r>
              <a:rPr lang="en-US" sz="2800" dirty="0" err="1">
                <a:latin typeface="Cambria" panose="02040503050406030204" pitchFamily="18" charset="0"/>
              </a:rPr>
              <a:t>Giá</a:t>
            </a:r>
            <a:r>
              <a:rPr lang="en-US" sz="2800" dirty="0">
                <a:latin typeface="Cambria" panose="02040503050406030204" pitchFamily="18" charset="0"/>
              </a:rPr>
              <a:t> </a:t>
            </a:r>
            <a:r>
              <a:rPr lang="en-US" sz="2800" dirty="0" err="1">
                <a:latin typeface="Cambria" panose="02040503050406030204" pitchFamily="18" charset="0"/>
              </a:rPr>
              <a:t>trị</a:t>
            </a:r>
            <a:r>
              <a:rPr lang="en-US" sz="2800" dirty="0">
                <a:latin typeface="Cambria" panose="02040503050406030204" pitchFamily="18" charset="0"/>
              </a:rPr>
              <a:t> </a:t>
            </a:r>
            <a:r>
              <a:rPr lang="en-US" sz="2800" dirty="0" err="1">
                <a:latin typeface="Cambria" panose="02040503050406030204" pitchFamily="18" charset="0"/>
              </a:rPr>
              <a:t>cuối</a:t>
            </a:r>
            <a:endParaRPr lang="en-US" sz="2800" dirty="0">
              <a:latin typeface="Cambria" panose="02040503050406030204" pitchFamily="18" charset="0"/>
            </a:endParaRPr>
          </a:p>
          <a:p>
            <a:pPr marL="0" indent="0" algn="just">
              <a:buNone/>
            </a:pPr>
            <a:r>
              <a:rPr lang="en-US" sz="2800" dirty="0">
                <a:latin typeface="Cambria" panose="02040503050406030204" pitchFamily="18" charset="0"/>
              </a:rPr>
              <a:t>step: B</a:t>
            </a:r>
            <a:r>
              <a:rPr lang="vi-VN" sz="2800" dirty="0">
                <a:latin typeface="Cambria" panose="02040503050406030204" pitchFamily="18" charset="0"/>
              </a:rPr>
              <a:t>ư</a:t>
            </a:r>
            <a:r>
              <a:rPr lang="en-US" sz="2800" dirty="0" err="1">
                <a:latin typeface="Cambria" panose="02040503050406030204" pitchFamily="18" charset="0"/>
              </a:rPr>
              <a:t>ớc</a:t>
            </a:r>
            <a:r>
              <a:rPr lang="en-US" sz="2800" dirty="0">
                <a:latin typeface="Cambria" panose="02040503050406030204" pitchFamily="18" charset="0"/>
              </a:rPr>
              <a:t> </a:t>
            </a:r>
            <a:r>
              <a:rPr lang="en-US" sz="2800" dirty="0" err="1">
                <a:latin typeface="Cambria" panose="02040503050406030204" pitchFamily="18" charset="0"/>
              </a:rPr>
              <a:t>nhảy</a:t>
            </a: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p:txBody>
      </p:sp>
      <p:pic>
        <p:nvPicPr>
          <p:cNvPr id="9" name="Picture 8">
            <a:extLst>
              <a:ext uri="{FF2B5EF4-FFF2-40B4-BE49-F238E27FC236}">
                <a16:creationId xmlns:a16="http://schemas.microsoft.com/office/drawing/2014/main" id="{21E06BB3-774D-45BA-BA5A-0B8F47A9FCCB}"/>
              </a:ext>
            </a:extLst>
          </p:cNvPr>
          <p:cNvPicPr>
            <a:picLocks noChangeAspect="1"/>
          </p:cNvPicPr>
          <p:nvPr/>
        </p:nvPicPr>
        <p:blipFill>
          <a:blip r:embed="rId3"/>
          <a:stretch>
            <a:fillRect/>
          </a:stretch>
        </p:blipFill>
        <p:spPr>
          <a:xfrm>
            <a:off x="225412" y="3573016"/>
            <a:ext cx="4940968" cy="609600"/>
          </a:xfrm>
          <a:prstGeom prst="rect">
            <a:avLst/>
          </a:prstGeom>
        </p:spPr>
      </p:pic>
      <p:sp>
        <p:nvSpPr>
          <p:cNvPr id="11" name="Rectangle 10">
            <a:extLst>
              <a:ext uri="{FF2B5EF4-FFF2-40B4-BE49-F238E27FC236}">
                <a16:creationId xmlns:a16="http://schemas.microsoft.com/office/drawing/2014/main" id="{D3311DFF-4D8C-4E6A-B346-E3E30F05BBD8}"/>
              </a:ext>
            </a:extLst>
          </p:cNvPr>
          <p:cNvSpPr/>
          <p:nvPr/>
        </p:nvSpPr>
        <p:spPr>
          <a:xfrm>
            <a:off x="5543488" y="3789820"/>
            <a:ext cx="6387286" cy="2677656"/>
          </a:xfrm>
          <a:prstGeom prst="rect">
            <a:avLst/>
          </a:prstGeom>
        </p:spPr>
        <p:txBody>
          <a:bodyPr wrap="square">
            <a:spAutoFit/>
          </a:bodyPr>
          <a:lstStyle/>
          <a:p>
            <a:r>
              <a:rPr lang="en-US" sz="2400" dirty="0" err="1">
                <a:latin typeface="Cambria" panose="02040503050406030204" pitchFamily="18" charset="0"/>
              </a:rPr>
              <a:t>Ví</a:t>
            </a:r>
            <a:r>
              <a:rPr lang="en-US" sz="2400" dirty="0">
                <a:latin typeface="Cambria" panose="02040503050406030204" pitchFamily="18" charset="0"/>
              </a:rPr>
              <a:t> </a:t>
            </a:r>
            <a:r>
              <a:rPr lang="en-US" sz="2400" dirty="0" err="1">
                <a:latin typeface="Cambria" panose="02040503050406030204" pitchFamily="18" charset="0"/>
              </a:rPr>
              <a:t>dụ</a:t>
            </a:r>
            <a:r>
              <a:rPr lang="en-US" sz="2400" dirty="0">
                <a:latin typeface="Cambria" panose="02040503050406030204" pitchFamily="18" charset="0"/>
              </a:rPr>
              <a:t> </a:t>
            </a:r>
            <a:r>
              <a:rPr lang="en-US" sz="2400" dirty="0" err="1">
                <a:latin typeface="Cambria" panose="02040503050406030204" pitchFamily="18" charset="0"/>
              </a:rPr>
              <a:t>cách</a:t>
            </a:r>
            <a:r>
              <a:rPr lang="en-US" sz="2400" dirty="0">
                <a:latin typeface="Cambria" panose="02040503050406030204" pitchFamily="18" charset="0"/>
              </a:rPr>
              <a:t> </a:t>
            </a:r>
            <a:r>
              <a:rPr lang="en-US" sz="2400" dirty="0" err="1">
                <a:latin typeface="Cambria" panose="02040503050406030204" pitchFamily="18" charset="0"/>
              </a:rPr>
              <a:t>hoạt</a:t>
            </a:r>
            <a:r>
              <a:rPr lang="en-US" sz="2400" dirty="0">
                <a:latin typeface="Cambria" panose="02040503050406030204" pitchFamily="18" charset="0"/>
              </a:rPr>
              <a:t> </a:t>
            </a:r>
            <a:r>
              <a:rPr lang="en-US" sz="2400" dirty="0" err="1">
                <a:latin typeface="Cambria" panose="02040503050406030204" pitchFamily="18" charset="0"/>
              </a:rPr>
              <a:t>động</a:t>
            </a:r>
            <a:r>
              <a:rPr lang="en-US" sz="2400" dirty="0">
                <a:latin typeface="Cambria" panose="02040503050406030204" pitchFamily="18" charset="0"/>
              </a:rPr>
              <a:t> </a:t>
            </a:r>
            <a:r>
              <a:rPr lang="en-US" sz="2400" dirty="0" err="1">
                <a:latin typeface="Cambria" panose="02040503050406030204" pitchFamily="18" charset="0"/>
              </a:rPr>
              <a:t>của</a:t>
            </a:r>
            <a:r>
              <a:rPr lang="en-US" sz="2400" dirty="0">
                <a:latin typeface="Cambria" panose="02040503050406030204" pitchFamily="18" charset="0"/>
              </a:rPr>
              <a:t> range:</a:t>
            </a:r>
          </a:p>
          <a:p>
            <a:r>
              <a:rPr lang="en-US" sz="2400" dirty="0">
                <a:latin typeface="Cambria" panose="02040503050406030204" pitchFamily="18" charset="0"/>
              </a:rPr>
              <a:t>• range(10) </a:t>
            </a:r>
            <a:r>
              <a:rPr lang="en-US" sz="2400" dirty="0">
                <a:latin typeface="Cambria" panose="02040503050406030204" pitchFamily="18" charset="0"/>
                <a:sym typeface="Wingdings" panose="05000000000000000000" pitchFamily="2" charset="2"/>
              </a:rPr>
              <a:t></a:t>
            </a:r>
            <a:r>
              <a:rPr lang="en-US" sz="2400" dirty="0">
                <a:latin typeface="Cambria" panose="02040503050406030204" pitchFamily="18" charset="0"/>
              </a:rPr>
              <a:t> 0; 1; 2; 3; 4; 5; 6; 7; 8; 9</a:t>
            </a:r>
          </a:p>
          <a:p>
            <a:r>
              <a:rPr lang="en-US" sz="2400" dirty="0">
                <a:latin typeface="Cambria" panose="02040503050406030204" pitchFamily="18" charset="0"/>
              </a:rPr>
              <a:t>• range(1, 10) </a:t>
            </a:r>
            <a:r>
              <a:rPr lang="en-US" sz="2400" dirty="0">
                <a:latin typeface="Cambria" panose="02040503050406030204" pitchFamily="18" charset="0"/>
                <a:sym typeface="Wingdings" panose="05000000000000000000" pitchFamily="2" charset="2"/>
              </a:rPr>
              <a:t></a:t>
            </a:r>
            <a:r>
              <a:rPr lang="en-US" sz="2400" dirty="0">
                <a:latin typeface="Cambria" panose="02040503050406030204" pitchFamily="18" charset="0"/>
              </a:rPr>
              <a:t> 1; 2; 3; 4; 5; 6; 7; 8; 9</a:t>
            </a:r>
          </a:p>
          <a:p>
            <a:r>
              <a:rPr lang="en-US" sz="2400" dirty="0">
                <a:latin typeface="Cambria" panose="02040503050406030204" pitchFamily="18" charset="0"/>
              </a:rPr>
              <a:t>• range(1, 10, 2) </a:t>
            </a:r>
            <a:r>
              <a:rPr lang="en-US" sz="2400" dirty="0">
                <a:latin typeface="Cambria" panose="02040503050406030204" pitchFamily="18" charset="0"/>
                <a:sym typeface="Wingdings" panose="05000000000000000000" pitchFamily="2" charset="2"/>
              </a:rPr>
              <a:t></a:t>
            </a:r>
            <a:r>
              <a:rPr lang="en-US" sz="2400" dirty="0">
                <a:latin typeface="Cambria" panose="02040503050406030204" pitchFamily="18" charset="0"/>
              </a:rPr>
              <a:t> 1; 3; 5; 7; 9</a:t>
            </a:r>
          </a:p>
          <a:p>
            <a:r>
              <a:rPr lang="en-US" sz="2400" dirty="0">
                <a:latin typeface="Cambria" panose="02040503050406030204" pitchFamily="18" charset="0"/>
              </a:rPr>
              <a:t>• range(10, 0, -1) </a:t>
            </a:r>
            <a:r>
              <a:rPr lang="en-US" sz="2400" dirty="0">
                <a:latin typeface="Cambria" panose="02040503050406030204" pitchFamily="18" charset="0"/>
                <a:sym typeface="Wingdings" panose="05000000000000000000" pitchFamily="2" charset="2"/>
              </a:rPr>
              <a:t></a:t>
            </a:r>
            <a:r>
              <a:rPr lang="en-US" sz="2400" dirty="0">
                <a:latin typeface="Cambria" panose="02040503050406030204" pitchFamily="18" charset="0"/>
              </a:rPr>
              <a:t> 10; 9; 8; 7; 6; 5; 4; 3; 2; 1</a:t>
            </a:r>
          </a:p>
          <a:p>
            <a:r>
              <a:rPr lang="en-US" sz="2400" dirty="0">
                <a:latin typeface="Cambria" panose="02040503050406030204" pitchFamily="18" charset="0"/>
              </a:rPr>
              <a:t>• range(10, 0, -2) </a:t>
            </a:r>
            <a:r>
              <a:rPr lang="en-US" sz="2400" dirty="0">
                <a:latin typeface="Cambria" panose="02040503050406030204" pitchFamily="18" charset="0"/>
                <a:sym typeface="Wingdings" panose="05000000000000000000" pitchFamily="2" charset="2"/>
              </a:rPr>
              <a:t></a:t>
            </a:r>
            <a:r>
              <a:rPr lang="en-US" sz="2400" dirty="0">
                <a:latin typeface="Cambria" panose="02040503050406030204" pitchFamily="18" charset="0"/>
              </a:rPr>
              <a:t> 10; 8; 6; 4; 2</a:t>
            </a:r>
          </a:p>
          <a:p>
            <a:r>
              <a:rPr lang="en-US" sz="2400" dirty="0">
                <a:latin typeface="Cambria" panose="02040503050406030204" pitchFamily="18" charset="0"/>
              </a:rPr>
              <a:t>• range(2, 11, 2) </a:t>
            </a:r>
            <a:r>
              <a:rPr lang="en-US" sz="2400" dirty="0">
                <a:latin typeface="Cambria" panose="02040503050406030204" pitchFamily="18" charset="0"/>
                <a:sym typeface="Wingdings" panose="05000000000000000000" pitchFamily="2" charset="2"/>
              </a:rPr>
              <a:t></a:t>
            </a:r>
            <a:r>
              <a:rPr lang="en-US" sz="2400" dirty="0">
                <a:latin typeface="Cambria" panose="02040503050406030204" pitchFamily="18" charset="0"/>
              </a:rPr>
              <a:t> 2; 4; 6; 8; 10</a:t>
            </a:r>
          </a:p>
        </p:txBody>
      </p:sp>
    </p:spTree>
    <p:extLst>
      <p:ext uri="{BB962C8B-B14F-4D97-AF65-F5344CB8AC3E}">
        <p14:creationId xmlns:p14="http://schemas.microsoft.com/office/powerpoint/2010/main" val="342175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fade">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fade">
                                      <p:cBhvr>
                                        <p:cTn id="30"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48</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u="sng">
                <a:latin typeface="Cambria" panose="02040503050406030204" pitchFamily="18" charset="0"/>
              </a:rPr>
              <a:t>Các Ví dụ về for:</a:t>
            </a:r>
            <a:endParaRPr lang="en-US" sz="2800">
              <a:latin typeface="Cambria" panose="02040503050406030204" pitchFamily="18" charset="0"/>
            </a:endParaRPr>
          </a:p>
        </p:txBody>
      </p:sp>
      <p:sp>
        <p:nvSpPr>
          <p:cNvPr id="11" name="Rectangle 2">
            <a:extLst>
              <a:ext uri="{FF2B5EF4-FFF2-40B4-BE49-F238E27FC236}">
                <a16:creationId xmlns:a16="http://schemas.microsoft.com/office/drawing/2014/main" id="{6E8C68DF-3625-4905-9564-2A9FE4875ACD}"/>
              </a:ext>
            </a:extLst>
          </p:cNvPr>
          <p:cNvSpPr>
            <a:spLocks noChangeArrowheads="1"/>
          </p:cNvSpPr>
          <p:nvPr/>
        </p:nvSpPr>
        <p:spPr bwMode="auto">
          <a:xfrm>
            <a:off x="752169" y="1790346"/>
            <a:ext cx="4734232"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t>
            </a:r>
            <a:r>
              <a:rPr kumimoji="0" lang="en-US" altLang="en-US" sz="24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end</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t>
            </a:r>
            <a:r>
              <a:rPr kumimoji="0" lang="en-US" altLang="en-US" sz="24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end</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lang="en-US" altLang="en-US" sz="2400" b="1" dirty="0">
                <a:solidFill>
                  <a:srgbClr val="008080"/>
                </a:solidFill>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t>
            </a:r>
            <a:r>
              <a:rPr kumimoji="0" lang="en-US" altLang="en-US" sz="24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end</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lang="en-US" altLang="en-US" sz="2400" b="1" dirty="0">
                <a:solidFill>
                  <a:srgbClr val="008080"/>
                </a:solidFill>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t>
            </a:r>
            <a:r>
              <a:rPr kumimoji="0" lang="en-US" altLang="en-US" sz="24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end</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lang="en-US" altLang="en-US" sz="2400" b="1" dirty="0">
                <a:solidFill>
                  <a:srgbClr val="008080"/>
                </a:solidFill>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t>
            </a:r>
            <a:r>
              <a:rPr kumimoji="0" lang="en-US" altLang="en-US" sz="24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end</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lang="en-US" altLang="en-US" sz="2400" b="1" dirty="0">
                <a:solidFill>
                  <a:srgbClr val="008080"/>
                </a:solidFill>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t>
            </a:r>
            <a:r>
              <a:rPr kumimoji="0" lang="en-US" altLang="en-US" sz="2400" b="0" i="0" u="none" strike="noStrike" cap="none" normalizeH="0" baseline="0" dirty="0" err="1">
                <a:ln>
                  <a:noFill/>
                </a:ln>
                <a:solidFill>
                  <a:srgbClr val="660099"/>
                </a:solidFill>
                <a:effectLst/>
                <a:latin typeface="Courier New" panose="02070309020205020404" pitchFamily="49" charset="0"/>
                <a:cs typeface="Courier New" panose="02070309020205020404" pitchFamily="49" charset="0"/>
              </a:rPr>
              <a:t>end</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lang="en-US" altLang="en-US" sz="2400" b="1" dirty="0">
                <a:solidFill>
                  <a:srgbClr val="008080"/>
                </a:solidFill>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4458A88B-512A-4EE3-AFB6-9223A1D46919}"/>
              </a:ext>
            </a:extLst>
          </p:cNvPr>
          <p:cNvSpPr/>
          <p:nvPr/>
        </p:nvSpPr>
        <p:spPr>
          <a:xfrm>
            <a:off x="5529415" y="1767871"/>
            <a:ext cx="2829621" cy="523220"/>
          </a:xfrm>
          <a:prstGeom prst="rect">
            <a:avLst/>
          </a:prstGeom>
        </p:spPr>
        <p:txBody>
          <a:bodyPr wrap="none">
            <a:spAutoFit/>
          </a:bodyPr>
          <a:lstStyle/>
          <a:p>
            <a:r>
              <a:rPr lang="en-US" sz="2800" dirty="0"/>
              <a:t>0 1 2 3 4 5 6 7 8 9 </a:t>
            </a:r>
          </a:p>
        </p:txBody>
      </p:sp>
      <p:cxnSp>
        <p:nvCxnSpPr>
          <p:cNvPr id="18" name="Straight Arrow Connector 17">
            <a:extLst>
              <a:ext uri="{FF2B5EF4-FFF2-40B4-BE49-F238E27FC236}">
                <a16:creationId xmlns:a16="http://schemas.microsoft.com/office/drawing/2014/main" id="{FACCE968-D8A7-4BF2-9AC2-39A5CF2B6EEB}"/>
              </a:ext>
            </a:extLst>
          </p:cNvPr>
          <p:cNvCxnSpPr/>
          <p:nvPr/>
        </p:nvCxnSpPr>
        <p:spPr>
          <a:xfrm>
            <a:off x="4353231" y="2057400"/>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1C98BD5-D9B9-4828-82D2-63B44D1DCE4A}"/>
              </a:ext>
            </a:extLst>
          </p:cNvPr>
          <p:cNvCxnSpPr/>
          <p:nvPr/>
        </p:nvCxnSpPr>
        <p:spPr>
          <a:xfrm>
            <a:off x="4803805" y="2819400"/>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7A3DBC-A3DF-423C-99E5-2605AFA1422C}"/>
              </a:ext>
            </a:extLst>
          </p:cNvPr>
          <p:cNvCxnSpPr/>
          <p:nvPr/>
        </p:nvCxnSpPr>
        <p:spPr>
          <a:xfrm>
            <a:off x="5108605" y="3505200"/>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0CDB6F9-C354-43E0-A33F-2B2FF6AA14DC}"/>
              </a:ext>
            </a:extLst>
          </p:cNvPr>
          <p:cNvCxnSpPr/>
          <p:nvPr/>
        </p:nvCxnSpPr>
        <p:spPr>
          <a:xfrm>
            <a:off x="5208051" y="4267200"/>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C31CDD-9516-4E15-857A-75FB043BBE9B}"/>
              </a:ext>
            </a:extLst>
          </p:cNvPr>
          <p:cNvCxnSpPr/>
          <p:nvPr/>
        </p:nvCxnSpPr>
        <p:spPr>
          <a:xfrm>
            <a:off x="5287563" y="5029200"/>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B9A2A3-0DAD-4915-8756-E39C8609D2C6}"/>
              </a:ext>
            </a:extLst>
          </p:cNvPr>
          <p:cNvCxnSpPr/>
          <p:nvPr/>
        </p:nvCxnSpPr>
        <p:spPr>
          <a:xfrm>
            <a:off x="5231484" y="5715000"/>
            <a:ext cx="1133170"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1800CE-41A1-41A0-A886-B311457267EF}"/>
              </a:ext>
            </a:extLst>
          </p:cNvPr>
          <p:cNvSpPr/>
          <p:nvPr/>
        </p:nvSpPr>
        <p:spPr>
          <a:xfrm>
            <a:off x="5946914" y="2527325"/>
            <a:ext cx="2483372" cy="523220"/>
          </a:xfrm>
          <a:prstGeom prst="rect">
            <a:avLst/>
          </a:prstGeom>
        </p:spPr>
        <p:txBody>
          <a:bodyPr wrap="none">
            <a:spAutoFit/>
          </a:bodyPr>
          <a:lstStyle/>
          <a:p>
            <a:r>
              <a:rPr lang="en-US" sz="2800" dirty="0"/>
              <a:t>1 2 3 4 5 6 7 8 9</a:t>
            </a:r>
          </a:p>
        </p:txBody>
      </p:sp>
      <p:sp>
        <p:nvSpPr>
          <p:cNvPr id="25" name="Rectangle 24">
            <a:extLst>
              <a:ext uri="{FF2B5EF4-FFF2-40B4-BE49-F238E27FC236}">
                <a16:creationId xmlns:a16="http://schemas.microsoft.com/office/drawing/2014/main" id="{256E8FD0-7759-4EDE-BDD5-2E1CC4CB5326}"/>
              </a:ext>
            </a:extLst>
          </p:cNvPr>
          <p:cNvSpPr/>
          <p:nvPr/>
        </p:nvSpPr>
        <p:spPr>
          <a:xfrm>
            <a:off x="6249618" y="3216748"/>
            <a:ext cx="1507144" cy="523220"/>
          </a:xfrm>
          <a:prstGeom prst="rect">
            <a:avLst/>
          </a:prstGeom>
        </p:spPr>
        <p:txBody>
          <a:bodyPr wrap="none">
            <a:spAutoFit/>
          </a:bodyPr>
          <a:lstStyle/>
          <a:p>
            <a:r>
              <a:rPr lang="en-US" sz="2800"/>
              <a:t>1 3 5 7 9 </a:t>
            </a:r>
          </a:p>
        </p:txBody>
      </p:sp>
      <p:sp>
        <p:nvSpPr>
          <p:cNvPr id="26" name="Rectangle 25">
            <a:extLst>
              <a:ext uri="{FF2B5EF4-FFF2-40B4-BE49-F238E27FC236}">
                <a16:creationId xmlns:a16="http://schemas.microsoft.com/office/drawing/2014/main" id="{78652ABA-D3A6-428C-A77C-D5714E7EA8C4}"/>
              </a:ext>
            </a:extLst>
          </p:cNvPr>
          <p:cNvSpPr/>
          <p:nvPr/>
        </p:nvSpPr>
        <p:spPr>
          <a:xfrm>
            <a:off x="6364654" y="3990371"/>
            <a:ext cx="3012363" cy="523220"/>
          </a:xfrm>
          <a:prstGeom prst="rect">
            <a:avLst/>
          </a:prstGeom>
        </p:spPr>
        <p:txBody>
          <a:bodyPr wrap="none">
            <a:spAutoFit/>
          </a:bodyPr>
          <a:lstStyle/>
          <a:p>
            <a:r>
              <a:rPr lang="en-US" sz="2800" dirty="0"/>
              <a:t>10 9 8 7 6 5 4 3 2 1 </a:t>
            </a:r>
          </a:p>
        </p:txBody>
      </p:sp>
      <p:sp>
        <p:nvSpPr>
          <p:cNvPr id="27" name="Rectangle 26">
            <a:extLst>
              <a:ext uri="{FF2B5EF4-FFF2-40B4-BE49-F238E27FC236}">
                <a16:creationId xmlns:a16="http://schemas.microsoft.com/office/drawing/2014/main" id="{3E3D5003-4859-422E-A023-83EB4634BD31}"/>
              </a:ext>
            </a:extLst>
          </p:cNvPr>
          <p:cNvSpPr/>
          <p:nvPr/>
        </p:nvSpPr>
        <p:spPr>
          <a:xfrm>
            <a:off x="6420733" y="4767590"/>
            <a:ext cx="1689886" cy="523220"/>
          </a:xfrm>
          <a:prstGeom prst="rect">
            <a:avLst/>
          </a:prstGeom>
        </p:spPr>
        <p:txBody>
          <a:bodyPr wrap="none">
            <a:spAutoFit/>
          </a:bodyPr>
          <a:lstStyle/>
          <a:p>
            <a:r>
              <a:rPr lang="en-US" sz="2800" dirty="0"/>
              <a:t>10 8 6 4 2 </a:t>
            </a:r>
          </a:p>
        </p:txBody>
      </p:sp>
      <p:sp>
        <p:nvSpPr>
          <p:cNvPr id="28" name="Rectangle 27">
            <a:extLst>
              <a:ext uri="{FF2B5EF4-FFF2-40B4-BE49-F238E27FC236}">
                <a16:creationId xmlns:a16="http://schemas.microsoft.com/office/drawing/2014/main" id="{52ACDA12-253C-4406-A194-289302735373}"/>
              </a:ext>
            </a:extLst>
          </p:cNvPr>
          <p:cNvSpPr/>
          <p:nvPr/>
        </p:nvSpPr>
        <p:spPr>
          <a:xfrm>
            <a:off x="6427415" y="5466670"/>
            <a:ext cx="1608133" cy="523220"/>
          </a:xfrm>
          <a:prstGeom prst="rect">
            <a:avLst/>
          </a:prstGeom>
        </p:spPr>
        <p:txBody>
          <a:bodyPr wrap="none">
            <a:spAutoFit/>
          </a:bodyPr>
          <a:lstStyle/>
          <a:p>
            <a:r>
              <a:rPr lang="en-US" sz="2800" dirty="0"/>
              <a:t>2 4 6 8 10</a:t>
            </a:r>
          </a:p>
        </p:txBody>
      </p:sp>
      <p:grpSp>
        <p:nvGrpSpPr>
          <p:cNvPr id="30" name="Group 29">
            <a:extLst>
              <a:ext uri="{FF2B5EF4-FFF2-40B4-BE49-F238E27FC236}">
                <a16:creationId xmlns:a16="http://schemas.microsoft.com/office/drawing/2014/main" id="{C3DD2D7B-9F8E-455C-A4F7-0CB5C6D0C000}"/>
              </a:ext>
            </a:extLst>
          </p:cNvPr>
          <p:cNvGrpSpPr/>
          <p:nvPr/>
        </p:nvGrpSpPr>
        <p:grpSpPr>
          <a:xfrm>
            <a:off x="152400" y="152400"/>
            <a:ext cx="6629400" cy="508000"/>
            <a:chOff x="789624" y="1191463"/>
            <a:chExt cx="6629400" cy="508000"/>
          </a:xfrm>
        </p:grpSpPr>
        <p:sp>
          <p:nvSpPr>
            <p:cNvPr id="31" name="AutoShape 52">
              <a:extLst>
                <a:ext uri="{FF2B5EF4-FFF2-40B4-BE49-F238E27FC236}">
                  <a16:creationId xmlns:a16="http://schemas.microsoft.com/office/drawing/2014/main" id="{3637A568-4B07-4DC4-92BD-AD58325C35E9}"/>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latin typeface="Cambria" panose="02040503050406030204" pitchFamily="18" charset="0"/>
                </a:rPr>
                <a:t>Vòng</a:t>
              </a:r>
              <a:r>
                <a:rPr lang="en-US" sz="4400" b="1" dirty="0" smtClean="0">
                  <a:latin typeface="Cambria" panose="02040503050406030204" pitchFamily="18" charset="0"/>
                </a:rPr>
                <a:t> </a:t>
              </a:r>
              <a:r>
                <a:rPr lang="en-US" sz="4400" b="1" dirty="0">
                  <a:latin typeface="Cambria" panose="02040503050406030204" pitchFamily="18" charset="0"/>
                </a:rPr>
                <a:t>for</a:t>
              </a:r>
            </a:p>
          </p:txBody>
        </p:sp>
        <p:grpSp>
          <p:nvGrpSpPr>
            <p:cNvPr id="32" name="Group 17">
              <a:extLst>
                <a:ext uri="{FF2B5EF4-FFF2-40B4-BE49-F238E27FC236}">
                  <a16:creationId xmlns:a16="http://schemas.microsoft.com/office/drawing/2014/main" id="{C79133D0-6166-4C3A-91AB-84F1B3106A5B}"/>
                </a:ext>
              </a:extLst>
            </p:cNvPr>
            <p:cNvGrpSpPr>
              <a:grpSpLocks/>
            </p:cNvGrpSpPr>
            <p:nvPr/>
          </p:nvGrpSpPr>
          <p:grpSpPr bwMode="auto">
            <a:xfrm>
              <a:off x="789624" y="1295400"/>
              <a:ext cx="353376" cy="272472"/>
              <a:chOff x="1110" y="2656"/>
              <a:chExt cx="1549" cy="1351"/>
            </a:xfrm>
          </p:grpSpPr>
          <p:sp>
            <p:nvSpPr>
              <p:cNvPr id="33" name="AutoShape 18">
                <a:extLst>
                  <a:ext uri="{FF2B5EF4-FFF2-40B4-BE49-F238E27FC236}">
                    <a16:creationId xmlns:a16="http://schemas.microsoft.com/office/drawing/2014/main" id="{421E274C-AC47-4C92-98B6-AEA71BF9639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sp>
            <p:nvSpPr>
              <p:cNvPr id="34" name="AutoShape 19">
                <a:extLst>
                  <a:ext uri="{FF2B5EF4-FFF2-40B4-BE49-F238E27FC236}">
                    <a16:creationId xmlns:a16="http://schemas.microsoft.com/office/drawing/2014/main" id="{7471DF2E-C896-4E74-A396-837EC3E07A0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sp>
            <p:nvSpPr>
              <p:cNvPr id="35" name="AutoShape 20">
                <a:extLst>
                  <a:ext uri="{FF2B5EF4-FFF2-40B4-BE49-F238E27FC236}">
                    <a16:creationId xmlns:a16="http://schemas.microsoft.com/office/drawing/2014/main" id="{CA7BB690-4073-40A3-AF77-77E87DB522F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5930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p:bldP spid="26" grpId="0"/>
      <p:bldP spid="27"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7EB63-6C98-44B1-907F-312C13B353CF}"/>
              </a:ext>
            </a:extLst>
          </p:cNvPr>
          <p:cNvSpPr>
            <a:spLocks noGrp="1"/>
          </p:cNvSpPr>
          <p:nvPr>
            <p:ph type="sldNum" sz="quarter" idx="12"/>
          </p:nvPr>
        </p:nvSpPr>
        <p:spPr/>
        <p:txBody>
          <a:bodyPr/>
          <a:lstStyle/>
          <a:p>
            <a:r>
              <a:rPr lang="en-US"/>
              <a:t>Trang </a:t>
            </a:r>
            <a:fld id="{99166BD8-DA3C-4BE0-9C00-AA0485D1F6DE}" type="slidenum">
              <a:rPr lang="en-US" smtClean="0"/>
              <a:pPr/>
              <a:t>49</a:t>
            </a:fld>
            <a:endParaRPr lang="en-US"/>
          </a:p>
        </p:txBody>
      </p:sp>
      <p:pic>
        <p:nvPicPr>
          <p:cNvPr id="3" name="Picture 2">
            <a:extLst>
              <a:ext uri="{FF2B5EF4-FFF2-40B4-BE49-F238E27FC236}">
                <a16:creationId xmlns:a16="http://schemas.microsoft.com/office/drawing/2014/main" id="{790B6110-A216-4F2D-AE87-FA9770F9CF5F}"/>
              </a:ext>
            </a:extLst>
          </p:cNvPr>
          <p:cNvPicPr>
            <a:picLocks noChangeAspect="1"/>
          </p:cNvPicPr>
          <p:nvPr/>
        </p:nvPicPr>
        <p:blipFill>
          <a:blip r:embed="rId2"/>
          <a:stretch>
            <a:fillRect/>
          </a:stretch>
        </p:blipFill>
        <p:spPr>
          <a:xfrm>
            <a:off x="-213377" y="2100848"/>
            <a:ext cx="7006102" cy="3744416"/>
          </a:xfrm>
          <a:prstGeom prst="rect">
            <a:avLst/>
          </a:prstGeom>
        </p:spPr>
      </p:pic>
      <p:sp>
        <p:nvSpPr>
          <p:cNvPr id="4" name="TextBox 3">
            <a:extLst>
              <a:ext uri="{FF2B5EF4-FFF2-40B4-BE49-F238E27FC236}">
                <a16:creationId xmlns:a16="http://schemas.microsoft.com/office/drawing/2014/main" id="{CD116443-6F3F-48A7-9AA0-7722EBDB1D59}"/>
              </a:ext>
            </a:extLst>
          </p:cNvPr>
          <p:cNvSpPr txBox="1"/>
          <p:nvPr/>
        </p:nvSpPr>
        <p:spPr>
          <a:xfrm>
            <a:off x="6820091" y="2118324"/>
            <a:ext cx="4604501" cy="3046988"/>
          </a:xfrm>
          <a:prstGeom prst="rect">
            <a:avLst/>
          </a:prstGeom>
          <a:noFill/>
        </p:spPr>
        <p:txBody>
          <a:bodyPr wrap="square" rtlCol="0">
            <a:spAutoFit/>
          </a:bodyPr>
          <a:lstStyle/>
          <a:p>
            <a:r>
              <a:rPr lang="en-US" sz="2400" dirty="0"/>
              <a:t>N=8, s=0</a:t>
            </a:r>
          </a:p>
          <a:p>
            <a:r>
              <a:rPr lang="en-US" sz="2400" dirty="0"/>
              <a:t>N=8 </a:t>
            </a:r>
            <a:r>
              <a:rPr lang="en-US" sz="2400" dirty="0" err="1"/>
              <a:t>là</a:t>
            </a:r>
            <a:r>
              <a:rPr lang="en-US" sz="2400" dirty="0"/>
              <a:t> </a:t>
            </a:r>
            <a:r>
              <a:rPr lang="en-US" sz="2400" dirty="0" err="1"/>
              <a:t>số</a:t>
            </a:r>
            <a:r>
              <a:rPr lang="en-US" sz="2400" dirty="0"/>
              <a:t> </a:t>
            </a:r>
            <a:r>
              <a:rPr lang="en-US" sz="2400" dirty="0" err="1"/>
              <a:t>chẵn</a:t>
            </a:r>
            <a:r>
              <a:rPr lang="en-US" sz="2400" dirty="0"/>
              <a:t> n%2==</a:t>
            </a:r>
            <a:r>
              <a:rPr lang="en-US" sz="2400" dirty="0" smtClean="0"/>
              <a:t>0</a:t>
            </a:r>
            <a:r>
              <a:rPr lang="en-US" sz="2400" dirty="0" smtClean="0">
                <a:sym typeface="Wingdings" panose="05000000000000000000" pitchFamily="2" charset="2"/>
              </a:rPr>
              <a:t></a:t>
            </a:r>
            <a:r>
              <a:rPr lang="en-US" sz="2400" dirty="0">
                <a:sym typeface="Wingdings" panose="05000000000000000000" pitchFamily="2" charset="2"/>
              </a:rPr>
              <a:t>8%2=0</a:t>
            </a:r>
          </a:p>
          <a:p>
            <a:pPr marL="457200" indent="-457200">
              <a:buAutoNum type="arabicParenR"/>
            </a:pPr>
            <a:r>
              <a:rPr lang="en-US" sz="2400" dirty="0">
                <a:sym typeface="Wingdings" panose="05000000000000000000" pitchFamily="2" charset="2"/>
              </a:rPr>
              <a:t>x=2s=</a:t>
            </a:r>
            <a:r>
              <a:rPr lang="en-US" sz="2400" dirty="0" err="1">
                <a:sym typeface="Wingdings" panose="05000000000000000000" pitchFamily="2" charset="2"/>
              </a:rPr>
              <a:t>s+x</a:t>
            </a:r>
            <a:r>
              <a:rPr lang="en-US" sz="2400" dirty="0">
                <a:sym typeface="Wingdings" panose="05000000000000000000" pitchFamily="2" charset="2"/>
              </a:rPr>
              <a:t>=0+2=2</a:t>
            </a:r>
          </a:p>
          <a:p>
            <a:pPr marL="457200" indent="-457200">
              <a:buAutoNum type="arabicParenR"/>
            </a:pPr>
            <a:r>
              <a:rPr lang="en-US" sz="2400" dirty="0"/>
              <a:t>x=4</a:t>
            </a:r>
            <a:r>
              <a:rPr lang="en-US" sz="2400" dirty="0">
                <a:sym typeface="Wingdings" panose="05000000000000000000" pitchFamily="2" charset="2"/>
              </a:rPr>
              <a:t>s=</a:t>
            </a:r>
            <a:r>
              <a:rPr lang="en-US" sz="2400" dirty="0" err="1">
                <a:sym typeface="Wingdings" panose="05000000000000000000" pitchFamily="2" charset="2"/>
              </a:rPr>
              <a:t>s+x</a:t>
            </a:r>
            <a:r>
              <a:rPr lang="en-US" sz="2400" dirty="0">
                <a:sym typeface="Wingdings" panose="05000000000000000000" pitchFamily="2" charset="2"/>
              </a:rPr>
              <a:t>=2+4=6</a:t>
            </a:r>
          </a:p>
          <a:p>
            <a:pPr marL="457200" indent="-457200">
              <a:buAutoNum type="arabicParenR"/>
            </a:pPr>
            <a:r>
              <a:rPr lang="en-US" sz="2400" dirty="0"/>
              <a:t>X=6</a:t>
            </a:r>
            <a:r>
              <a:rPr lang="en-US" sz="2400" dirty="0">
                <a:sym typeface="Wingdings" panose="05000000000000000000" pitchFamily="2" charset="2"/>
              </a:rPr>
              <a:t>s=</a:t>
            </a:r>
            <a:r>
              <a:rPr lang="en-US" sz="2400" dirty="0" err="1">
                <a:sym typeface="Wingdings" panose="05000000000000000000" pitchFamily="2" charset="2"/>
              </a:rPr>
              <a:t>s+x</a:t>
            </a:r>
            <a:r>
              <a:rPr lang="en-US" sz="2400" dirty="0">
                <a:sym typeface="Wingdings" panose="05000000000000000000" pitchFamily="2" charset="2"/>
              </a:rPr>
              <a:t>=6+6=12</a:t>
            </a:r>
          </a:p>
          <a:p>
            <a:pPr marL="457200" indent="-457200">
              <a:buAutoNum type="arabicParenR"/>
            </a:pPr>
            <a:r>
              <a:rPr lang="en-US" sz="2400" dirty="0">
                <a:sym typeface="Wingdings" panose="05000000000000000000" pitchFamily="2" charset="2"/>
              </a:rPr>
              <a:t>X=8s=</a:t>
            </a:r>
            <a:r>
              <a:rPr lang="en-US" sz="2400" dirty="0" err="1">
                <a:sym typeface="Wingdings" panose="05000000000000000000" pitchFamily="2" charset="2"/>
              </a:rPr>
              <a:t>s+x</a:t>
            </a:r>
            <a:r>
              <a:rPr lang="en-US" sz="2400" dirty="0">
                <a:sym typeface="Wingdings" panose="05000000000000000000" pitchFamily="2" charset="2"/>
              </a:rPr>
              <a:t>=12+8=20</a:t>
            </a:r>
          </a:p>
          <a:p>
            <a:pPr marL="457200" indent="-457200">
              <a:buAutoNum type="arabicParenR"/>
            </a:pPr>
            <a:r>
              <a:rPr lang="en-US" sz="2400" dirty="0">
                <a:sym typeface="Wingdings" panose="05000000000000000000" pitchFamily="2" charset="2"/>
              </a:rPr>
              <a:t>X=10thấy 10&gt;n+1=9</a:t>
            </a:r>
            <a:endParaRPr lang="en-US" sz="2400" dirty="0"/>
          </a:p>
        </p:txBody>
      </p:sp>
      <p:grpSp>
        <p:nvGrpSpPr>
          <p:cNvPr id="5" name="Group 4">
            <a:extLst>
              <a:ext uri="{FF2B5EF4-FFF2-40B4-BE49-F238E27FC236}">
                <a16:creationId xmlns:a16="http://schemas.microsoft.com/office/drawing/2014/main" id="{556238FB-A7C2-480B-AF21-8816A35D2C64}"/>
              </a:ext>
            </a:extLst>
          </p:cNvPr>
          <p:cNvGrpSpPr/>
          <p:nvPr/>
        </p:nvGrpSpPr>
        <p:grpSpPr>
          <a:xfrm>
            <a:off x="152400" y="256337"/>
            <a:ext cx="7403472" cy="1016367"/>
            <a:chOff x="789624" y="1295400"/>
            <a:chExt cx="7403472" cy="1016367"/>
          </a:xfrm>
        </p:grpSpPr>
        <p:sp>
          <p:nvSpPr>
            <p:cNvPr id="6" name="AutoShape 52">
              <a:extLst>
                <a:ext uri="{FF2B5EF4-FFF2-40B4-BE49-F238E27FC236}">
                  <a16:creationId xmlns:a16="http://schemas.microsoft.com/office/drawing/2014/main" id="{3CF7548C-6A49-46FB-96B2-08B397211AC2}"/>
                </a:ext>
              </a:extLst>
            </p:cNvPr>
            <p:cNvSpPr>
              <a:spLocks noChangeArrowheads="1"/>
            </p:cNvSpPr>
            <p:nvPr/>
          </p:nvSpPr>
          <p:spPr bwMode="gray">
            <a:xfrm>
              <a:off x="1764672" y="1803767"/>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latin typeface="Cambria" panose="02040503050406030204" pitchFamily="18" charset="0"/>
                </a:rPr>
                <a:t>Vòng</a:t>
              </a:r>
              <a:r>
                <a:rPr lang="en-US" sz="4000" b="1" dirty="0" smtClean="0">
                  <a:latin typeface="Cambria" panose="02040503050406030204" pitchFamily="18" charset="0"/>
                </a:rPr>
                <a:t> </a:t>
              </a:r>
              <a:r>
                <a:rPr lang="en-US" sz="4000" b="1" dirty="0">
                  <a:latin typeface="Cambria" panose="02040503050406030204" pitchFamily="18" charset="0"/>
                </a:rPr>
                <a:t>for</a:t>
              </a:r>
            </a:p>
          </p:txBody>
        </p:sp>
        <p:grpSp>
          <p:nvGrpSpPr>
            <p:cNvPr id="7" name="Group 17">
              <a:extLst>
                <a:ext uri="{FF2B5EF4-FFF2-40B4-BE49-F238E27FC236}">
                  <a16:creationId xmlns:a16="http://schemas.microsoft.com/office/drawing/2014/main" id="{7DC52DCB-A6D6-4B78-923D-71867DBC237E}"/>
                </a:ext>
              </a:extLst>
            </p:cNvPr>
            <p:cNvGrpSpPr>
              <a:grpSpLocks/>
            </p:cNvGrpSpPr>
            <p:nvPr/>
          </p:nvGrpSpPr>
          <p:grpSpPr bwMode="auto">
            <a:xfrm>
              <a:off x="789624" y="1295400"/>
              <a:ext cx="353376" cy="272472"/>
              <a:chOff x="1110" y="2656"/>
              <a:chExt cx="1549" cy="1351"/>
            </a:xfrm>
          </p:grpSpPr>
          <p:sp>
            <p:nvSpPr>
              <p:cNvPr id="8" name="AutoShape 18">
                <a:extLst>
                  <a:ext uri="{FF2B5EF4-FFF2-40B4-BE49-F238E27FC236}">
                    <a16:creationId xmlns:a16="http://schemas.microsoft.com/office/drawing/2014/main" id="{17EE859B-714C-485C-92C6-282B53E2EEF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9" name="AutoShape 19">
                <a:extLst>
                  <a:ext uri="{FF2B5EF4-FFF2-40B4-BE49-F238E27FC236}">
                    <a16:creationId xmlns:a16="http://schemas.microsoft.com/office/drawing/2014/main" id="{9608C37F-7C88-41F7-81BD-CC8593F1DFC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0" name="AutoShape 20">
                <a:extLst>
                  <a:ext uri="{FF2B5EF4-FFF2-40B4-BE49-F238E27FC236}">
                    <a16:creationId xmlns:a16="http://schemas.microsoft.com/office/drawing/2014/main" id="{436E5C69-E16B-4BE8-AF3E-D9C967D4CD4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0"/>
          <p:cNvSpPr/>
          <p:nvPr/>
        </p:nvSpPr>
        <p:spPr>
          <a:xfrm>
            <a:off x="6494049" y="2574867"/>
            <a:ext cx="5256584" cy="31031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0521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420240" cy="1000168"/>
            <a:chOff x="789624" y="1295400"/>
            <a:chExt cx="7420240" cy="1000168"/>
          </a:xfrm>
        </p:grpSpPr>
        <p:sp>
          <p:nvSpPr>
            <p:cNvPr id="3" name="AutoShape 52"/>
            <p:cNvSpPr>
              <a:spLocks noChangeArrowheads="1"/>
            </p:cNvSpPr>
            <p:nvPr/>
          </p:nvSpPr>
          <p:spPr bwMode="gray">
            <a:xfrm>
              <a:off x="1476640" y="1787568"/>
              <a:ext cx="6733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vi-VN" sz="4800" b="1" dirty="0" smtClean="0">
                  <a:solidFill>
                    <a:prstClr val="black"/>
                  </a:solidFill>
                  <a:latin typeface="Cambria" panose="02040503050406030204" pitchFamily="18" charset="0"/>
                </a:rPr>
                <a:t>Các </a:t>
              </a:r>
              <a:r>
                <a:rPr lang="vi-VN" sz="4800" b="1" dirty="0">
                  <a:solidFill>
                    <a:prstClr val="black"/>
                  </a:solidFill>
                  <a:latin typeface="Cambria" panose="02040503050406030204" pitchFamily="18" charset="0"/>
                </a:rPr>
                <a:t>kiểu dữ liệu cơ bản trong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5</a:t>
            </a:fld>
            <a:endParaRPr lang="en-US"/>
          </a:p>
        </p:txBody>
      </p:sp>
      <p:sp>
        <p:nvSpPr>
          <p:cNvPr id="14" name="Content Placeholder 2"/>
          <p:cNvSpPr txBox="1">
            <a:spLocks/>
          </p:cNvSpPr>
          <p:nvPr/>
        </p:nvSpPr>
        <p:spPr>
          <a:xfrm>
            <a:off x="502810" y="213285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sz="2800" dirty="0">
                <a:latin typeface="Cambria" panose="02040503050406030204" pitchFamily="18" charset="0"/>
              </a:rPr>
              <a:t>Kiểu </a:t>
            </a:r>
            <a:r>
              <a:rPr lang="vi-VN" sz="2800" b="1" dirty="0">
                <a:latin typeface="Cambria" panose="02040503050406030204" pitchFamily="18" charset="0"/>
              </a:rPr>
              <a:t>int</a:t>
            </a:r>
            <a:r>
              <a:rPr lang="vi-VN" sz="2800" dirty="0">
                <a:latin typeface="Cambria" panose="02040503050406030204" pitchFamily="18" charset="0"/>
              </a:rPr>
              <a:t>: Kiểu số nguyên (không có chứa dấu chấm thập phân), có thể lưu các số nguyên âm và dương.</a:t>
            </a:r>
          </a:p>
          <a:p>
            <a:pPr lvl="1"/>
            <a:r>
              <a:rPr lang="vi-VN" dirty="0">
                <a:latin typeface="Cambria" panose="02040503050406030204" pitchFamily="18" charset="0"/>
              </a:rPr>
              <a:t>Ví dụ: 113, -114</a:t>
            </a:r>
          </a:p>
          <a:p>
            <a:r>
              <a:rPr lang="vi-VN" sz="2800" dirty="0">
                <a:latin typeface="Cambria" panose="02040503050406030204" pitchFamily="18" charset="0"/>
              </a:rPr>
              <a:t>Kiểu </a:t>
            </a:r>
            <a:r>
              <a:rPr lang="vi-VN" sz="2800" b="1" dirty="0">
                <a:latin typeface="Cambria" panose="02040503050406030204" pitchFamily="18" charset="0"/>
              </a:rPr>
              <a:t>float</a:t>
            </a:r>
            <a:r>
              <a:rPr lang="vi-VN" sz="2800" dirty="0">
                <a:latin typeface="Cambria" panose="02040503050406030204" pitchFamily="18" charset="0"/>
              </a:rPr>
              <a:t>: Kiểu số thực (có chứa dấu chấm thập phân</a:t>
            </a:r>
            <a:r>
              <a:rPr lang="vi-VN" sz="2800" dirty="0" smtClean="0">
                <a:latin typeface="Cambria" panose="02040503050406030204" pitchFamily="18" charset="0"/>
              </a:rPr>
              <a:t>)</a:t>
            </a:r>
            <a:r>
              <a:rPr lang="en-US" sz="2800" dirty="0" smtClean="0">
                <a:latin typeface="Cambria" panose="02040503050406030204" pitchFamily="18" charset="0"/>
              </a:rPr>
              <a:t>.</a:t>
            </a:r>
            <a:endParaRPr lang="vi-VN" sz="2800" dirty="0">
              <a:latin typeface="Cambria" panose="02040503050406030204" pitchFamily="18" charset="0"/>
            </a:endParaRPr>
          </a:p>
          <a:p>
            <a:pPr lvl="1"/>
            <a:r>
              <a:rPr lang="vi-VN" dirty="0">
                <a:latin typeface="Cambria" panose="02040503050406030204" pitchFamily="18" charset="0"/>
              </a:rPr>
              <a:t>ví dụ: 5.2, -7.3</a:t>
            </a:r>
          </a:p>
        </p:txBody>
      </p:sp>
    </p:spTree>
    <p:extLst>
      <p:ext uri="{BB962C8B-B14F-4D97-AF65-F5344CB8AC3E}">
        <p14:creationId xmlns:p14="http://schemas.microsoft.com/office/powerpoint/2010/main" val="29938150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187448" cy="792775"/>
            <a:chOff x="789624" y="1295400"/>
            <a:chExt cx="7187448" cy="792775"/>
          </a:xfrm>
        </p:grpSpPr>
        <p:sp>
          <p:nvSpPr>
            <p:cNvPr id="3" name="AutoShape 52"/>
            <p:cNvSpPr>
              <a:spLocks noChangeArrowheads="1"/>
            </p:cNvSpPr>
            <p:nvPr/>
          </p:nvSpPr>
          <p:spPr bwMode="gray">
            <a:xfrm>
              <a:off x="1548648" y="1580175"/>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latin typeface="Cambria" panose="02040503050406030204" pitchFamily="18" charset="0"/>
                </a:rPr>
                <a:t>Câu</a:t>
              </a:r>
              <a:r>
                <a:rPr lang="en-US" sz="4800" b="1" dirty="0" smtClean="0">
                  <a:latin typeface="Cambria" panose="02040503050406030204" pitchFamily="18" charset="0"/>
                </a:rPr>
                <a:t> </a:t>
              </a:r>
              <a:r>
                <a:rPr lang="en-US" sz="4800" b="1" dirty="0" err="1">
                  <a:latin typeface="Cambria" panose="02040503050406030204" pitchFamily="18" charset="0"/>
                </a:rPr>
                <a:t>lệnh</a:t>
              </a:r>
              <a:r>
                <a:rPr lang="en-US" sz="4800" b="1" dirty="0">
                  <a:latin typeface="Cambria" panose="02040503050406030204" pitchFamily="18" charset="0"/>
                </a:rPr>
                <a:t> break</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50</a:t>
            </a:fld>
            <a:endParaRPr lang="en-US"/>
          </a:p>
        </p:txBody>
      </p:sp>
      <p:sp>
        <p:nvSpPr>
          <p:cNvPr id="14" name="Content Placeholder 2"/>
          <p:cNvSpPr txBox="1">
            <a:spLocks/>
          </p:cNvSpPr>
          <p:nvPr/>
        </p:nvSpPr>
        <p:spPr>
          <a:xfrm>
            <a:off x="520086" y="213285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dirty="0">
                <a:solidFill>
                  <a:srgbClr val="FF0000"/>
                </a:solidFill>
                <a:latin typeface="Cambria" panose="02040503050406030204" pitchFamily="18" charset="0"/>
              </a:rPr>
              <a:t>break</a:t>
            </a:r>
            <a:r>
              <a:rPr lang="en-US" dirty="0">
                <a:latin typeface="Cambria" panose="02040503050406030204" pitchFamily="18" charset="0"/>
              </a:rPr>
              <a:t> </a:t>
            </a:r>
            <a:r>
              <a:rPr lang="en-US" dirty="0" err="1">
                <a:latin typeface="Cambria" panose="02040503050406030204" pitchFamily="18" charset="0"/>
              </a:rPr>
              <a:t>là</a:t>
            </a:r>
            <a:r>
              <a:rPr lang="en-US" dirty="0">
                <a:latin typeface="Cambria" panose="02040503050406030204" pitchFamily="18" charset="0"/>
              </a:rPr>
              <a:t> </a:t>
            </a:r>
            <a:r>
              <a:rPr lang="en-US" dirty="0" err="1">
                <a:latin typeface="Cambria" panose="02040503050406030204" pitchFamily="18" charset="0"/>
              </a:rPr>
              <a:t>từ</a:t>
            </a:r>
            <a:r>
              <a:rPr lang="en-US" dirty="0">
                <a:latin typeface="Cambria" panose="02040503050406030204" pitchFamily="18" charset="0"/>
              </a:rPr>
              <a:t> </a:t>
            </a:r>
            <a:r>
              <a:rPr lang="en-US" dirty="0" err="1">
                <a:latin typeface="Cambria" panose="02040503050406030204" pitchFamily="18" charset="0"/>
              </a:rPr>
              <a:t>khóa</a:t>
            </a:r>
            <a:r>
              <a:rPr lang="en-US" dirty="0">
                <a:latin typeface="Cambria" panose="02040503050406030204" pitchFamily="18" charset="0"/>
              </a:rPr>
              <a:t> </a:t>
            </a:r>
            <a:r>
              <a:rPr lang="en-US" dirty="0" err="1">
                <a:latin typeface="Cambria" panose="02040503050406030204" pitchFamily="18" charset="0"/>
              </a:rPr>
              <a:t>đặc</a:t>
            </a:r>
            <a:r>
              <a:rPr lang="en-US" dirty="0">
                <a:latin typeface="Cambria" panose="02040503050406030204" pitchFamily="18" charset="0"/>
              </a:rPr>
              <a:t> </a:t>
            </a:r>
            <a:r>
              <a:rPr lang="en-US" dirty="0" err="1">
                <a:latin typeface="Cambria" panose="02040503050406030204" pitchFamily="18" charset="0"/>
              </a:rPr>
              <a:t>biệt</a:t>
            </a:r>
            <a:r>
              <a:rPr lang="en-US" dirty="0">
                <a:latin typeface="Cambria" panose="02040503050406030204" pitchFamily="18" charset="0"/>
              </a:rPr>
              <a:t> </a:t>
            </a:r>
            <a:r>
              <a:rPr lang="en-US" dirty="0" err="1">
                <a:latin typeface="Cambria" panose="02040503050406030204" pitchFamily="18" charset="0"/>
              </a:rPr>
              <a:t>dùng</a:t>
            </a:r>
            <a:r>
              <a:rPr lang="en-US" dirty="0">
                <a:latin typeface="Cambria" panose="02040503050406030204" pitchFamily="18" charset="0"/>
              </a:rPr>
              <a:t> </a:t>
            </a:r>
            <a:r>
              <a:rPr lang="en-US" dirty="0" err="1">
                <a:latin typeface="Cambria" panose="02040503050406030204" pitchFamily="18" charset="0"/>
              </a:rPr>
              <a:t>để</a:t>
            </a:r>
            <a:r>
              <a:rPr lang="en-US" dirty="0">
                <a:latin typeface="Cambria" panose="02040503050406030204" pitchFamily="18" charset="0"/>
              </a:rPr>
              <a:t> </a:t>
            </a:r>
            <a:r>
              <a:rPr lang="en-US" dirty="0" err="1">
                <a:latin typeface="Cambria" panose="02040503050406030204" pitchFamily="18" charset="0"/>
              </a:rPr>
              <a:t>thoát</a:t>
            </a:r>
            <a:r>
              <a:rPr lang="en-US" dirty="0">
                <a:latin typeface="Cambria" panose="02040503050406030204" pitchFamily="18" charset="0"/>
              </a:rPr>
              <a:t> </a:t>
            </a:r>
            <a:r>
              <a:rPr lang="en-US" dirty="0" err="1">
                <a:latin typeface="Cambria" panose="02040503050406030204" pitchFamily="18" charset="0"/>
              </a:rPr>
              <a:t>khỏi</a:t>
            </a:r>
            <a:r>
              <a:rPr lang="en-US" dirty="0">
                <a:latin typeface="Cambria" panose="02040503050406030204" pitchFamily="18" charset="0"/>
              </a:rPr>
              <a:t> </a:t>
            </a:r>
            <a:r>
              <a:rPr lang="en-US" dirty="0" err="1">
                <a:latin typeface="Cambria" panose="02040503050406030204" pitchFamily="18" charset="0"/>
              </a:rPr>
              <a:t>vòng</a:t>
            </a:r>
            <a:r>
              <a:rPr lang="en-US" dirty="0">
                <a:latin typeface="Cambria" panose="02040503050406030204" pitchFamily="18" charset="0"/>
              </a:rPr>
              <a:t> </a:t>
            </a:r>
            <a:r>
              <a:rPr lang="en-US" dirty="0" err="1">
                <a:latin typeface="Cambria" panose="02040503050406030204" pitchFamily="18" charset="0"/>
              </a:rPr>
              <a:t>lặp</a:t>
            </a:r>
            <a:r>
              <a:rPr lang="en-US" dirty="0">
                <a:latin typeface="Cambria" panose="02040503050406030204" pitchFamily="18" charset="0"/>
              </a:rPr>
              <a:t> </a:t>
            </a:r>
            <a:r>
              <a:rPr lang="en-US" dirty="0" err="1">
                <a:latin typeface="Cambria" panose="02040503050406030204" pitchFamily="18" charset="0"/>
              </a:rPr>
              <a:t>chứa</a:t>
            </a:r>
            <a:r>
              <a:rPr lang="en-US" dirty="0">
                <a:latin typeface="Cambria" panose="02040503050406030204" pitchFamily="18" charset="0"/>
              </a:rPr>
              <a:t> </a:t>
            </a:r>
            <a:r>
              <a:rPr lang="en-US" dirty="0" err="1">
                <a:latin typeface="Cambria" panose="02040503050406030204" pitchFamily="18" charset="0"/>
              </a:rPr>
              <a:t>nó</a:t>
            </a:r>
            <a:r>
              <a:rPr lang="en-US" dirty="0">
                <a:latin typeface="Cambria" panose="02040503050406030204" pitchFamily="18" charset="0"/>
              </a:rPr>
              <a:t> </a:t>
            </a:r>
            <a:r>
              <a:rPr lang="en-US" dirty="0" err="1">
                <a:latin typeface="Cambria" panose="02040503050406030204" pitchFamily="18" charset="0"/>
              </a:rPr>
              <a:t>trực</a:t>
            </a:r>
            <a:r>
              <a:rPr lang="en-US" dirty="0">
                <a:latin typeface="Cambria" panose="02040503050406030204" pitchFamily="18" charset="0"/>
              </a:rPr>
              <a:t> </a:t>
            </a:r>
            <a:r>
              <a:rPr lang="en-US" dirty="0" err="1">
                <a:latin typeface="Cambria" panose="02040503050406030204" pitchFamily="18" charset="0"/>
              </a:rPr>
              <a:t>tiếp</a:t>
            </a:r>
            <a:r>
              <a:rPr lang="en-US" dirty="0">
                <a:latin typeface="Cambria" panose="02040503050406030204" pitchFamily="18" charset="0"/>
              </a:rPr>
              <a:t> </a:t>
            </a:r>
            <a:r>
              <a:rPr lang="en-US" dirty="0" err="1">
                <a:latin typeface="Cambria" panose="02040503050406030204" pitchFamily="18" charset="0"/>
              </a:rPr>
              <a:t>khi</a:t>
            </a:r>
            <a:r>
              <a:rPr lang="en-US" dirty="0">
                <a:latin typeface="Cambria" panose="02040503050406030204" pitchFamily="18" charset="0"/>
              </a:rPr>
              <a:t> </a:t>
            </a:r>
            <a:r>
              <a:rPr lang="en-US" dirty="0" err="1">
                <a:latin typeface="Cambria" panose="02040503050406030204" pitchFamily="18" charset="0"/>
              </a:rPr>
              <a:t>đạt</a:t>
            </a:r>
            <a:r>
              <a:rPr lang="en-US" dirty="0">
                <a:latin typeface="Cambria" panose="02040503050406030204" pitchFamily="18" charset="0"/>
              </a:rPr>
              <a:t> đ</a:t>
            </a:r>
            <a:r>
              <a:rPr lang="vi-VN" dirty="0">
                <a:latin typeface="Cambria" panose="02040503050406030204" pitchFamily="18" charset="0"/>
              </a:rPr>
              <a:t>ư</a:t>
            </a:r>
            <a:r>
              <a:rPr lang="en-US" dirty="0" err="1">
                <a:latin typeface="Cambria" panose="02040503050406030204" pitchFamily="18" charset="0"/>
              </a:rPr>
              <a:t>ợc</a:t>
            </a:r>
            <a:r>
              <a:rPr lang="en-US" dirty="0">
                <a:latin typeface="Cambria" panose="02040503050406030204" pitchFamily="18" charset="0"/>
              </a:rPr>
              <a:t> </a:t>
            </a:r>
            <a:r>
              <a:rPr lang="en-US" dirty="0" err="1">
                <a:latin typeface="Cambria" panose="02040503050406030204" pitchFamily="18" charset="0"/>
              </a:rPr>
              <a:t>mức</a:t>
            </a:r>
            <a:r>
              <a:rPr lang="en-US" dirty="0">
                <a:latin typeface="Cambria" panose="02040503050406030204" pitchFamily="18" charset="0"/>
              </a:rPr>
              <a:t> </a:t>
            </a:r>
            <a:r>
              <a:rPr lang="en-US" dirty="0" err="1">
                <a:latin typeface="Cambria" panose="02040503050406030204" pitchFamily="18" charset="0"/>
              </a:rPr>
              <a:t>yêu</a:t>
            </a:r>
            <a:r>
              <a:rPr lang="en-US" dirty="0">
                <a:latin typeface="Cambria" panose="02040503050406030204" pitchFamily="18" charset="0"/>
              </a:rPr>
              <a:t> </a:t>
            </a:r>
            <a:r>
              <a:rPr lang="en-US" dirty="0" err="1">
                <a:latin typeface="Cambria" panose="02040503050406030204" pitchFamily="18" charset="0"/>
              </a:rPr>
              <a:t>cầu</a:t>
            </a:r>
            <a:r>
              <a:rPr lang="en-US" dirty="0">
                <a:latin typeface="Cambria" panose="02040503050406030204" pitchFamily="18" charset="0"/>
              </a:rPr>
              <a:t> </a:t>
            </a:r>
            <a:r>
              <a:rPr lang="en-US" dirty="0" err="1">
                <a:latin typeface="Cambria" panose="02040503050406030204" pitchFamily="18" charset="0"/>
              </a:rPr>
              <a:t>nào</a:t>
            </a:r>
            <a:r>
              <a:rPr lang="en-US" dirty="0">
                <a:latin typeface="Cambria" panose="02040503050406030204" pitchFamily="18" charset="0"/>
              </a:rPr>
              <a:t> </a:t>
            </a:r>
            <a:r>
              <a:rPr lang="en-US" dirty="0" err="1">
                <a:latin typeface="Cambria" panose="02040503050406030204" pitchFamily="18" charset="0"/>
              </a:rPr>
              <a:t>đó</a:t>
            </a:r>
            <a:r>
              <a:rPr lang="en-US" dirty="0">
                <a:latin typeface="Cambria" panose="02040503050406030204" pitchFamily="18" charset="0"/>
              </a:rPr>
              <a:t>.</a:t>
            </a:r>
          </a:p>
          <a:p>
            <a:pPr marL="0" indent="0" algn="just">
              <a:buNone/>
            </a:pPr>
            <a:r>
              <a:rPr lang="en-US" dirty="0" err="1">
                <a:latin typeface="Cambria" panose="02040503050406030204" pitchFamily="18" charset="0"/>
              </a:rPr>
              <a:t>Gặp</a:t>
            </a:r>
            <a:r>
              <a:rPr lang="en-US" dirty="0">
                <a:latin typeface="Cambria" panose="02040503050406030204" pitchFamily="18" charset="0"/>
              </a:rPr>
              <a:t> </a:t>
            </a:r>
            <a:r>
              <a:rPr lang="en-US" dirty="0" err="1">
                <a:latin typeface="Cambria" panose="02040503050406030204" pitchFamily="18" charset="0"/>
              </a:rPr>
              <a:t>lệnh</a:t>
            </a:r>
            <a:r>
              <a:rPr lang="en-US" dirty="0">
                <a:latin typeface="Cambria" panose="02040503050406030204" pitchFamily="18" charset="0"/>
              </a:rPr>
              <a:t> break, </a:t>
            </a:r>
            <a:r>
              <a:rPr lang="en-US" dirty="0" err="1">
                <a:latin typeface="Cambria" panose="02040503050406030204" pitchFamily="18" charset="0"/>
              </a:rPr>
              <a:t>chư</a:t>
            </a:r>
            <a:r>
              <a:rPr lang="vi-VN" dirty="0">
                <a:latin typeface="Cambria" panose="02040503050406030204" pitchFamily="18" charset="0"/>
              </a:rPr>
              <a:t>ơ</a:t>
            </a:r>
            <a:r>
              <a:rPr lang="en-US" dirty="0">
                <a:latin typeface="Cambria" panose="02040503050406030204" pitchFamily="18" charset="0"/>
              </a:rPr>
              <a:t>ng </a:t>
            </a:r>
            <a:r>
              <a:rPr lang="en-US" dirty="0" err="1">
                <a:latin typeface="Cambria" panose="02040503050406030204" pitchFamily="18" charset="0"/>
              </a:rPr>
              <a:t>trình</a:t>
            </a:r>
            <a:r>
              <a:rPr lang="en-US" dirty="0">
                <a:latin typeface="Cambria" panose="02040503050406030204" pitchFamily="18" charset="0"/>
              </a:rPr>
              <a:t> </a:t>
            </a:r>
            <a:r>
              <a:rPr lang="en-US" dirty="0" err="1">
                <a:latin typeface="Cambria" panose="02040503050406030204" pitchFamily="18" charset="0"/>
              </a:rPr>
              <a:t>sẽ</a:t>
            </a:r>
            <a:r>
              <a:rPr lang="en-US" dirty="0">
                <a:latin typeface="Cambria" panose="02040503050406030204" pitchFamily="18" charset="0"/>
              </a:rPr>
              <a:t> </a:t>
            </a:r>
            <a:r>
              <a:rPr lang="en-US" dirty="0" err="1">
                <a:latin typeface="Cambria" panose="02040503050406030204" pitchFamily="18" charset="0"/>
              </a:rPr>
              <a:t>không</a:t>
            </a:r>
            <a:r>
              <a:rPr lang="en-US" dirty="0">
                <a:latin typeface="Cambria" panose="02040503050406030204" pitchFamily="18" charset="0"/>
              </a:rPr>
              <a:t> </a:t>
            </a:r>
            <a:r>
              <a:rPr lang="en-US" dirty="0" err="1">
                <a:latin typeface="Cambria" panose="02040503050406030204" pitchFamily="18" charset="0"/>
              </a:rPr>
              <a:t>thực</a:t>
            </a:r>
            <a:r>
              <a:rPr lang="en-US" dirty="0">
                <a:latin typeface="Cambria" panose="02040503050406030204" pitchFamily="18" charset="0"/>
              </a:rPr>
              <a:t> </a:t>
            </a:r>
            <a:r>
              <a:rPr lang="en-US" dirty="0" err="1">
                <a:latin typeface="Cambria" panose="02040503050406030204" pitchFamily="18" charset="0"/>
              </a:rPr>
              <a:t>hiện</a:t>
            </a:r>
            <a:r>
              <a:rPr lang="en-US" dirty="0">
                <a:latin typeface="Cambria" panose="02040503050406030204" pitchFamily="18" charset="0"/>
              </a:rPr>
              <a:t> </a:t>
            </a:r>
            <a:r>
              <a:rPr lang="en-US" dirty="0" err="1">
                <a:latin typeface="Cambria" panose="02040503050406030204" pitchFamily="18" charset="0"/>
              </a:rPr>
              <a:t>bất</a:t>
            </a:r>
            <a:r>
              <a:rPr lang="en-US" dirty="0">
                <a:latin typeface="Cambria" panose="02040503050406030204" pitchFamily="18" charset="0"/>
              </a:rPr>
              <a:t> </a:t>
            </a:r>
            <a:r>
              <a:rPr lang="en-US" dirty="0" err="1">
                <a:latin typeface="Cambria" panose="02040503050406030204" pitchFamily="18" charset="0"/>
              </a:rPr>
              <a:t>cứ</a:t>
            </a:r>
            <a:r>
              <a:rPr lang="en-US" dirty="0">
                <a:latin typeface="Cambria" panose="02040503050406030204" pitchFamily="18" charset="0"/>
              </a:rPr>
              <a:t> </a:t>
            </a:r>
            <a:r>
              <a:rPr lang="en-US" dirty="0" err="1">
                <a:latin typeface="Cambria" panose="02040503050406030204" pitchFamily="18" charset="0"/>
              </a:rPr>
              <a:t>lệnh</a:t>
            </a:r>
            <a:r>
              <a:rPr lang="en-US" dirty="0">
                <a:latin typeface="Cambria" panose="02040503050406030204" pitchFamily="18" charset="0"/>
              </a:rPr>
              <a:t> </a:t>
            </a:r>
            <a:r>
              <a:rPr lang="en-US" dirty="0" err="1">
                <a:latin typeface="Cambria" panose="02040503050406030204" pitchFamily="18" charset="0"/>
              </a:rPr>
              <a:t>nào</a:t>
            </a:r>
            <a:r>
              <a:rPr lang="en-US" dirty="0">
                <a:latin typeface="Cambria" panose="02040503050406030204" pitchFamily="18" charset="0"/>
              </a:rPr>
              <a:t> </a:t>
            </a:r>
            <a:r>
              <a:rPr lang="en-US" dirty="0" err="1">
                <a:latin typeface="Cambria" panose="02040503050406030204" pitchFamily="18" charset="0"/>
              </a:rPr>
              <a:t>bên</a:t>
            </a:r>
            <a:r>
              <a:rPr lang="en-US" dirty="0">
                <a:latin typeface="Cambria" panose="02040503050406030204" pitchFamily="18" charset="0"/>
              </a:rPr>
              <a:t> d</a:t>
            </a:r>
            <a:r>
              <a:rPr lang="vi-VN" dirty="0">
                <a:latin typeface="Cambria" panose="02040503050406030204" pitchFamily="18" charset="0"/>
              </a:rPr>
              <a:t>ư</a:t>
            </a:r>
            <a:r>
              <a:rPr lang="en-US" dirty="0" err="1">
                <a:latin typeface="Cambria" panose="02040503050406030204" pitchFamily="18" charset="0"/>
              </a:rPr>
              <a:t>ới</a:t>
            </a:r>
            <a:r>
              <a:rPr lang="en-US" dirty="0">
                <a:latin typeface="Cambria" panose="02040503050406030204" pitchFamily="18" charset="0"/>
              </a:rPr>
              <a:t> </a:t>
            </a:r>
            <a:r>
              <a:rPr lang="en-US" dirty="0" err="1">
                <a:latin typeface="Cambria" panose="02040503050406030204" pitchFamily="18" charset="0"/>
              </a:rPr>
              <a:t>nó</a:t>
            </a:r>
            <a:r>
              <a:rPr lang="en-US" dirty="0">
                <a:latin typeface="Cambria" panose="02040503050406030204" pitchFamily="18" charset="0"/>
              </a:rPr>
              <a:t>, </a:t>
            </a:r>
            <a:r>
              <a:rPr lang="en-US" dirty="0" err="1">
                <a:latin typeface="Cambria" panose="02040503050406030204" pitchFamily="18" charset="0"/>
              </a:rPr>
              <a:t>mà</a:t>
            </a:r>
            <a:r>
              <a:rPr lang="en-US" dirty="0">
                <a:latin typeface="Cambria" panose="02040503050406030204" pitchFamily="18" charset="0"/>
              </a:rPr>
              <a:t> </a:t>
            </a:r>
            <a:r>
              <a:rPr lang="en-US" dirty="0" err="1">
                <a:latin typeface="Cambria" panose="02040503050406030204" pitchFamily="18" charset="0"/>
              </a:rPr>
              <a:t>thoát</a:t>
            </a:r>
            <a:r>
              <a:rPr lang="en-US" dirty="0">
                <a:latin typeface="Cambria" panose="02040503050406030204" pitchFamily="18" charset="0"/>
              </a:rPr>
              <a:t> </a:t>
            </a:r>
            <a:r>
              <a:rPr lang="en-US" dirty="0" err="1">
                <a:latin typeface="Cambria" panose="02040503050406030204" pitchFamily="18" charset="0"/>
              </a:rPr>
              <a:t>luôn</a:t>
            </a:r>
            <a:r>
              <a:rPr lang="en-US" dirty="0">
                <a:latin typeface="Cambria" panose="02040503050406030204" pitchFamily="18" charset="0"/>
              </a:rPr>
              <a:t> </a:t>
            </a:r>
            <a:r>
              <a:rPr lang="en-US" dirty="0" err="1">
                <a:latin typeface="Cambria" panose="02040503050406030204" pitchFamily="18" charset="0"/>
              </a:rPr>
              <a:t>khỏi</a:t>
            </a:r>
            <a:r>
              <a:rPr lang="en-US" dirty="0">
                <a:latin typeface="Cambria" panose="02040503050406030204" pitchFamily="18" charset="0"/>
              </a:rPr>
              <a:t> </a:t>
            </a:r>
            <a:r>
              <a:rPr lang="en-US" dirty="0" err="1">
                <a:latin typeface="Cambria" panose="02040503050406030204" pitchFamily="18" charset="0"/>
              </a:rPr>
              <a:t>vòng</a:t>
            </a:r>
            <a:r>
              <a:rPr lang="en-US" dirty="0">
                <a:latin typeface="Cambria" panose="02040503050406030204" pitchFamily="18" charset="0"/>
              </a:rPr>
              <a:t> </a:t>
            </a:r>
            <a:r>
              <a:rPr lang="en-US" dirty="0" err="1">
                <a:latin typeface="Cambria" panose="02040503050406030204" pitchFamily="18" charset="0"/>
              </a:rPr>
              <a:t>lặp</a:t>
            </a:r>
            <a:r>
              <a:rPr lang="en-US" dirty="0">
                <a:latin typeface="Cambria" panose="02040503050406030204" pitchFamily="18" charset="0"/>
              </a:rPr>
              <a:t>.</a:t>
            </a:r>
          </a:p>
          <a:p>
            <a:pPr marL="0" indent="0" algn="just">
              <a:buNone/>
            </a:pPr>
            <a:endParaRPr lang="en-US" dirty="0">
              <a:latin typeface="Cambria" panose="02040503050406030204" pitchFamily="18" charset="0"/>
            </a:endParaRPr>
          </a:p>
        </p:txBody>
      </p:sp>
    </p:spTree>
    <p:extLst>
      <p:ext uri="{BB962C8B-B14F-4D97-AF65-F5344CB8AC3E}">
        <p14:creationId xmlns:p14="http://schemas.microsoft.com/office/powerpoint/2010/main" val="14838590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51</a:t>
            </a:fld>
            <a:endParaRPr lang="en-US"/>
          </a:p>
        </p:txBody>
      </p:sp>
      <p:sp>
        <p:nvSpPr>
          <p:cNvPr id="14" name="Content Placeholder 2"/>
          <p:cNvSpPr txBox="1">
            <a:spLocks/>
          </p:cNvSpPr>
          <p:nvPr/>
        </p:nvSpPr>
        <p:spPr>
          <a:xfrm>
            <a:off x="386549" y="184897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b="1" u="sng" dirty="0" err="1">
                <a:latin typeface="Cambria" panose="02040503050406030204" pitchFamily="18" charset="0"/>
              </a:rPr>
              <a:t>Ví</a:t>
            </a:r>
            <a:r>
              <a:rPr lang="en-US" b="1" u="sng" dirty="0">
                <a:latin typeface="Cambria" panose="02040503050406030204" pitchFamily="18" charset="0"/>
              </a:rPr>
              <a:t> </a:t>
            </a:r>
            <a:r>
              <a:rPr lang="en-US" b="1" u="sng" dirty="0" err="1">
                <a:latin typeface="Cambria" panose="02040503050406030204" pitchFamily="18" charset="0"/>
              </a:rPr>
              <a:t>dụ</a:t>
            </a:r>
            <a:r>
              <a:rPr lang="en-US" b="1" u="sng" dirty="0">
                <a:latin typeface="Cambria" panose="02040503050406030204" pitchFamily="18" charset="0"/>
              </a:rPr>
              <a:t>:</a:t>
            </a:r>
            <a:r>
              <a:rPr lang="en-US" dirty="0">
                <a:latin typeface="Cambria" panose="02040503050406030204" pitchFamily="18" charset="0"/>
              </a:rPr>
              <a:t> </a:t>
            </a:r>
            <a:r>
              <a:rPr lang="en-US" dirty="0" err="1">
                <a:latin typeface="Cambria" panose="02040503050406030204" pitchFamily="18" charset="0"/>
              </a:rPr>
              <a:t>Viết</a:t>
            </a:r>
            <a:r>
              <a:rPr lang="en-US" dirty="0">
                <a:latin typeface="Cambria" panose="02040503050406030204" pitchFamily="18" charset="0"/>
              </a:rPr>
              <a:t> </a:t>
            </a:r>
            <a:r>
              <a:rPr lang="en-US" dirty="0" err="1">
                <a:latin typeface="Cambria" panose="02040503050406030204" pitchFamily="18" charset="0"/>
              </a:rPr>
              <a:t>chư</a:t>
            </a:r>
            <a:r>
              <a:rPr lang="vi-VN" dirty="0">
                <a:latin typeface="Cambria" panose="02040503050406030204" pitchFamily="18" charset="0"/>
              </a:rPr>
              <a:t>ơ</a:t>
            </a:r>
            <a:r>
              <a:rPr lang="en-US" dirty="0">
                <a:latin typeface="Cambria" panose="02040503050406030204" pitchFamily="18" charset="0"/>
              </a:rPr>
              <a:t>ng </a:t>
            </a:r>
            <a:r>
              <a:rPr lang="en-US" dirty="0" err="1">
                <a:latin typeface="Cambria" panose="02040503050406030204" pitchFamily="18" charset="0"/>
              </a:rPr>
              <a:t>trình</a:t>
            </a:r>
            <a:r>
              <a:rPr lang="en-US" dirty="0">
                <a:latin typeface="Cambria" panose="02040503050406030204" pitchFamily="18" charset="0"/>
              </a:rPr>
              <a:t> </a:t>
            </a:r>
            <a:r>
              <a:rPr lang="en-US" dirty="0" err="1">
                <a:latin typeface="Cambria" panose="02040503050406030204" pitchFamily="18" charset="0"/>
              </a:rPr>
              <a:t>vòng</a:t>
            </a:r>
            <a:r>
              <a:rPr lang="en-US" dirty="0">
                <a:latin typeface="Cambria" panose="02040503050406030204" pitchFamily="18" charset="0"/>
              </a:rPr>
              <a:t> </a:t>
            </a:r>
            <a:r>
              <a:rPr lang="en-US" dirty="0" err="1">
                <a:latin typeface="Cambria" panose="02040503050406030204" pitchFamily="18" charset="0"/>
              </a:rPr>
              <a:t>lặp</a:t>
            </a:r>
            <a:r>
              <a:rPr lang="en-US" dirty="0">
                <a:latin typeface="Cambria" panose="02040503050406030204" pitchFamily="18" charset="0"/>
              </a:rPr>
              <a:t> </a:t>
            </a:r>
            <a:r>
              <a:rPr lang="en-US" dirty="0" err="1">
                <a:latin typeface="Cambria" panose="02040503050406030204" pitchFamily="18" charset="0"/>
              </a:rPr>
              <a:t>vĩnh</a:t>
            </a:r>
            <a:r>
              <a:rPr lang="en-US" dirty="0">
                <a:latin typeface="Cambria" panose="02040503050406030204" pitchFamily="18" charset="0"/>
              </a:rPr>
              <a:t> </a:t>
            </a:r>
            <a:r>
              <a:rPr lang="en-US" dirty="0" err="1">
                <a:latin typeface="Cambria" panose="02040503050406030204" pitchFamily="18" charset="0"/>
              </a:rPr>
              <a:t>cửu</a:t>
            </a:r>
            <a:r>
              <a:rPr lang="en-US" dirty="0">
                <a:latin typeface="Cambria" panose="02040503050406030204" pitchFamily="18" charset="0"/>
              </a:rPr>
              <a:t> </a:t>
            </a:r>
            <a:r>
              <a:rPr lang="en-US" dirty="0" err="1">
                <a:latin typeface="Cambria" panose="02040503050406030204" pitchFamily="18" charset="0"/>
              </a:rPr>
              <a:t>cho</a:t>
            </a:r>
            <a:r>
              <a:rPr lang="en-US" dirty="0">
                <a:latin typeface="Cambria" panose="02040503050406030204" pitchFamily="18" charset="0"/>
              </a:rPr>
              <a:t> </a:t>
            </a:r>
            <a:r>
              <a:rPr lang="en-US" dirty="0" err="1">
                <a:latin typeface="Cambria" panose="02040503050406030204" pitchFamily="18" charset="0"/>
              </a:rPr>
              <a:t>phép</a:t>
            </a:r>
            <a:r>
              <a:rPr lang="en-US" dirty="0">
                <a:latin typeface="Cambria" panose="02040503050406030204" pitchFamily="18" charset="0"/>
              </a:rPr>
              <a:t> </a:t>
            </a:r>
            <a:r>
              <a:rPr lang="en-US" dirty="0" err="1">
                <a:latin typeface="Cambria" panose="02040503050406030204" pitchFamily="18" charset="0"/>
              </a:rPr>
              <a:t>phần</a:t>
            </a:r>
            <a:r>
              <a:rPr lang="en-US" dirty="0">
                <a:latin typeface="Cambria" panose="02040503050406030204" pitchFamily="18" charset="0"/>
              </a:rPr>
              <a:t> </a:t>
            </a:r>
            <a:r>
              <a:rPr lang="en-US" dirty="0" err="1">
                <a:latin typeface="Cambria" panose="02040503050406030204" pitchFamily="18" charset="0"/>
              </a:rPr>
              <a:t>mềm</a:t>
            </a:r>
            <a:r>
              <a:rPr lang="en-US" dirty="0">
                <a:latin typeface="Cambria" panose="02040503050406030204" pitchFamily="18" charset="0"/>
              </a:rPr>
              <a:t> </a:t>
            </a:r>
            <a:r>
              <a:rPr lang="en-US" dirty="0" err="1">
                <a:latin typeface="Cambria" panose="02040503050406030204" pitchFamily="18" charset="0"/>
              </a:rPr>
              <a:t>chạy</a:t>
            </a:r>
            <a:r>
              <a:rPr lang="en-US" dirty="0">
                <a:latin typeface="Cambria" panose="02040503050406030204" pitchFamily="18" charset="0"/>
              </a:rPr>
              <a:t> </a:t>
            </a:r>
            <a:r>
              <a:rPr lang="en-US" dirty="0" err="1">
                <a:latin typeface="Cambria" panose="02040503050406030204" pitchFamily="18" charset="0"/>
              </a:rPr>
              <a:t>liên</a:t>
            </a:r>
            <a:r>
              <a:rPr lang="en-US" dirty="0">
                <a:latin typeface="Cambria" panose="02040503050406030204" pitchFamily="18" charset="0"/>
              </a:rPr>
              <a:t> </a:t>
            </a:r>
            <a:r>
              <a:rPr lang="en-US" dirty="0" err="1">
                <a:latin typeface="Cambria" panose="02040503050406030204" pitchFamily="18" charset="0"/>
              </a:rPr>
              <a:t>tục</a:t>
            </a:r>
            <a:r>
              <a:rPr lang="en-US" dirty="0">
                <a:latin typeface="Cambria" panose="02040503050406030204" pitchFamily="18" charset="0"/>
              </a:rPr>
              <a:t>, </a:t>
            </a:r>
            <a:r>
              <a:rPr lang="en-US" dirty="0" err="1">
                <a:latin typeface="Cambria" panose="02040503050406030204" pitchFamily="18" charset="0"/>
              </a:rPr>
              <a:t>khi</a:t>
            </a:r>
            <a:r>
              <a:rPr lang="en-US" dirty="0">
                <a:latin typeface="Cambria" panose="02040503050406030204" pitchFamily="18" charset="0"/>
              </a:rPr>
              <a:t> </a:t>
            </a:r>
            <a:r>
              <a:rPr lang="en-US" dirty="0" err="1">
                <a:latin typeface="Cambria" panose="02040503050406030204" pitchFamily="18" charset="0"/>
              </a:rPr>
              <a:t>nào</a:t>
            </a:r>
            <a:r>
              <a:rPr lang="en-US" dirty="0">
                <a:latin typeface="Cambria" panose="02040503050406030204" pitchFamily="18" charset="0"/>
              </a:rPr>
              <a:t> </a:t>
            </a:r>
            <a:r>
              <a:rPr lang="en-US" dirty="0" err="1">
                <a:latin typeface="Cambria" panose="02040503050406030204" pitchFamily="18" charset="0"/>
              </a:rPr>
              <a:t>hỏi</a:t>
            </a:r>
            <a:r>
              <a:rPr lang="en-US" dirty="0">
                <a:latin typeface="Cambria" panose="02040503050406030204" pitchFamily="18" charset="0"/>
              </a:rPr>
              <a:t> </a:t>
            </a:r>
            <a:r>
              <a:rPr lang="en-US" dirty="0" err="1">
                <a:latin typeface="Cambria" panose="02040503050406030204" pitchFamily="18" charset="0"/>
              </a:rPr>
              <a:t>thoát</a:t>
            </a:r>
            <a:r>
              <a:rPr lang="en-US" dirty="0">
                <a:latin typeface="Cambria" panose="02040503050406030204" pitchFamily="18" charset="0"/>
              </a:rPr>
              <a:t> </a:t>
            </a:r>
            <a:r>
              <a:rPr lang="en-US" dirty="0" err="1">
                <a:latin typeface="Cambria" panose="02040503050406030204" pitchFamily="18" charset="0"/>
              </a:rPr>
              <a:t>mới</a:t>
            </a:r>
            <a:r>
              <a:rPr lang="en-US" dirty="0">
                <a:latin typeface="Cambria" panose="02040503050406030204" pitchFamily="18" charset="0"/>
              </a:rPr>
              <a:t> </a:t>
            </a:r>
            <a:r>
              <a:rPr lang="en-US" dirty="0" err="1">
                <a:latin typeface="Cambria" panose="02040503050406030204" pitchFamily="18" charset="0"/>
              </a:rPr>
              <a:t>thoát</a:t>
            </a:r>
            <a:r>
              <a:rPr lang="en-US" dirty="0">
                <a:latin typeface="Cambria" panose="02040503050406030204" pitchFamily="18" charset="0"/>
              </a:rPr>
              <a:t> </a:t>
            </a:r>
            <a:r>
              <a:rPr lang="en-US" dirty="0" err="1">
                <a:latin typeface="Cambria" panose="02040503050406030204" pitchFamily="18" charset="0"/>
              </a:rPr>
              <a:t>phần</a:t>
            </a:r>
            <a:r>
              <a:rPr lang="en-US" dirty="0">
                <a:latin typeface="Cambria" panose="02040503050406030204" pitchFamily="18" charset="0"/>
              </a:rPr>
              <a:t> </a:t>
            </a:r>
            <a:r>
              <a:rPr lang="en-US" dirty="0" err="1">
                <a:latin typeface="Cambria" panose="02040503050406030204" pitchFamily="18" charset="0"/>
              </a:rPr>
              <a:t>mềm</a:t>
            </a:r>
            <a:r>
              <a:rPr lang="en-US" dirty="0">
                <a:latin typeface="Cambria" panose="02040503050406030204" pitchFamily="18" charset="0"/>
              </a:rPr>
              <a:t>:</a:t>
            </a:r>
          </a:p>
          <a:p>
            <a:pPr marL="0" indent="0" algn="just">
              <a:buNone/>
            </a:pPr>
            <a:endParaRPr lang="en-US" dirty="0">
              <a:latin typeface="Cambria" panose="02040503050406030204" pitchFamily="18" charset="0"/>
            </a:endParaRPr>
          </a:p>
        </p:txBody>
      </p:sp>
      <p:pic>
        <p:nvPicPr>
          <p:cNvPr id="8" name="Picture 7">
            <a:extLst>
              <a:ext uri="{FF2B5EF4-FFF2-40B4-BE49-F238E27FC236}">
                <a16:creationId xmlns:a16="http://schemas.microsoft.com/office/drawing/2014/main" id="{3B94B211-4A86-4073-9665-AF39504999EA}"/>
              </a:ext>
            </a:extLst>
          </p:cNvPr>
          <p:cNvPicPr>
            <a:picLocks noChangeAspect="1"/>
          </p:cNvPicPr>
          <p:nvPr/>
        </p:nvPicPr>
        <p:blipFill>
          <a:blip r:embed="rId3"/>
          <a:stretch>
            <a:fillRect/>
          </a:stretch>
        </p:blipFill>
        <p:spPr>
          <a:xfrm>
            <a:off x="2335943" y="3115064"/>
            <a:ext cx="8891714" cy="3096344"/>
          </a:xfrm>
          <a:prstGeom prst="rect">
            <a:avLst/>
          </a:prstGeom>
        </p:spPr>
      </p:pic>
      <p:grpSp>
        <p:nvGrpSpPr>
          <p:cNvPr id="11" name="Group 10">
            <a:extLst>
              <a:ext uri="{FF2B5EF4-FFF2-40B4-BE49-F238E27FC236}">
                <a16:creationId xmlns:a16="http://schemas.microsoft.com/office/drawing/2014/main" id="{B9FD25C9-44A8-4D66-BFAE-03B15049940C}"/>
              </a:ext>
            </a:extLst>
          </p:cNvPr>
          <p:cNvGrpSpPr/>
          <p:nvPr/>
        </p:nvGrpSpPr>
        <p:grpSpPr>
          <a:xfrm>
            <a:off x="420629" y="707935"/>
            <a:ext cx="6629400" cy="508000"/>
            <a:chOff x="789624" y="1191463"/>
            <a:chExt cx="6629400" cy="508000"/>
          </a:xfrm>
        </p:grpSpPr>
        <p:sp>
          <p:nvSpPr>
            <p:cNvPr id="12" name="AutoShape 52">
              <a:extLst>
                <a:ext uri="{FF2B5EF4-FFF2-40B4-BE49-F238E27FC236}">
                  <a16:creationId xmlns:a16="http://schemas.microsoft.com/office/drawing/2014/main" id="{94294494-50EB-4670-8FBB-D32FCED77610}"/>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smtClean="0">
                  <a:latin typeface="Cambria" panose="02040503050406030204" pitchFamily="18" charset="0"/>
                </a:rPr>
                <a:t> </a:t>
              </a:r>
              <a:r>
                <a:rPr lang="en-US" sz="4800" b="1" dirty="0" err="1" smtClean="0">
                  <a:latin typeface="Cambria" panose="02040503050406030204" pitchFamily="18" charset="0"/>
                </a:rPr>
                <a:t>Câu</a:t>
              </a:r>
              <a:r>
                <a:rPr lang="en-US" sz="4800" b="1" dirty="0" smtClean="0">
                  <a:latin typeface="Cambria" panose="02040503050406030204" pitchFamily="18" charset="0"/>
                </a:rPr>
                <a:t> </a:t>
              </a:r>
              <a:r>
                <a:rPr lang="en-US" sz="4800" b="1" dirty="0" err="1">
                  <a:latin typeface="Cambria" panose="02040503050406030204" pitchFamily="18" charset="0"/>
                </a:rPr>
                <a:t>lệnh</a:t>
              </a:r>
              <a:r>
                <a:rPr lang="en-US" sz="4800" b="1" dirty="0">
                  <a:latin typeface="Cambria" panose="02040503050406030204" pitchFamily="18" charset="0"/>
                </a:rPr>
                <a:t> break</a:t>
              </a:r>
            </a:p>
          </p:txBody>
        </p:sp>
        <p:grpSp>
          <p:nvGrpSpPr>
            <p:cNvPr id="15" name="Group 17">
              <a:extLst>
                <a:ext uri="{FF2B5EF4-FFF2-40B4-BE49-F238E27FC236}">
                  <a16:creationId xmlns:a16="http://schemas.microsoft.com/office/drawing/2014/main" id="{67856847-B731-4D1F-9786-1DC34EF39512}"/>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E5C8191E-8122-42A9-9093-A3713508692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17942D02-7265-43A2-9D47-5D92C8354FE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9B18939E-808A-452E-8446-D0F2188EA06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1960492" y="3044509"/>
            <a:ext cx="9145016" cy="31064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3291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02810" y="67431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smtClean="0">
                  <a:latin typeface="Cambria" panose="02040503050406030204" pitchFamily="18" charset="0"/>
                </a:rPr>
                <a:t> </a:t>
              </a:r>
              <a:r>
                <a:rPr lang="en-US" sz="4000" b="1" dirty="0" err="1" smtClean="0">
                  <a:latin typeface="Cambria" panose="02040503050406030204" pitchFamily="18" charset="0"/>
                </a:rPr>
                <a:t>Câu</a:t>
              </a:r>
              <a:r>
                <a:rPr lang="en-US" sz="4000" b="1" dirty="0" smtClean="0">
                  <a:latin typeface="Cambria" panose="02040503050406030204" pitchFamily="18" charset="0"/>
                </a:rPr>
                <a:t> </a:t>
              </a:r>
              <a:r>
                <a:rPr lang="en-US" sz="4000" b="1" dirty="0" err="1">
                  <a:latin typeface="Cambria" panose="02040503050406030204" pitchFamily="18" charset="0"/>
                </a:rPr>
                <a:t>lệnh</a:t>
              </a:r>
              <a:r>
                <a:rPr lang="en-US" sz="4000" b="1" dirty="0">
                  <a:latin typeface="Cambria" panose="02040503050406030204" pitchFamily="18" charset="0"/>
                </a:rPr>
                <a:t> continue</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2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2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2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52</a:t>
            </a:fld>
            <a:endParaRPr lang="en-US"/>
          </a:p>
        </p:txBody>
      </p:sp>
      <p:sp>
        <p:nvSpPr>
          <p:cNvPr id="14" name="Content Placeholder 2"/>
          <p:cNvSpPr txBox="1">
            <a:spLocks/>
          </p:cNvSpPr>
          <p:nvPr/>
        </p:nvSpPr>
        <p:spPr>
          <a:xfrm>
            <a:off x="502810" y="206084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dirty="0">
                <a:solidFill>
                  <a:srgbClr val="FF0000"/>
                </a:solidFill>
                <a:latin typeface="Cambria" panose="02040503050406030204" pitchFamily="18" charset="0"/>
              </a:rPr>
              <a:t>continue</a:t>
            </a:r>
            <a:r>
              <a:rPr lang="en-US" dirty="0">
                <a:latin typeface="Cambria" panose="02040503050406030204" pitchFamily="18" charset="0"/>
              </a:rPr>
              <a:t> </a:t>
            </a:r>
            <a:r>
              <a:rPr lang="en-US" dirty="0" err="1">
                <a:latin typeface="Cambria" panose="02040503050406030204" pitchFamily="18" charset="0"/>
              </a:rPr>
              <a:t>là</a:t>
            </a:r>
            <a:r>
              <a:rPr lang="en-US" dirty="0">
                <a:latin typeface="Cambria" panose="02040503050406030204" pitchFamily="18" charset="0"/>
              </a:rPr>
              <a:t> </a:t>
            </a:r>
            <a:r>
              <a:rPr lang="en-US" dirty="0" err="1">
                <a:latin typeface="Cambria" panose="02040503050406030204" pitchFamily="18" charset="0"/>
              </a:rPr>
              <a:t>từ</a:t>
            </a:r>
            <a:r>
              <a:rPr lang="en-US" dirty="0">
                <a:latin typeface="Cambria" panose="02040503050406030204" pitchFamily="18" charset="0"/>
              </a:rPr>
              <a:t> </a:t>
            </a:r>
            <a:r>
              <a:rPr lang="en-US" dirty="0" err="1">
                <a:latin typeface="Cambria" panose="02040503050406030204" pitchFamily="18" charset="0"/>
              </a:rPr>
              <a:t>khóa</a:t>
            </a:r>
            <a:r>
              <a:rPr lang="en-US" dirty="0">
                <a:latin typeface="Cambria" panose="02040503050406030204" pitchFamily="18" charset="0"/>
              </a:rPr>
              <a:t> </a:t>
            </a:r>
            <a:r>
              <a:rPr lang="en-US" dirty="0" err="1">
                <a:latin typeface="Cambria" panose="02040503050406030204" pitchFamily="18" charset="0"/>
              </a:rPr>
              <a:t>đặc</a:t>
            </a:r>
            <a:r>
              <a:rPr lang="en-US" dirty="0">
                <a:latin typeface="Cambria" panose="02040503050406030204" pitchFamily="18" charset="0"/>
              </a:rPr>
              <a:t> </a:t>
            </a:r>
            <a:r>
              <a:rPr lang="en-US" dirty="0" err="1">
                <a:latin typeface="Cambria" panose="02040503050406030204" pitchFamily="18" charset="0"/>
              </a:rPr>
              <a:t>biệt</a:t>
            </a:r>
            <a:r>
              <a:rPr lang="en-US" dirty="0">
                <a:latin typeface="Cambria" panose="02040503050406030204" pitchFamily="18" charset="0"/>
              </a:rPr>
              <a:t> </a:t>
            </a:r>
            <a:r>
              <a:rPr lang="en-US" dirty="0" err="1">
                <a:latin typeface="Cambria" panose="02040503050406030204" pitchFamily="18" charset="0"/>
              </a:rPr>
              <a:t>dùng</a:t>
            </a:r>
            <a:r>
              <a:rPr lang="en-US" dirty="0">
                <a:latin typeface="Cambria" panose="02040503050406030204" pitchFamily="18" charset="0"/>
              </a:rPr>
              <a:t> </a:t>
            </a:r>
            <a:r>
              <a:rPr lang="en-US" dirty="0" err="1">
                <a:latin typeface="Cambria" panose="02040503050406030204" pitchFamily="18" charset="0"/>
              </a:rPr>
              <a:t>để</a:t>
            </a:r>
            <a:r>
              <a:rPr lang="en-US" dirty="0">
                <a:latin typeface="Cambria" panose="02040503050406030204" pitchFamily="18" charset="0"/>
              </a:rPr>
              <a:t> </a:t>
            </a:r>
            <a:r>
              <a:rPr lang="en-US" dirty="0" err="1">
                <a:latin typeface="Cambria" panose="02040503050406030204" pitchFamily="18" charset="0"/>
              </a:rPr>
              <a:t>nhảy</a:t>
            </a:r>
            <a:r>
              <a:rPr lang="en-US" dirty="0">
                <a:latin typeface="Cambria" panose="02040503050406030204" pitchFamily="18" charset="0"/>
              </a:rPr>
              <a:t> </a:t>
            </a:r>
            <a:r>
              <a:rPr lang="en-US" dirty="0" err="1">
                <a:latin typeface="Cambria" panose="02040503050406030204" pitchFamily="18" charset="0"/>
              </a:rPr>
              <a:t>sớm</a:t>
            </a:r>
            <a:r>
              <a:rPr lang="en-US" dirty="0">
                <a:latin typeface="Cambria" panose="02040503050406030204" pitchFamily="18" charset="0"/>
              </a:rPr>
              <a:t> </a:t>
            </a:r>
            <a:r>
              <a:rPr lang="en-US" dirty="0" err="1">
                <a:latin typeface="Cambria" panose="02040503050406030204" pitchFamily="18" charset="0"/>
              </a:rPr>
              <a:t>tới</a:t>
            </a:r>
            <a:r>
              <a:rPr lang="en-US" dirty="0">
                <a:latin typeface="Cambria" panose="02040503050406030204" pitchFamily="18" charset="0"/>
              </a:rPr>
              <a:t> </a:t>
            </a:r>
            <a:r>
              <a:rPr lang="en-US" dirty="0" err="1">
                <a:latin typeface="Cambria" panose="02040503050406030204" pitchFamily="18" charset="0"/>
              </a:rPr>
              <a:t>lần</a:t>
            </a:r>
            <a:r>
              <a:rPr lang="en-US" dirty="0">
                <a:latin typeface="Cambria" panose="02040503050406030204" pitchFamily="18" charset="0"/>
              </a:rPr>
              <a:t> </a:t>
            </a:r>
            <a:r>
              <a:rPr lang="en-US" dirty="0" err="1">
                <a:latin typeface="Cambria" panose="02040503050406030204" pitchFamily="18" charset="0"/>
              </a:rPr>
              <a:t>lặp</a:t>
            </a:r>
            <a:r>
              <a:rPr lang="en-US" dirty="0">
                <a:latin typeface="Cambria" panose="02040503050406030204" pitchFamily="18" charset="0"/>
              </a:rPr>
              <a:t> </a:t>
            </a:r>
            <a:r>
              <a:rPr lang="en-US" dirty="0" err="1">
                <a:latin typeface="Cambria" panose="02040503050406030204" pitchFamily="18" charset="0"/>
              </a:rPr>
              <a:t>kế</a:t>
            </a:r>
            <a:r>
              <a:rPr lang="en-US" dirty="0">
                <a:latin typeface="Cambria" panose="02040503050406030204" pitchFamily="18" charset="0"/>
              </a:rPr>
              <a:t> </a:t>
            </a:r>
            <a:r>
              <a:rPr lang="en-US" dirty="0" err="1">
                <a:latin typeface="Cambria" panose="02040503050406030204" pitchFamily="18" charset="0"/>
              </a:rPr>
              <a:t>tiếp</a:t>
            </a:r>
            <a:r>
              <a:rPr lang="en-US" dirty="0">
                <a:latin typeface="Cambria" panose="02040503050406030204" pitchFamily="18" charset="0"/>
              </a:rPr>
              <a:t>, </a:t>
            </a:r>
            <a:r>
              <a:rPr lang="en-US" dirty="0" err="1">
                <a:latin typeface="Cambria" panose="02040503050406030204" pitchFamily="18" charset="0"/>
              </a:rPr>
              <a:t>các</a:t>
            </a:r>
            <a:r>
              <a:rPr lang="en-US" dirty="0">
                <a:latin typeface="Cambria" panose="02040503050406030204" pitchFamily="18" charset="0"/>
              </a:rPr>
              <a:t> </a:t>
            </a:r>
            <a:r>
              <a:rPr lang="en-US" dirty="0" err="1">
                <a:latin typeface="Cambria" panose="02040503050406030204" pitchFamily="18" charset="0"/>
              </a:rPr>
              <a:t>lệnh</a:t>
            </a:r>
            <a:r>
              <a:rPr lang="en-US" dirty="0">
                <a:latin typeface="Cambria" panose="02040503050406030204" pitchFamily="18" charset="0"/>
              </a:rPr>
              <a:t> </a:t>
            </a:r>
            <a:r>
              <a:rPr lang="en-US" dirty="0" err="1">
                <a:latin typeface="Cambria" panose="02040503050406030204" pitchFamily="18" charset="0"/>
              </a:rPr>
              <a:t>bên</a:t>
            </a:r>
            <a:r>
              <a:rPr lang="en-US" dirty="0">
                <a:latin typeface="Cambria" panose="02040503050406030204" pitchFamily="18" charset="0"/>
              </a:rPr>
              <a:t> d</a:t>
            </a:r>
            <a:r>
              <a:rPr lang="vi-VN" dirty="0">
                <a:latin typeface="Cambria" panose="02040503050406030204" pitchFamily="18" charset="0"/>
              </a:rPr>
              <a:t>ư</a:t>
            </a:r>
            <a:r>
              <a:rPr lang="en-US" dirty="0" err="1">
                <a:latin typeface="Cambria" panose="02040503050406030204" pitchFamily="18" charset="0"/>
              </a:rPr>
              <a:t>ới</a:t>
            </a:r>
            <a:r>
              <a:rPr lang="en-US" dirty="0">
                <a:latin typeface="Cambria" panose="02040503050406030204" pitchFamily="18" charset="0"/>
              </a:rPr>
              <a:t> continue </a:t>
            </a:r>
            <a:r>
              <a:rPr lang="en-US" dirty="0" err="1">
                <a:latin typeface="Cambria" panose="02040503050406030204" pitchFamily="18" charset="0"/>
              </a:rPr>
              <a:t>sẽ</a:t>
            </a:r>
            <a:r>
              <a:rPr lang="en-US" dirty="0">
                <a:latin typeface="Cambria" panose="02040503050406030204" pitchFamily="18" charset="0"/>
              </a:rPr>
              <a:t> </a:t>
            </a:r>
            <a:r>
              <a:rPr lang="en-US" dirty="0" err="1">
                <a:latin typeface="Cambria" panose="02040503050406030204" pitchFamily="18" charset="0"/>
              </a:rPr>
              <a:t>không</a:t>
            </a:r>
            <a:r>
              <a:rPr lang="en-US" dirty="0">
                <a:latin typeface="Cambria" panose="02040503050406030204" pitchFamily="18" charset="0"/>
              </a:rPr>
              <a:t> đ</a:t>
            </a:r>
            <a:r>
              <a:rPr lang="vi-VN" dirty="0">
                <a:latin typeface="Cambria" panose="02040503050406030204" pitchFamily="18" charset="0"/>
              </a:rPr>
              <a:t>ư</a:t>
            </a:r>
            <a:r>
              <a:rPr lang="en-US" dirty="0" err="1">
                <a:latin typeface="Cambria" panose="02040503050406030204" pitchFamily="18" charset="0"/>
              </a:rPr>
              <a:t>ợc</a:t>
            </a:r>
            <a:r>
              <a:rPr lang="en-US" dirty="0">
                <a:latin typeface="Cambria" panose="02040503050406030204" pitchFamily="18" charset="0"/>
              </a:rPr>
              <a:t> </a:t>
            </a:r>
            <a:r>
              <a:rPr lang="en-US" dirty="0" err="1">
                <a:latin typeface="Cambria" panose="02040503050406030204" pitchFamily="18" charset="0"/>
              </a:rPr>
              <a:t>thực</a:t>
            </a:r>
            <a:r>
              <a:rPr lang="en-US" dirty="0">
                <a:latin typeface="Cambria" panose="02040503050406030204" pitchFamily="18" charset="0"/>
              </a:rPr>
              <a:t> </a:t>
            </a:r>
            <a:r>
              <a:rPr lang="en-US" dirty="0" err="1">
                <a:latin typeface="Cambria" panose="02040503050406030204" pitchFamily="18" charset="0"/>
              </a:rPr>
              <a:t>thi</a:t>
            </a:r>
            <a:r>
              <a:rPr lang="en-US" dirty="0">
                <a:latin typeface="Cambria" panose="02040503050406030204" pitchFamily="18" charset="0"/>
              </a:rPr>
              <a:t>. </a:t>
            </a:r>
            <a:r>
              <a:rPr lang="en-US" dirty="0" err="1">
                <a:latin typeface="Cambria" panose="02040503050406030204" pitchFamily="18" charset="0"/>
              </a:rPr>
              <a:t>Lưu</a:t>
            </a:r>
            <a:r>
              <a:rPr lang="en-US" dirty="0">
                <a:latin typeface="Cambria" panose="02040503050406030204" pitchFamily="18" charset="0"/>
              </a:rPr>
              <a:t> ý </a:t>
            </a:r>
            <a:r>
              <a:rPr lang="en-US" dirty="0" err="1">
                <a:latin typeface="Cambria" panose="02040503050406030204" pitchFamily="18" charset="0"/>
              </a:rPr>
              <a:t>khác</a:t>
            </a:r>
            <a:r>
              <a:rPr lang="en-US" dirty="0">
                <a:latin typeface="Cambria" panose="02040503050406030204" pitchFamily="18" charset="0"/>
              </a:rPr>
              <a:t> </a:t>
            </a:r>
            <a:r>
              <a:rPr lang="en-US" dirty="0" err="1">
                <a:latin typeface="Cambria" panose="02040503050406030204" pitchFamily="18" charset="0"/>
              </a:rPr>
              <a:t>với</a:t>
            </a:r>
            <a:r>
              <a:rPr lang="en-US" dirty="0">
                <a:latin typeface="Cambria" panose="02040503050406030204" pitchFamily="18" charset="0"/>
              </a:rPr>
              <a:t> break, </a:t>
            </a:r>
            <a:r>
              <a:rPr lang="en-US" dirty="0" err="1">
                <a:latin typeface="Cambria" panose="02040503050406030204" pitchFamily="18" charset="0"/>
              </a:rPr>
              <a:t>gặp</a:t>
            </a:r>
            <a:r>
              <a:rPr lang="en-US" dirty="0">
                <a:latin typeface="Cambria" panose="02040503050406030204" pitchFamily="18" charset="0"/>
              </a:rPr>
              <a:t> break </a:t>
            </a:r>
            <a:r>
              <a:rPr lang="en-US" dirty="0" err="1">
                <a:latin typeface="Cambria" panose="02040503050406030204" pitchFamily="18" charset="0"/>
              </a:rPr>
              <a:t>thì</a:t>
            </a:r>
            <a:r>
              <a:rPr lang="en-US" dirty="0">
                <a:latin typeface="Cambria" panose="02040503050406030204" pitchFamily="18" charset="0"/>
              </a:rPr>
              <a:t> </a:t>
            </a:r>
            <a:r>
              <a:rPr lang="en-US" dirty="0" err="1">
                <a:latin typeface="Cambria" panose="02040503050406030204" pitchFamily="18" charset="0"/>
              </a:rPr>
              <a:t>ngừng</a:t>
            </a:r>
            <a:r>
              <a:rPr lang="en-US" dirty="0">
                <a:latin typeface="Cambria" panose="02040503050406030204" pitchFamily="18" charset="0"/>
              </a:rPr>
              <a:t> </a:t>
            </a:r>
            <a:r>
              <a:rPr lang="en-US" dirty="0" err="1">
                <a:latin typeface="Cambria" panose="02040503050406030204" pitchFamily="18" charset="0"/>
              </a:rPr>
              <a:t>luôn</a:t>
            </a:r>
            <a:r>
              <a:rPr lang="en-US" dirty="0">
                <a:latin typeface="Cambria" panose="02040503050406030204" pitchFamily="18" charset="0"/>
              </a:rPr>
              <a:t> </a:t>
            </a:r>
            <a:r>
              <a:rPr lang="en-US" dirty="0" err="1">
                <a:latin typeface="Cambria" panose="02040503050406030204" pitchFamily="18" charset="0"/>
              </a:rPr>
              <a:t>vòng</a:t>
            </a:r>
            <a:r>
              <a:rPr lang="en-US" dirty="0">
                <a:latin typeface="Cambria" panose="02040503050406030204" pitchFamily="18" charset="0"/>
              </a:rPr>
              <a:t> </a:t>
            </a:r>
            <a:r>
              <a:rPr lang="en-US" dirty="0" err="1">
                <a:latin typeface="Cambria" panose="02040503050406030204" pitchFamily="18" charset="0"/>
              </a:rPr>
              <a:t>lặp</a:t>
            </a:r>
            <a:r>
              <a:rPr lang="en-US" dirty="0">
                <a:latin typeface="Cambria" panose="02040503050406030204" pitchFamily="18" charset="0"/>
              </a:rPr>
              <a:t>, </a:t>
            </a:r>
            <a:r>
              <a:rPr lang="en-US" dirty="0" err="1">
                <a:latin typeface="Cambria" panose="02040503050406030204" pitchFamily="18" charset="0"/>
              </a:rPr>
              <a:t>gặp</a:t>
            </a:r>
            <a:r>
              <a:rPr lang="en-US" dirty="0">
                <a:latin typeface="Cambria" panose="02040503050406030204" pitchFamily="18" charset="0"/>
              </a:rPr>
              <a:t> continue </a:t>
            </a:r>
            <a:r>
              <a:rPr lang="en-US" dirty="0" err="1">
                <a:latin typeface="Cambria" panose="02040503050406030204" pitchFamily="18" charset="0"/>
              </a:rPr>
              <a:t>chỉ</a:t>
            </a:r>
            <a:r>
              <a:rPr lang="en-US" dirty="0">
                <a:latin typeface="Cambria" panose="02040503050406030204" pitchFamily="18" charset="0"/>
              </a:rPr>
              <a:t> </a:t>
            </a:r>
            <a:r>
              <a:rPr lang="en-US" dirty="0" err="1">
                <a:latin typeface="Cambria" panose="02040503050406030204" pitchFamily="18" charset="0"/>
              </a:rPr>
              <a:t>dừng</a:t>
            </a:r>
            <a:r>
              <a:rPr lang="en-US" dirty="0">
                <a:latin typeface="Cambria" panose="02040503050406030204" pitchFamily="18" charset="0"/>
              </a:rPr>
              <a:t> </a:t>
            </a:r>
            <a:r>
              <a:rPr lang="en-US" dirty="0" err="1">
                <a:latin typeface="Cambria" panose="02040503050406030204" pitchFamily="18" charset="0"/>
              </a:rPr>
              <a:t>lần</a:t>
            </a:r>
            <a:r>
              <a:rPr lang="en-US" dirty="0">
                <a:latin typeface="Cambria" panose="02040503050406030204" pitchFamily="18" charset="0"/>
              </a:rPr>
              <a:t> </a:t>
            </a:r>
            <a:r>
              <a:rPr lang="en-US" dirty="0" err="1">
                <a:latin typeface="Cambria" panose="02040503050406030204" pitchFamily="18" charset="0"/>
              </a:rPr>
              <a:t>lặp</a:t>
            </a:r>
            <a:r>
              <a:rPr lang="en-US" dirty="0">
                <a:latin typeface="Cambria" panose="02040503050406030204" pitchFamily="18" charset="0"/>
              </a:rPr>
              <a:t> </a:t>
            </a:r>
            <a:r>
              <a:rPr lang="en-US" dirty="0" err="1">
                <a:latin typeface="Cambria" panose="02040503050406030204" pitchFamily="18" charset="0"/>
              </a:rPr>
              <a:t>hiện</a:t>
            </a:r>
            <a:r>
              <a:rPr lang="en-US" dirty="0">
                <a:latin typeface="Cambria" panose="02040503050406030204" pitchFamily="18" charset="0"/>
              </a:rPr>
              <a:t> </a:t>
            </a:r>
            <a:r>
              <a:rPr lang="en-US" dirty="0" err="1">
                <a:latin typeface="Cambria" panose="02040503050406030204" pitchFamily="18" charset="0"/>
              </a:rPr>
              <a:t>tại</a:t>
            </a:r>
            <a:r>
              <a:rPr lang="en-US" dirty="0">
                <a:latin typeface="Cambria" panose="02040503050406030204" pitchFamily="18" charset="0"/>
              </a:rPr>
              <a:t> </a:t>
            </a:r>
            <a:r>
              <a:rPr lang="en-US" dirty="0" err="1">
                <a:latin typeface="Cambria" panose="02040503050406030204" pitchFamily="18" charset="0"/>
              </a:rPr>
              <a:t>đang</a:t>
            </a:r>
            <a:r>
              <a:rPr lang="en-US" dirty="0">
                <a:latin typeface="Cambria" panose="02040503050406030204" pitchFamily="18" charset="0"/>
              </a:rPr>
              <a:t> </a:t>
            </a:r>
            <a:r>
              <a:rPr lang="en-US" dirty="0" err="1">
                <a:latin typeface="Cambria" panose="02040503050406030204" pitchFamily="18" charset="0"/>
              </a:rPr>
              <a:t>dở</a:t>
            </a:r>
            <a:r>
              <a:rPr lang="en-US" dirty="0">
                <a:latin typeface="Cambria" panose="02040503050406030204" pitchFamily="18" charset="0"/>
              </a:rPr>
              <a:t> dang </a:t>
            </a:r>
            <a:r>
              <a:rPr lang="en-US" dirty="0" err="1">
                <a:latin typeface="Cambria" panose="02040503050406030204" pitchFamily="18" charset="0"/>
              </a:rPr>
              <a:t>để</a:t>
            </a:r>
            <a:r>
              <a:rPr lang="en-US" dirty="0">
                <a:latin typeface="Cambria" panose="02040503050406030204" pitchFamily="18" charset="0"/>
              </a:rPr>
              <a:t> </a:t>
            </a:r>
            <a:r>
              <a:rPr lang="en-US" dirty="0" err="1">
                <a:latin typeface="Cambria" panose="02040503050406030204" pitchFamily="18" charset="0"/>
              </a:rPr>
              <a:t>chuyển</a:t>
            </a:r>
            <a:r>
              <a:rPr lang="en-US" dirty="0">
                <a:latin typeface="Cambria" panose="02040503050406030204" pitchFamily="18" charset="0"/>
              </a:rPr>
              <a:t> qua </a:t>
            </a:r>
            <a:r>
              <a:rPr lang="en-US" dirty="0" err="1">
                <a:latin typeface="Cambria" panose="02040503050406030204" pitchFamily="18" charset="0"/>
              </a:rPr>
              <a:t>lần</a:t>
            </a:r>
            <a:r>
              <a:rPr lang="en-US" dirty="0">
                <a:latin typeface="Cambria" panose="02040503050406030204" pitchFamily="18" charset="0"/>
              </a:rPr>
              <a:t> </a:t>
            </a:r>
            <a:r>
              <a:rPr lang="en-US" dirty="0" err="1">
                <a:latin typeface="Cambria" panose="02040503050406030204" pitchFamily="18" charset="0"/>
              </a:rPr>
              <a:t>lặp</a:t>
            </a:r>
            <a:r>
              <a:rPr lang="en-US" dirty="0">
                <a:latin typeface="Cambria" panose="02040503050406030204" pitchFamily="18" charset="0"/>
              </a:rPr>
              <a:t> </a:t>
            </a:r>
            <a:r>
              <a:rPr lang="en-US" dirty="0" err="1">
                <a:latin typeface="Cambria" panose="02040503050406030204" pitchFamily="18" charset="0"/>
              </a:rPr>
              <a:t>tiếp</a:t>
            </a:r>
            <a:r>
              <a:rPr lang="en-US" dirty="0">
                <a:latin typeface="Cambria" panose="02040503050406030204" pitchFamily="18" charset="0"/>
              </a:rPr>
              <a:t> </a:t>
            </a:r>
            <a:r>
              <a:rPr lang="en-US" dirty="0" err="1">
                <a:latin typeface="Cambria" panose="02040503050406030204" pitchFamily="18" charset="0"/>
              </a:rPr>
              <a:t>theo.</a:t>
            </a:r>
            <a:endParaRPr lang="en-US" dirty="0">
              <a:latin typeface="Cambria" panose="02040503050406030204" pitchFamily="18" charset="0"/>
            </a:endParaRPr>
          </a:p>
        </p:txBody>
      </p:sp>
      <p:sp>
        <p:nvSpPr>
          <p:cNvPr id="10" name="Content Placeholder 2"/>
          <p:cNvSpPr txBox="1">
            <a:spLocks/>
          </p:cNvSpPr>
          <p:nvPr/>
        </p:nvSpPr>
        <p:spPr>
          <a:xfrm>
            <a:off x="457200" y="4653136"/>
            <a:ext cx="4702696" cy="167146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u="sng" dirty="0" err="1">
                <a:latin typeface="Cambria" panose="02040503050406030204" pitchFamily="18" charset="0"/>
              </a:rPr>
              <a:t>Ví</a:t>
            </a:r>
            <a:r>
              <a:rPr lang="en-US" sz="2800" b="1" u="sng" dirty="0">
                <a:latin typeface="Cambria" panose="02040503050406030204" pitchFamily="18" charset="0"/>
              </a:rPr>
              <a:t> </a:t>
            </a:r>
            <a:r>
              <a:rPr lang="en-US" sz="2800" b="1" u="sng" dirty="0" err="1">
                <a:latin typeface="Cambria" panose="02040503050406030204" pitchFamily="18" charset="0"/>
              </a:rPr>
              <a:t>dụ</a:t>
            </a:r>
            <a:r>
              <a:rPr lang="en-US" sz="2800" b="1" u="sng" dirty="0">
                <a:latin typeface="Cambria" panose="02040503050406030204" pitchFamily="18" charset="0"/>
              </a:rPr>
              <a:t>:</a:t>
            </a:r>
          </a:p>
          <a:p>
            <a:pPr marL="0" indent="0" algn="just">
              <a:buNone/>
            </a:pPr>
            <a:r>
              <a:rPr lang="en-US" sz="2800" dirty="0" err="1">
                <a:latin typeface="Cambria" panose="02040503050406030204" pitchFamily="18" charset="0"/>
              </a:rPr>
              <a:t>Tính</a:t>
            </a:r>
            <a:r>
              <a:rPr lang="en-US" sz="2800" dirty="0">
                <a:latin typeface="Cambria" panose="02040503050406030204" pitchFamily="18" charset="0"/>
              </a:rPr>
              <a:t> </a:t>
            </a:r>
            <a:r>
              <a:rPr lang="en-US" sz="2800" dirty="0" err="1">
                <a:latin typeface="Cambria" panose="02040503050406030204" pitchFamily="18" charset="0"/>
              </a:rPr>
              <a:t>tổng</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chữ</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lẻ</a:t>
            </a:r>
            <a:r>
              <a:rPr lang="en-US" sz="2800" dirty="0">
                <a:latin typeface="Cambria" panose="02040503050406030204" pitchFamily="18" charset="0"/>
              </a:rPr>
              <a:t> </a:t>
            </a:r>
            <a:r>
              <a:rPr lang="en-US" sz="2800" dirty="0" err="1">
                <a:latin typeface="Cambria" panose="02040503050406030204" pitchFamily="18" charset="0"/>
              </a:rPr>
              <a:t>từ</a:t>
            </a:r>
            <a:r>
              <a:rPr lang="en-US" sz="2800" dirty="0">
                <a:latin typeface="Cambria" panose="02040503050406030204" pitchFamily="18" charset="0"/>
              </a:rPr>
              <a:t> 1-&gt;15, </a:t>
            </a:r>
            <a:r>
              <a:rPr lang="en-US" sz="2800" dirty="0" err="1">
                <a:latin typeface="Cambria" panose="02040503050406030204" pitchFamily="18" charset="0"/>
              </a:rPr>
              <a:t>ngoại</a:t>
            </a:r>
            <a:r>
              <a:rPr lang="en-US" sz="2800" dirty="0">
                <a:latin typeface="Cambria" panose="02040503050406030204" pitchFamily="18" charset="0"/>
              </a:rPr>
              <a:t> </a:t>
            </a:r>
            <a:r>
              <a:rPr lang="en-US" sz="2800" dirty="0" err="1">
                <a:latin typeface="Cambria" panose="02040503050406030204" pitchFamily="18" charset="0"/>
              </a:rPr>
              <a:t>trừ</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3 </a:t>
            </a:r>
            <a:r>
              <a:rPr lang="en-US" sz="2800" dirty="0" err="1">
                <a:latin typeface="Cambria" panose="02040503050406030204" pitchFamily="18" charset="0"/>
              </a:rPr>
              <a:t>và</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11</a:t>
            </a:r>
          </a:p>
        </p:txBody>
      </p:sp>
      <p:pic>
        <p:nvPicPr>
          <p:cNvPr id="11" name="Picture 10">
            <a:extLst>
              <a:ext uri="{FF2B5EF4-FFF2-40B4-BE49-F238E27FC236}">
                <a16:creationId xmlns:a16="http://schemas.microsoft.com/office/drawing/2014/main" id="{3B5E2DD3-433B-40CC-88EA-2060FEE5D6F2}"/>
              </a:ext>
            </a:extLst>
          </p:cNvPr>
          <p:cNvPicPr>
            <a:picLocks noChangeAspect="1"/>
          </p:cNvPicPr>
          <p:nvPr/>
        </p:nvPicPr>
        <p:blipFill>
          <a:blip r:embed="rId3"/>
          <a:stretch>
            <a:fillRect/>
          </a:stretch>
        </p:blipFill>
        <p:spPr>
          <a:xfrm>
            <a:off x="5722573" y="4325924"/>
            <a:ext cx="4936226" cy="2506677"/>
          </a:xfrm>
          <a:prstGeom prst="rect">
            <a:avLst/>
          </a:prstGeom>
        </p:spPr>
      </p:pic>
      <p:sp>
        <p:nvSpPr>
          <p:cNvPr id="12" name="Rectangle 11"/>
          <p:cNvSpPr/>
          <p:nvPr/>
        </p:nvSpPr>
        <p:spPr>
          <a:xfrm>
            <a:off x="5838541" y="4222830"/>
            <a:ext cx="5382935" cy="253207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8326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187448" cy="964164"/>
            <a:chOff x="789624" y="1295400"/>
            <a:chExt cx="7187448" cy="964164"/>
          </a:xfrm>
        </p:grpSpPr>
        <p:sp>
          <p:nvSpPr>
            <p:cNvPr id="3" name="AutoShape 52"/>
            <p:cNvSpPr>
              <a:spLocks noChangeArrowheads="1"/>
            </p:cNvSpPr>
            <p:nvPr/>
          </p:nvSpPr>
          <p:spPr bwMode="gray">
            <a:xfrm>
              <a:off x="1548648" y="1751564"/>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smtClean="0">
                  <a:latin typeface="Cambria" panose="02040503050406030204" pitchFamily="18" charset="0"/>
                </a:rPr>
                <a:t> </a:t>
              </a:r>
              <a:r>
                <a:rPr lang="en-US" sz="4000" b="1" dirty="0" err="1">
                  <a:latin typeface="Cambria" panose="02040503050406030204" pitchFamily="18" charset="0"/>
                </a:rPr>
                <a:t>Lệnh</a:t>
              </a:r>
              <a:r>
                <a:rPr lang="en-US" sz="4000" b="1" dirty="0">
                  <a:latin typeface="Cambria" panose="02040503050406030204" pitchFamily="18" charset="0"/>
                </a:rPr>
                <a:t> while/else</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53</a:t>
            </a:fld>
            <a:endParaRPr lang="en-US"/>
          </a:p>
        </p:txBody>
      </p:sp>
      <p:sp>
        <p:nvSpPr>
          <p:cNvPr id="14" name="Content Placeholder 2"/>
          <p:cNvSpPr txBox="1">
            <a:spLocks/>
          </p:cNvSpPr>
          <p:nvPr/>
        </p:nvSpPr>
        <p:spPr>
          <a:xfrm>
            <a:off x="502810"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a:latin typeface="Cambria" panose="02040503050406030204" pitchFamily="18" charset="0"/>
              </a:rPr>
              <a:t>Python </a:t>
            </a:r>
            <a:r>
              <a:rPr lang="en-US" sz="2800" dirty="0" err="1">
                <a:latin typeface="Cambria" panose="02040503050406030204" pitchFamily="18" charset="0"/>
              </a:rPr>
              <a:t>hỗ</a:t>
            </a:r>
            <a:r>
              <a:rPr lang="en-US" sz="2800" dirty="0">
                <a:latin typeface="Cambria" panose="02040503050406030204" pitchFamily="18" charset="0"/>
              </a:rPr>
              <a:t> </a:t>
            </a:r>
            <a:r>
              <a:rPr lang="en-US" sz="2800" dirty="0" err="1">
                <a:latin typeface="Cambria" panose="02040503050406030204" pitchFamily="18" charset="0"/>
              </a:rPr>
              <a:t>trợ</a:t>
            </a:r>
            <a:r>
              <a:rPr lang="en-US" sz="2800" dirty="0">
                <a:latin typeface="Cambria" panose="02040503050406030204" pitchFamily="18" charset="0"/>
              </a:rPr>
              <a:t> else block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tr</a:t>
            </a:r>
            <a:r>
              <a:rPr lang="vi-VN" sz="2800" dirty="0">
                <a:latin typeface="Cambria" panose="02040503050406030204" pitchFamily="18" charset="0"/>
              </a:rPr>
              <a:t>ư</a:t>
            </a:r>
            <a:r>
              <a:rPr lang="en-US" sz="2800" dirty="0" err="1">
                <a:latin typeface="Cambria" panose="02040503050406030204" pitchFamily="18" charset="0"/>
              </a:rPr>
              <a:t>ờng</a:t>
            </a:r>
            <a:r>
              <a:rPr lang="en-US" sz="2800" dirty="0">
                <a:latin typeface="Cambria" panose="02040503050406030204" pitchFamily="18" charset="0"/>
              </a:rPr>
              <a:t> </a:t>
            </a:r>
            <a:r>
              <a:rPr lang="en-US" sz="2800" dirty="0" err="1">
                <a:latin typeface="Cambria" panose="02040503050406030204" pitchFamily="18" charset="0"/>
              </a:rPr>
              <a:t>hợp</a:t>
            </a:r>
            <a:r>
              <a:rPr lang="en-US" sz="2800" dirty="0">
                <a:latin typeface="Cambria" panose="02040503050406030204" pitchFamily="18" charset="0"/>
              </a:rPr>
              <a:t> while </a:t>
            </a:r>
            <a:r>
              <a:rPr lang="en-US" sz="2800" dirty="0" err="1">
                <a:latin typeface="Cambria" panose="02040503050406030204" pitchFamily="18" charset="0"/>
              </a:rPr>
              <a:t>kết</a:t>
            </a:r>
            <a:r>
              <a:rPr lang="en-US" sz="2800" dirty="0">
                <a:latin typeface="Cambria" panose="02040503050406030204" pitchFamily="18" charset="0"/>
              </a:rPr>
              <a:t> </a:t>
            </a:r>
            <a:r>
              <a:rPr lang="en-US" sz="2800" dirty="0" err="1">
                <a:latin typeface="Cambria" panose="02040503050406030204" pitchFamily="18" charset="0"/>
              </a:rPr>
              <a:t>thúc</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cách</a:t>
            </a:r>
            <a:r>
              <a:rPr lang="en-US" sz="2800" dirty="0">
                <a:latin typeface="Cambria" panose="02040503050406030204" pitchFamily="18" charset="0"/>
              </a:rPr>
              <a:t> </a:t>
            </a:r>
            <a:r>
              <a:rPr lang="en-US" sz="2800" dirty="0" err="1">
                <a:latin typeface="Cambria" panose="02040503050406030204" pitchFamily="18" charset="0"/>
              </a:rPr>
              <a:t>bình</a:t>
            </a:r>
            <a:r>
              <a:rPr lang="en-US" sz="2800" dirty="0">
                <a:latin typeface="Cambria" panose="02040503050406030204" pitchFamily="18" charset="0"/>
              </a:rPr>
              <a:t> </a:t>
            </a:r>
            <a:r>
              <a:rPr lang="en-US" sz="2800" dirty="0" err="1">
                <a:latin typeface="Cambria" panose="02040503050406030204" pitchFamily="18" charset="0"/>
              </a:rPr>
              <a:t>th</a:t>
            </a:r>
            <a:r>
              <a:rPr lang="vi-VN" sz="2800" dirty="0">
                <a:latin typeface="Cambria" panose="02040503050406030204" pitchFamily="18" charset="0"/>
              </a:rPr>
              <a:t>ư</a:t>
            </a:r>
            <a:r>
              <a:rPr lang="en-US" sz="2800" dirty="0" err="1">
                <a:latin typeface="Cambria" panose="02040503050406030204" pitchFamily="18" charset="0"/>
              </a:rPr>
              <a:t>ờng</a:t>
            </a:r>
            <a:r>
              <a:rPr lang="en-US" sz="2800" dirty="0">
                <a:latin typeface="Cambria" panose="02040503050406030204" pitchFamily="18" charset="0"/>
              </a:rPr>
              <a:t> (</a:t>
            </a:r>
            <a:r>
              <a:rPr lang="en-US" sz="2800" dirty="0" err="1">
                <a:latin typeface="Cambria" panose="02040503050406030204" pitchFamily="18" charset="0"/>
              </a:rPr>
              <a:t>tức</a:t>
            </a:r>
            <a:r>
              <a:rPr lang="en-US" sz="2800" dirty="0">
                <a:latin typeface="Cambria" panose="02040503050406030204" pitchFamily="18" charset="0"/>
              </a:rPr>
              <a:t> </a:t>
            </a:r>
            <a:r>
              <a:rPr lang="en-US" sz="2800" dirty="0" err="1">
                <a:latin typeface="Cambria" panose="02040503050406030204" pitchFamily="18" charset="0"/>
              </a:rPr>
              <a:t>là</a:t>
            </a:r>
            <a:r>
              <a:rPr lang="en-US" sz="2800" dirty="0">
                <a:latin typeface="Cambria" panose="02040503050406030204" pitchFamily="18" charset="0"/>
              </a:rPr>
              <a:t> </a:t>
            </a:r>
            <a:r>
              <a:rPr lang="en-US" sz="2800" dirty="0" err="1">
                <a:latin typeface="Cambria" panose="02040503050406030204" pitchFamily="18" charset="0"/>
              </a:rPr>
              <a:t>không</a:t>
            </a:r>
            <a:r>
              <a:rPr lang="en-US" sz="2800" dirty="0">
                <a:latin typeface="Cambria" panose="02040503050406030204" pitchFamily="18" charset="0"/>
              </a:rPr>
              <a:t> </a:t>
            </a:r>
            <a:r>
              <a:rPr lang="en-US" sz="2800" dirty="0" err="1">
                <a:latin typeface="Cambria" panose="02040503050406030204" pitchFamily="18" charset="0"/>
              </a:rPr>
              <a:t>phải</a:t>
            </a:r>
            <a:r>
              <a:rPr lang="en-US" sz="2800" dirty="0">
                <a:latin typeface="Cambria" panose="02040503050406030204" pitchFamily="18" charset="0"/>
              </a:rPr>
              <a:t> </a:t>
            </a:r>
            <a:r>
              <a:rPr lang="en-US" sz="2800" dirty="0" err="1">
                <a:latin typeface="Cambria" panose="02040503050406030204" pitchFamily="18" charset="0"/>
              </a:rPr>
              <a:t>dùng</a:t>
            </a:r>
            <a:r>
              <a:rPr lang="en-US" sz="2800" dirty="0">
                <a:latin typeface="Cambria" panose="02040503050406030204" pitchFamily="18" charset="0"/>
              </a:rPr>
              <a:t> break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kết</a:t>
            </a:r>
            <a:r>
              <a:rPr lang="en-US" sz="2800" dirty="0">
                <a:latin typeface="Cambria" panose="02040503050406030204" pitchFamily="18" charset="0"/>
              </a:rPr>
              <a:t> </a:t>
            </a:r>
            <a:r>
              <a:rPr lang="en-US" sz="2800" dirty="0" err="1">
                <a:latin typeface="Cambria" panose="02040503050406030204" pitchFamily="18" charset="0"/>
              </a:rPr>
              <a:t>thúc</a:t>
            </a:r>
            <a:r>
              <a:rPr lang="en-US" sz="2800" dirty="0">
                <a:latin typeface="Cambria" panose="02040503050406030204" pitchFamily="18" charset="0"/>
              </a:rPr>
              <a:t>)</a:t>
            </a:r>
          </a:p>
          <a:p>
            <a:pPr marL="1257300" lvl="3"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r>
              <a:rPr lang="en-US" sz="2800" dirty="0" err="1">
                <a:latin typeface="Cambria" panose="02040503050406030204" pitchFamily="18" charset="0"/>
              </a:rPr>
              <a:t>Nếu</a:t>
            </a:r>
            <a:r>
              <a:rPr lang="en-US" sz="2800" dirty="0">
                <a:latin typeface="Cambria" panose="02040503050406030204" pitchFamily="18" charset="0"/>
              </a:rPr>
              <a:t> while </a:t>
            </a:r>
            <a:r>
              <a:rPr lang="en-US" sz="2800" dirty="0" err="1">
                <a:latin typeface="Cambria" panose="02040503050406030204" pitchFamily="18" charset="0"/>
              </a:rPr>
              <a:t>kết</a:t>
            </a:r>
            <a:r>
              <a:rPr lang="en-US" sz="2800" dirty="0">
                <a:latin typeface="Cambria" panose="02040503050406030204" pitchFamily="18" charset="0"/>
              </a:rPr>
              <a:t> </a:t>
            </a:r>
            <a:r>
              <a:rPr lang="en-US" sz="2800" dirty="0" err="1">
                <a:latin typeface="Cambria" panose="02040503050406030204" pitchFamily="18" charset="0"/>
              </a:rPr>
              <a:t>thúc</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cách</a:t>
            </a:r>
            <a:r>
              <a:rPr lang="en-US" sz="2800" dirty="0">
                <a:latin typeface="Cambria" panose="02040503050406030204" pitchFamily="18" charset="0"/>
              </a:rPr>
              <a:t> </a:t>
            </a:r>
            <a:r>
              <a:rPr lang="en-US" sz="2800" dirty="0" err="1">
                <a:latin typeface="Cambria" panose="02040503050406030204" pitchFamily="18" charset="0"/>
              </a:rPr>
              <a:t>bình</a:t>
            </a:r>
            <a:r>
              <a:rPr lang="en-US" sz="2800" dirty="0">
                <a:latin typeface="Cambria" panose="02040503050406030204" pitchFamily="18" charset="0"/>
              </a:rPr>
              <a:t> </a:t>
            </a:r>
            <a:r>
              <a:rPr lang="en-US" sz="2800" dirty="0" err="1">
                <a:latin typeface="Cambria" panose="02040503050406030204" pitchFamily="18" charset="0"/>
              </a:rPr>
              <a:t>th</a:t>
            </a:r>
            <a:r>
              <a:rPr lang="vi-VN" sz="2800" dirty="0">
                <a:latin typeface="Cambria" panose="02040503050406030204" pitchFamily="18" charset="0"/>
              </a:rPr>
              <a:t>ư</a:t>
            </a:r>
            <a:r>
              <a:rPr lang="en-US" sz="2800" dirty="0" err="1">
                <a:latin typeface="Cambria" panose="02040503050406030204" pitchFamily="18" charset="0"/>
              </a:rPr>
              <a:t>ờng</a:t>
            </a:r>
            <a:r>
              <a:rPr lang="en-US" sz="2800" dirty="0">
                <a:latin typeface="Cambria" panose="02040503050406030204" pitchFamily="18" charset="0"/>
              </a:rPr>
              <a:t> </a:t>
            </a:r>
            <a:r>
              <a:rPr lang="en-US" sz="2800" dirty="0" err="1">
                <a:latin typeface="Cambria" panose="02040503050406030204" pitchFamily="18" charset="0"/>
              </a:rPr>
              <a:t>thì</a:t>
            </a:r>
            <a:r>
              <a:rPr lang="en-US" sz="2800" dirty="0">
                <a:latin typeface="Cambria" panose="02040503050406030204" pitchFamily="18" charset="0"/>
              </a:rPr>
              <a:t> else-block </a:t>
            </a:r>
            <a:r>
              <a:rPr lang="en-US" sz="2800" dirty="0" err="1">
                <a:latin typeface="Cambria" panose="02040503050406030204" pitchFamily="18" charset="0"/>
              </a:rPr>
              <a:t>sẽ</a:t>
            </a:r>
            <a:r>
              <a:rPr lang="en-US" sz="2800" dirty="0">
                <a:latin typeface="Cambria" panose="02040503050406030204" pitchFamily="18" charset="0"/>
              </a:rPr>
              <a:t> </a:t>
            </a:r>
            <a:r>
              <a:rPr lang="en-US" sz="2800" dirty="0" err="1">
                <a:latin typeface="Cambria" panose="02040503050406030204" pitchFamily="18" charset="0"/>
              </a:rPr>
              <a:t>tự</a:t>
            </a:r>
            <a:r>
              <a:rPr lang="en-US" sz="2800" dirty="0">
                <a:latin typeface="Cambria" panose="02040503050406030204" pitchFamily="18" charset="0"/>
              </a:rPr>
              <a:t> </a:t>
            </a:r>
            <a:r>
              <a:rPr lang="en-US" sz="2800" dirty="0" err="1">
                <a:latin typeface="Cambria" panose="02040503050406030204" pitchFamily="18" charset="0"/>
              </a:rPr>
              <a:t>động</a:t>
            </a:r>
            <a:r>
              <a:rPr lang="en-US" sz="2800" dirty="0">
                <a:latin typeface="Cambria" panose="02040503050406030204" pitchFamily="18" charset="0"/>
              </a:rPr>
              <a:t> đ</a:t>
            </a:r>
            <a:r>
              <a:rPr lang="vi-VN" sz="2800" dirty="0">
                <a:latin typeface="Cambria" panose="02040503050406030204" pitchFamily="18" charset="0"/>
              </a:rPr>
              <a:t>ư</a:t>
            </a:r>
            <a:r>
              <a:rPr lang="en-US" sz="2800" dirty="0" err="1">
                <a:latin typeface="Cambria" panose="02040503050406030204" pitchFamily="18" charset="0"/>
              </a:rPr>
              <a:t>ợc</a:t>
            </a:r>
            <a:r>
              <a:rPr lang="en-US" sz="2800" dirty="0">
                <a:latin typeface="Cambria" panose="02040503050406030204" pitchFamily="18" charset="0"/>
              </a:rPr>
              <a:t> </a:t>
            </a:r>
            <a:r>
              <a:rPr lang="en-US" sz="2800" dirty="0" err="1">
                <a:latin typeface="Cambria" panose="02040503050406030204" pitchFamily="18" charset="0"/>
              </a:rPr>
              <a:t>thực</a:t>
            </a:r>
            <a:r>
              <a:rPr lang="en-US" sz="2800" dirty="0">
                <a:latin typeface="Cambria" panose="02040503050406030204" pitchFamily="18" charset="0"/>
              </a:rPr>
              <a:t> </a:t>
            </a:r>
            <a:r>
              <a:rPr lang="en-US" sz="2800" dirty="0" err="1">
                <a:latin typeface="Cambria" panose="02040503050406030204" pitchFamily="18" charset="0"/>
              </a:rPr>
              <a:t>hiện</a:t>
            </a:r>
            <a:r>
              <a:rPr lang="en-US" sz="2800" dirty="0">
                <a:latin typeface="Cambria" panose="02040503050406030204" pitchFamily="18" charset="0"/>
              </a:rPr>
              <a:t> </a:t>
            </a:r>
            <a:r>
              <a:rPr lang="en-US" sz="2800" dirty="0" err="1">
                <a:latin typeface="Cambria" panose="02040503050406030204" pitchFamily="18" charset="0"/>
              </a:rPr>
              <a:t>ngay</a:t>
            </a:r>
            <a:r>
              <a:rPr lang="en-US" sz="2800" dirty="0">
                <a:latin typeface="Cambria" panose="02040503050406030204" pitchFamily="18" charset="0"/>
              </a:rPr>
              <a:t> </a:t>
            </a:r>
            <a:r>
              <a:rPr lang="en-US" sz="2800" dirty="0" err="1">
                <a:latin typeface="Cambria" panose="02040503050406030204" pitchFamily="18" charset="0"/>
              </a:rPr>
              <a:t>sau</a:t>
            </a:r>
            <a:r>
              <a:rPr lang="en-US" sz="2800" dirty="0">
                <a:latin typeface="Cambria" panose="02040503050406030204" pitchFamily="18" charset="0"/>
              </a:rPr>
              <a:t> </a:t>
            </a:r>
            <a:r>
              <a:rPr lang="en-US" sz="2800" dirty="0" err="1">
                <a:latin typeface="Cambria" panose="02040503050406030204" pitchFamily="18" charset="0"/>
              </a:rPr>
              <a:t>đó</a:t>
            </a:r>
            <a:r>
              <a:rPr lang="en-US" sz="2800" dirty="0">
                <a:latin typeface="Cambria" panose="02040503050406030204" pitchFamily="18" charset="0"/>
              </a:rPr>
              <a:t>.</a:t>
            </a:r>
          </a:p>
        </p:txBody>
      </p:sp>
      <p:sp>
        <p:nvSpPr>
          <p:cNvPr id="8" name="Rectangle 7">
            <a:extLst>
              <a:ext uri="{FF2B5EF4-FFF2-40B4-BE49-F238E27FC236}">
                <a16:creationId xmlns:a16="http://schemas.microsoft.com/office/drawing/2014/main" id="{8D15F2AD-3C89-4518-8ADA-11228AD1BEC0}"/>
              </a:ext>
            </a:extLst>
          </p:cNvPr>
          <p:cNvSpPr/>
          <p:nvPr/>
        </p:nvSpPr>
        <p:spPr>
          <a:xfrm>
            <a:off x="2495600" y="2996952"/>
            <a:ext cx="5976664" cy="2062103"/>
          </a:xfrm>
          <a:prstGeom prst="rect">
            <a:avLst/>
          </a:prstGeom>
          <a:ln>
            <a:solidFill>
              <a:srgbClr val="002060"/>
            </a:solidFill>
          </a:ln>
        </p:spPr>
        <p:txBody>
          <a:bodyPr wrap="square">
            <a:spAutoFit/>
          </a:bodyPr>
          <a:lstStyle/>
          <a:p>
            <a:pPr marL="1257300" lvl="3" indent="0" algn="just">
              <a:buNone/>
            </a:pPr>
            <a:r>
              <a:rPr lang="en-US" sz="3200" dirty="0">
                <a:latin typeface="Cambria" panose="02040503050406030204" pitchFamily="18" charset="0"/>
              </a:rPr>
              <a:t>while </a:t>
            </a:r>
            <a:r>
              <a:rPr lang="en-US" sz="3200" dirty="0">
                <a:solidFill>
                  <a:srgbClr val="FF0000"/>
                </a:solidFill>
                <a:latin typeface="Cambria" panose="02040503050406030204" pitchFamily="18" charset="0"/>
              </a:rPr>
              <a:t>condition</a:t>
            </a:r>
            <a:r>
              <a:rPr lang="en-US" sz="3200" dirty="0">
                <a:latin typeface="Cambria" panose="02040503050406030204" pitchFamily="18" charset="0"/>
              </a:rPr>
              <a:t>:</a:t>
            </a:r>
          </a:p>
          <a:p>
            <a:pPr marL="1257300" lvl="3" indent="0" algn="just">
              <a:buNone/>
            </a:pPr>
            <a:r>
              <a:rPr lang="en-US" sz="3200" dirty="0">
                <a:latin typeface="Cambria" panose="02040503050406030204" pitchFamily="18" charset="0"/>
              </a:rPr>
              <a:t>     while-block</a:t>
            </a:r>
          </a:p>
          <a:p>
            <a:pPr marL="1257300" lvl="3" indent="0" algn="just">
              <a:buNone/>
            </a:pPr>
            <a:r>
              <a:rPr lang="en-US" sz="3200" dirty="0">
                <a:latin typeface="Cambria" panose="02040503050406030204" pitchFamily="18" charset="0"/>
              </a:rPr>
              <a:t>else:</a:t>
            </a:r>
          </a:p>
          <a:p>
            <a:pPr marL="1257300" lvl="3" indent="0" algn="just">
              <a:buNone/>
            </a:pPr>
            <a:r>
              <a:rPr lang="en-US" sz="3200" dirty="0">
                <a:latin typeface="Cambria" panose="02040503050406030204" pitchFamily="18" charset="0"/>
              </a:rPr>
              <a:t>     else-block</a:t>
            </a:r>
          </a:p>
        </p:txBody>
      </p:sp>
    </p:spTree>
    <p:extLst>
      <p:ext uri="{BB962C8B-B14F-4D97-AF65-F5344CB8AC3E}">
        <p14:creationId xmlns:p14="http://schemas.microsoft.com/office/powerpoint/2010/main" val="33022919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54</a:t>
            </a:fld>
            <a:endParaRPr lang="en-US"/>
          </a:p>
        </p:txBody>
      </p:sp>
      <p:sp>
        <p:nvSpPr>
          <p:cNvPr id="14" name="Content Placeholder 2"/>
          <p:cNvSpPr txBox="1">
            <a:spLocks/>
          </p:cNvSpPr>
          <p:nvPr/>
        </p:nvSpPr>
        <p:spPr>
          <a:xfrm>
            <a:off x="455216" y="905543"/>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err="1">
                <a:latin typeface="Cambria" panose="02040503050406030204" pitchFamily="18" charset="0"/>
              </a:rPr>
              <a:t>Ví</a:t>
            </a:r>
            <a:r>
              <a:rPr lang="en-US" sz="2800" dirty="0">
                <a:latin typeface="Cambria" panose="02040503050406030204" pitchFamily="18" charset="0"/>
              </a:rPr>
              <a:t> </a:t>
            </a:r>
            <a:r>
              <a:rPr lang="en-US" sz="2800" dirty="0" err="1">
                <a:latin typeface="Cambria" panose="02040503050406030204" pitchFamily="18" charset="0"/>
              </a:rPr>
              <a:t>dụ</a:t>
            </a:r>
            <a:r>
              <a:rPr lang="en-US" sz="2800" dirty="0">
                <a:latin typeface="Cambria" panose="02040503050406030204" pitchFamily="18" charset="0"/>
              </a:rPr>
              <a:t>:</a:t>
            </a: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r>
              <a:rPr lang="en-US" sz="2800" smtClean="0">
                <a:latin typeface="Cambria" panose="02040503050406030204" pitchFamily="18" charset="0"/>
              </a:rPr>
              <a:t>Viết chương trình tính trung bình 5 số dương được nhập vào từ bàn phím. Nếu </a:t>
            </a:r>
            <a:r>
              <a:rPr lang="en-US" sz="2800" dirty="0" err="1">
                <a:latin typeface="Cambria" panose="02040503050406030204" pitchFamily="18" charset="0"/>
              </a:rPr>
              <a:t>nhập</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&lt;0 </a:t>
            </a:r>
            <a:r>
              <a:rPr lang="en-US" sz="2800" dirty="0" err="1">
                <a:latin typeface="Cambria" panose="02040503050406030204" pitchFamily="18" charset="0"/>
              </a:rPr>
              <a:t>thì</a:t>
            </a:r>
            <a:r>
              <a:rPr lang="en-US" sz="2800" dirty="0">
                <a:latin typeface="Cambria" panose="02040503050406030204" pitchFamily="18" charset="0"/>
              </a:rPr>
              <a:t> </a:t>
            </a:r>
            <a:r>
              <a:rPr lang="en-US" sz="2800" dirty="0" err="1">
                <a:latin typeface="Cambria" panose="02040503050406030204" pitchFamily="18" charset="0"/>
              </a:rPr>
              <a:t>sẽ</a:t>
            </a:r>
            <a:r>
              <a:rPr lang="en-US" sz="2800" dirty="0">
                <a:latin typeface="Cambria" panose="02040503050406030204" pitchFamily="18" charset="0"/>
              </a:rPr>
              <a:t> </a:t>
            </a:r>
            <a:r>
              <a:rPr lang="en-US" sz="2800" dirty="0" err="1">
                <a:latin typeface="Cambria" panose="02040503050406030204" pitchFamily="18" charset="0"/>
              </a:rPr>
              <a:t>thoát</a:t>
            </a:r>
            <a:r>
              <a:rPr lang="en-US" sz="2800" dirty="0">
                <a:latin typeface="Cambria" panose="02040503050406030204" pitchFamily="18" charset="0"/>
              </a:rPr>
              <a:t> while </a:t>
            </a:r>
            <a:r>
              <a:rPr lang="en-US" sz="2800" dirty="0" err="1">
                <a:latin typeface="Cambria" panose="02040503050406030204" pitchFamily="18" charset="0"/>
              </a:rPr>
              <a:t>và</a:t>
            </a:r>
            <a:r>
              <a:rPr lang="en-US" sz="2800" dirty="0">
                <a:latin typeface="Cambria" panose="02040503050406030204" pitchFamily="18" charset="0"/>
              </a:rPr>
              <a:t> </a:t>
            </a:r>
            <a:r>
              <a:rPr lang="en-US" sz="2800" dirty="0" err="1">
                <a:latin typeface="Cambria" panose="02040503050406030204" pitchFamily="18" charset="0"/>
              </a:rPr>
              <a:t>bên</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else </a:t>
            </a:r>
            <a:r>
              <a:rPr lang="en-US" sz="2800" dirty="0" err="1">
                <a:latin typeface="Cambria" panose="02040503050406030204" pitchFamily="18" charset="0"/>
              </a:rPr>
              <a:t>cũng</a:t>
            </a:r>
            <a:r>
              <a:rPr lang="en-US" sz="2800" dirty="0">
                <a:latin typeface="Cambria" panose="02040503050406030204" pitchFamily="18" charset="0"/>
              </a:rPr>
              <a:t> </a:t>
            </a:r>
            <a:r>
              <a:rPr lang="en-US" sz="2800" dirty="0" err="1">
                <a:latin typeface="Cambria" panose="02040503050406030204" pitchFamily="18" charset="0"/>
              </a:rPr>
              <a:t>không</a:t>
            </a:r>
            <a:r>
              <a:rPr lang="en-US" sz="2800" dirty="0">
                <a:latin typeface="Cambria" panose="02040503050406030204" pitchFamily="18" charset="0"/>
              </a:rPr>
              <a:t> đ</a:t>
            </a:r>
            <a:r>
              <a:rPr lang="vi-VN" sz="2800" dirty="0">
                <a:latin typeface="Cambria" panose="02040503050406030204" pitchFamily="18" charset="0"/>
              </a:rPr>
              <a:t>ư</a:t>
            </a:r>
            <a:r>
              <a:rPr lang="en-US" sz="2800" dirty="0" err="1">
                <a:latin typeface="Cambria" panose="02040503050406030204" pitchFamily="18" charset="0"/>
              </a:rPr>
              <a:t>ợc</a:t>
            </a:r>
            <a:r>
              <a:rPr lang="en-US" sz="2800" dirty="0">
                <a:latin typeface="Cambria" panose="02040503050406030204" pitchFamily="18" charset="0"/>
              </a:rPr>
              <a:t> </a:t>
            </a:r>
            <a:r>
              <a:rPr lang="en-US" sz="2800" dirty="0" err="1">
                <a:latin typeface="Cambria" panose="02040503050406030204" pitchFamily="18" charset="0"/>
              </a:rPr>
              <a:t>thực</a:t>
            </a:r>
            <a:r>
              <a:rPr lang="en-US" sz="2800" dirty="0">
                <a:latin typeface="Cambria" panose="02040503050406030204" pitchFamily="18" charset="0"/>
              </a:rPr>
              <a:t> </a:t>
            </a:r>
            <a:r>
              <a:rPr lang="en-US" sz="2800" dirty="0" err="1">
                <a:latin typeface="Cambria" panose="02040503050406030204" pitchFamily="18" charset="0"/>
              </a:rPr>
              <a:t>thi</a:t>
            </a:r>
            <a:r>
              <a:rPr lang="en-US" sz="2800" dirty="0">
                <a:latin typeface="Cambria" panose="02040503050406030204" pitchFamily="18" charset="0"/>
              </a:rPr>
              <a:t> (do </a:t>
            </a:r>
            <a:r>
              <a:rPr lang="en-US" sz="2800" dirty="0" err="1">
                <a:latin typeface="Cambria" panose="02040503050406030204" pitchFamily="18" charset="0"/>
              </a:rPr>
              <a:t>kết</a:t>
            </a:r>
            <a:r>
              <a:rPr lang="en-US" sz="2800" dirty="0">
                <a:latin typeface="Cambria" panose="02040503050406030204" pitchFamily="18" charset="0"/>
              </a:rPr>
              <a:t> </a:t>
            </a:r>
            <a:r>
              <a:rPr lang="en-US" sz="2800" dirty="0" err="1">
                <a:latin typeface="Cambria" panose="02040503050406030204" pitchFamily="18" charset="0"/>
              </a:rPr>
              <a:t>thúc</a:t>
            </a:r>
            <a:r>
              <a:rPr lang="en-US" sz="2800" dirty="0">
                <a:latin typeface="Cambria" panose="02040503050406030204" pitchFamily="18" charset="0"/>
              </a:rPr>
              <a:t> </a:t>
            </a:r>
            <a:r>
              <a:rPr lang="en-US" sz="2800" dirty="0" err="1">
                <a:latin typeface="Cambria" panose="02040503050406030204" pitchFamily="18" charset="0"/>
              </a:rPr>
              <a:t>bằng</a:t>
            </a:r>
            <a:r>
              <a:rPr lang="en-US" sz="2800" dirty="0">
                <a:latin typeface="Cambria" panose="02040503050406030204" pitchFamily="18" charset="0"/>
              </a:rPr>
              <a:t> </a:t>
            </a:r>
            <a:r>
              <a:rPr lang="en-US" sz="2800" dirty="0" err="1">
                <a:latin typeface="Cambria" panose="02040503050406030204" pitchFamily="18" charset="0"/>
              </a:rPr>
              <a:t>lệnh</a:t>
            </a:r>
            <a:r>
              <a:rPr lang="en-US" sz="2800" dirty="0">
                <a:latin typeface="Cambria" panose="02040503050406030204" pitchFamily="18" charset="0"/>
              </a:rPr>
              <a:t> break). </a:t>
            </a:r>
            <a:r>
              <a:rPr lang="en-US" sz="2800" dirty="0" err="1">
                <a:latin typeface="Cambria" panose="02040503050406030204" pitchFamily="18" charset="0"/>
              </a:rPr>
              <a:t>Nếu</a:t>
            </a:r>
            <a:r>
              <a:rPr lang="en-US" sz="2800" dirty="0">
                <a:latin typeface="Cambria" panose="02040503050406030204" pitchFamily="18" charset="0"/>
              </a:rPr>
              <a:t> </a:t>
            </a:r>
            <a:r>
              <a:rPr lang="en-US" sz="2800" dirty="0" err="1">
                <a:latin typeface="Cambria" panose="02040503050406030204" pitchFamily="18" charset="0"/>
              </a:rPr>
              <a:t>nhập</a:t>
            </a:r>
            <a:r>
              <a:rPr lang="en-US" sz="2800" dirty="0">
                <a:latin typeface="Cambria" panose="02040503050406030204" pitchFamily="18" charset="0"/>
              </a:rPr>
              <a:t> </a:t>
            </a:r>
            <a:r>
              <a:rPr lang="en-US" sz="2800" dirty="0" err="1">
                <a:latin typeface="Cambria" panose="02040503050406030204" pitchFamily="18" charset="0"/>
              </a:rPr>
              <a:t>đúng</a:t>
            </a:r>
            <a:r>
              <a:rPr lang="en-US" sz="2800" dirty="0">
                <a:latin typeface="Cambria" panose="02040503050406030204" pitchFamily="18" charset="0"/>
              </a:rPr>
              <a:t> </a:t>
            </a:r>
            <a:r>
              <a:rPr lang="en-US" sz="2800" dirty="0" err="1">
                <a:latin typeface="Cambria" panose="02040503050406030204" pitchFamily="18" charset="0"/>
              </a:rPr>
              <a:t>toàn</a:t>
            </a:r>
            <a:r>
              <a:rPr lang="en-US" sz="2800" dirty="0">
                <a:latin typeface="Cambria" panose="02040503050406030204" pitchFamily="18" charset="0"/>
              </a:rPr>
              <a:t> </a:t>
            </a:r>
            <a:r>
              <a:rPr lang="en-US" sz="2800" dirty="0" err="1">
                <a:latin typeface="Cambria" panose="02040503050406030204" pitchFamily="18" charset="0"/>
              </a:rPr>
              <a:t>bộ</a:t>
            </a:r>
            <a:r>
              <a:rPr lang="en-US" sz="2800" dirty="0">
                <a:latin typeface="Cambria" panose="02040503050406030204" pitchFamily="18" charset="0"/>
              </a:rPr>
              <a:t> </a:t>
            </a:r>
            <a:r>
              <a:rPr lang="en-US" sz="2800" dirty="0" err="1">
                <a:latin typeface="Cambria" panose="02040503050406030204" pitchFamily="18" charset="0"/>
              </a:rPr>
              <a:t>giá</a:t>
            </a:r>
            <a:r>
              <a:rPr lang="en-US" sz="2800" dirty="0">
                <a:latin typeface="Cambria" panose="02040503050406030204" pitchFamily="18" charset="0"/>
              </a:rPr>
              <a:t> </a:t>
            </a:r>
            <a:r>
              <a:rPr lang="en-US" sz="2800" dirty="0" err="1">
                <a:latin typeface="Cambria" panose="02040503050406030204" pitchFamily="18" charset="0"/>
              </a:rPr>
              <a:t>trị</a:t>
            </a:r>
            <a:r>
              <a:rPr lang="en-US" sz="2800" dirty="0">
                <a:latin typeface="Cambria" panose="02040503050406030204" pitchFamily="18" charset="0"/>
              </a:rPr>
              <a:t>, </a:t>
            </a:r>
            <a:r>
              <a:rPr lang="en-US" sz="2800" dirty="0" err="1">
                <a:latin typeface="Cambria" panose="02040503050406030204" pitchFamily="18" charset="0"/>
              </a:rPr>
              <a:t>sau</a:t>
            </a:r>
            <a:r>
              <a:rPr lang="en-US" sz="2800" dirty="0">
                <a:latin typeface="Cambria" panose="02040503050406030204" pitchFamily="18" charset="0"/>
              </a:rPr>
              <a:t> </a:t>
            </a:r>
            <a:r>
              <a:rPr lang="en-US" sz="2800" dirty="0" err="1">
                <a:latin typeface="Cambria" panose="02040503050406030204" pitchFamily="18" charset="0"/>
              </a:rPr>
              <a:t>khi</a:t>
            </a:r>
            <a:r>
              <a:rPr lang="en-US" sz="2800" dirty="0">
                <a:latin typeface="Cambria" panose="02040503050406030204" pitchFamily="18" charset="0"/>
              </a:rPr>
              <a:t> while </a:t>
            </a:r>
            <a:r>
              <a:rPr lang="en-US" sz="2800" dirty="0" err="1">
                <a:latin typeface="Cambria" panose="02040503050406030204" pitchFamily="18" charset="0"/>
              </a:rPr>
              <a:t>chạy</a:t>
            </a:r>
            <a:r>
              <a:rPr lang="en-US" sz="2800" dirty="0">
                <a:latin typeface="Cambria" panose="02040503050406030204" pitchFamily="18" charset="0"/>
              </a:rPr>
              <a:t> </a:t>
            </a:r>
            <a:r>
              <a:rPr lang="en-US" sz="2800" dirty="0" err="1">
                <a:latin typeface="Cambria" panose="02040503050406030204" pitchFamily="18" charset="0"/>
              </a:rPr>
              <a:t>xong</a:t>
            </a:r>
            <a:r>
              <a:rPr lang="en-US" sz="2800" dirty="0">
                <a:latin typeface="Cambria" panose="02040503050406030204" pitchFamily="18" charset="0"/>
              </a:rPr>
              <a:t> </a:t>
            </a:r>
            <a:r>
              <a:rPr lang="en-US" sz="2800" dirty="0" err="1">
                <a:latin typeface="Cambria" panose="02040503050406030204" pitchFamily="18" charset="0"/>
              </a:rPr>
              <a:t>thì</a:t>
            </a:r>
            <a:r>
              <a:rPr lang="en-US" sz="2800" dirty="0">
                <a:latin typeface="Cambria" panose="02040503050406030204" pitchFamily="18" charset="0"/>
              </a:rPr>
              <a:t> else </a:t>
            </a:r>
            <a:r>
              <a:rPr lang="en-US" sz="2800" dirty="0" err="1">
                <a:latin typeface="Cambria" panose="02040503050406030204" pitchFamily="18" charset="0"/>
              </a:rPr>
              <a:t>sẽ</a:t>
            </a:r>
            <a:r>
              <a:rPr lang="en-US" sz="2800" dirty="0">
                <a:latin typeface="Cambria" panose="02040503050406030204" pitchFamily="18" charset="0"/>
              </a:rPr>
              <a:t> </a:t>
            </a:r>
            <a:r>
              <a:rPr lang="en-US" sz="2800" dirty="0" err="1">
                <a:latin typeface="Cambria" panose="02040503050406030204" pitchFamily="18" charset="0"/>
              </a:rPr>
              <a:t>tự</a:t>
            </a:r>
            <a:r>
              <a:rPr lang="en-US" sz="2800" dirty="0">
                <a:latin typeface="Cambria" panose="02040503050406030204" pitchFamily="18" charset="0"/>
              </a:rPr>
              <a:t> </a:t>
            </a:r>
            <a:r>
              <a:rPr lang="en-US" sz="2800" dirty="0" err="1">
                <a:latin typeface="Cambria" panose="02040503050406030204" pitchFamily="18" charset="0"/>
              </a:rPr>
              <a:t>động</a:t>
            </a:r>
            <a:r>
              <a:rPr lang="en-US" sz="2800" dirty="0">
                <a:latin typeface="Cambria" panose="02040503050406030204" pitchFamily="18" charset="0"/>
              </a:rPr>
              <a:t> đ</a:t>
            </a:r>
            <a:r>
              <a:rPr lang="vi-VN" sz="2800" dirty="0">
                <a:latin typeface="Cambria" panose="02040503050406030204" pitchFamily="18" charset="0"/>
              </a:rPr>
              <a:t>ư</a:t>
            </a:r>
            <a:r>
              <a:rPr lang="en-US" sz="2800" dirty="0" err="1">
                <a:latin typeface="Cambria" panose="02040503050406030204" pitchFamily="18" charset="0"/>
              </a:rPr>
              <a:t>ợc</a:t>
            </a:r>
            <a:r>
              <a:rPr lang="en-US" sz="2800" dirty="0">
                <a:latin typeface="Cambria" panose="02040503050406030204" pitchFamily="18" charset="0"/>
              </a:rPr>
              <a:t> </a:t>
            </a:r>
            <a:r>
              <a:rPr lang="en-US" sz="2800" dirty="0" err="1">
                <a:latin typeface="Cambria" panose="02040503050406030204" pitchFamily="18" charset="0"/>
              </a:rPr>
              <a:t>gọi</a:t>
            </a:r>
            <a:r>
              <a:rPr lang="en-US" sz="2800" dirty="0">
                <a:latin typeface="Cambria" panose="02040503050406030204" pitchFamily="18" charset="0"/>
              </a:rPr>
              <a:t>(</a:t>
            </a:r>
            <a:r>
              <a:rPr lang="en-US" sz="2800" dirty="0" err="1">
                <a:latin typeface="Cambria" panose="02040503050406030204" pitchFamily="18" charset="0"/>
              </a:rPr>
              <a:t>kết</a:t>
            </a:r>
            <a:r>
              <a:rPr lang="en-US" sz="2800" dirty="0">
                <a:latin typeface="Cambria" panose="02040503050406030204" pitchFamily="18" charset="0"/>
              </a:rPr>
              <a:t> </a:t>
            </a:r>
            <a:r>
              <a:rPr lang="en-US" sz="2800" dirty="0" err="1">
                <a:latin typeface="Cambria" panose="02040503050406030204" pitchFamily="18" charset="0"/>
              </a:rPr>
              <a:t>thúc</a:t>
            </a:r>
            <a:r>
              <a:rPr lang="en-US" sz="2800" dirty="0">
                <a:latin typeface="Cambria" panose="02040503050406030204" pitchFamily="18" charset="0"/>
              </a:rPr>
              <a:t> while </a:t>
            </a:r>
            <a:r>
              <a:rPr lang="en-US" sz="2800" dirty="0" err="1">
                <a:latin typeface="Cambria" panose="02040503050406030204" pitchFamily="18" charset="0"/>
              </a:rPr>
              <a:t>bình</a:t>
            </a:r>
            <a:r>
              <a:rPr lang="en-US" sz="2800" dirty="0">
                <a:latin typeface="Cambria" panose="02040503050406030204" pitchFamily="18" charset="0"/>
              </a:rPr>
              <a:t> </a:t>
            </a:r>
            <a:r>
              <a:rPr lang="en-US" sz="2800" dirty="0" err="1">
                <a:latin typeface="Cambria" panose="02040503050406030204" pitchFamily="18" charset="0"/>
              </a:rPr>
              <a:t>th</a:t>
            </a:r>
            <a:r>
              <a:rPr lang="vi-VN" sz="2800" dirty="0">
                <a:latin typeface="Cambria" panose="02040503050406030204" pitchFamily="18" charset="0"/>
              </a:rPr>
              <a:t>ư</a:t>
            </a:r>
            <a:r>
              <a:rPr lang="en-US" sz="2800" dirty="0" err="1">
                <a:latin typeface="Cambria" panose="02040503050406030204" pitchFamily="18" charset="0"/>
              </a:rPr>
              <a:t>ờng</a:t>
            </a:r>
            <a:r>
              <a:rPr lang="en-US" sz="2800" dirty="0">
                <a:latin typeface="Cambria" panose="02040503050406030204" pitchFamily="18" charset="0"/>
              </a:rPr>
              <a:t>)</a:t>
            </a:r>
          </a:p>
        </p:txBody>
      </p:sp>
      <p:pic>
        <p:nvPicPr>
          <p:cNvPr id="8" name="Picture 7">
            <a:extLst>
              <a:ext uri="{FF2B5EF4-FFF2-40B4-BE49-F238E27FC236}">
                <a16:creationId xmlns:a16="http://schemas.microsoft.com/office/drawing/2014/main" id="{8FDD7FFA-8CF3-4B54-A1DB-91C5D943CC01}"/>
              </a:ext>
            </a:extLst>
          </p:cNvPr>
          <p:cNvPicPr>
            <a:picLocks noChangeAspect="1"/>
          </p:cNvPicPr>
          <p:nvPr/>
        </p:nvPicPr>
        <p:blipFill>
          <a:blip r:embed="rId3"/>
          <a:stretch>
            <a:fillRect/>
          </a:stretch>
        </p:blipFill>
        <p:spPr>
          <a:xfrm>
            <a:off x="2063552" y="1066108"/>
            <a:ext cx="6905625" cy="3429000"/>
          </a:xfrm>
          <a:prstGeom prst="rect">
            <a:avLst/>
          </a:prstGeom>
        </p:spPr>
      </p:pic>
      <p:grpSp>
        <p:nvGrpSpPr>
          <p:cNvPr id="11" name="Group 10">
            <a:extLst>
              <a:ext uri="{FF2B5EF4-FFF2-40B4-BE49-F238E27FC236}">
                <a16:creationId xmlns:a16="http://schemas.microsoft.com/office/drawing/2014/main" id="{C8208845-030E-4806-BF2D-758A2410B839}"/>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171E48D0-60A3-4D5D-B437-0BBFCB28ACDA}"/>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latin typeface="Cambria" panose="02040503050406030204" pitchFamily="18" charset="0"/>
                </a:rPr>
                <a:t>Lệnh</a:t>
              </a:r>
              <a:r>
                <a:rPr lang="en-US" sz="4800" b="1" dirty="0" smtClean="0">
                  <a:latin typeface="Cambria" panose="02040503050406030204" pitchFamily="18" charset="0"/>
                </a:rPr>
                <a:t> </a:t>
              </a:r>
              <a:r>
                <a:rPr lang="en-US" sz="4800" b="1" dirty="0">
                  <a:latin typeface="Cambria" panose="02040503050406030204" pitchFamily="18" charset="0"/>
                </a:rPr>
                <a:t>while/else</a:t>
              </a:r>
            </a:p>
          </p:txBody>
        </p:sp>
        <p:grpSp>
          <p:nvGrpSpPr>
            <p:cNvPr id="15" name="Group 17">
              <a:extLst>
                <a:ext uri="{FF2B5EF4-FFF2-40B4-BE49-F238E27FC236}">
                  <a16:creationId xmlns:a16="http://schemas.microsoft.com/office/drawing/2014/main" id="{07357052-753C-406D-B049-9C6787283984}"/>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6EC96B52-1C77-42B3-9B2F-C41E99DF93E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83CD7968-D59B-47C5-8D0E-1FAC101FBB4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698FA12A-6A0A-4DF7-8FCF-98435E14C19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Rectangle 18"/>
          <p:cNvSpPr/>
          <p:nvPr/>
        </p:nvSpPr>
        <p:spPr>
          <a:xfrm>
            <a:off x="1775520" y="933449"/>
            <a:ext cx="9145016" cy="353333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28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2309" y="547688"/>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latin typeface="Cambria" panose="02040503050406030204" pitchFamily="18" charset="0"/>
                </a:rPr>
                <a:t>Lệnh</a:t>
              </a:r>
              <a:r>
                <a:rPr lang="en-US" sz="4800" b="1" dirty="0" smtClean="0">
                  <a:latin typeface="Cambria" panose="02040503050406030204" pitchFamily="18" charset="0"/>
                </a:rPr>
                <a:t> </a:t>
              </a:r>
              <a:r>
                <a:rPr lang="en-US" sz="4800" b="1" dirty="0">
                  <a:latin typeface="Cambria" panose="02040503050406030204" pitchFamily="18" charset="0"/>
                </a:rPr>
                <a:t>for/else</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55</a:t>
            </a:fld>
            <a:endParaRPr lang="en-US"/>
          </a:p>
        </p:txBody>
      </p:sp>
      <p:sp>
        <p:nvSpPr>
          <p:cNvPr id="14" name="Content Placeholder 2"/>
          <p:cNvSpPr txBox="1">
            <a:spLocks/>
          </p:cNvSpPr>
          <p:nvPr/>
        </p:nvSpPr>
        <p:spPr>
          <a:xfrm>
            <a:off x="726830" y="1844824"/>
            <a:ext cx="10841778"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a:latin typeface="Cambria" panose="02040503050406030204" pitchFamily="18" charset="0"/>
              </a:rPr>
              <a:t>Python </a:t>
            </a:r>
            <a:r>
              <a:rPr lang="en-US" sz="2800" dirty="0" err="1">
                <a:latin typeface="Cambria" panose="02040503050406030204" pitchFamily="18" charset="0"/>
              </a:rPr>
              <a:t>hỗ</a:t>
            </a:r>
            <a:r>
              <a:rPr lang="en-US" sz="2800" dirty="0">
                <a:latin typeface="Cambria" panose="02040503050406030204" pitchFamily="18" charset="0"/>
              </a:rPr>
              <a:t> </a:t>
            </a:r>
            <a:r>
              <a:rPr lang="en-US" sz="2800" dirty="0" err="1">
                <a:latin typeface="Cambria" panose="02040503050406030204" pitchFamily="18" charset="0"/>
              </a:rPr>
              <a:t>trợ</a:t>
            </a:r>
            <a:r>
              <a:rPr lang="en-US" sz="2800" dirty="0">
                <a:latin typeface="Cambria" panose="02040503050406030204" pitchFamily="18" charset="0"/>
              </a:rPr>
              <a:t> else block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tr</a:t>
            </a:r>
            <a:r>
              <a:rPr lang="vi-VN" sz="2800" dirty="0">
                <a:latin typeface="Cambria" panose="02040503050406030204" pitchFamily="18" charset="0"/>
              </a:rPr>
              <a:t>ư</a:t>
            </a:r>
            <a:r>
              <a:rPr lang="en-US" sz="2800" dirty="0" err="1">
                <a:latin typeface="Cambria" panose="02040503050406030204" pitchFamily="18" charset="0"/>
              </a:rPr>
              <a:t>ờng</a:t>
            </a:r>
            <a:r>
              <a:rPr lang="en-US" sz="2800" dirty="0">
                <a:latin typeface="Cambria" panose="02040503050406030204" pitchFamily="18" charset="0"/>
              </a:rPr>
              <a:t> </a:t>
            </a:r>
            <a:r>
              <a:rPr lang="en-US" sz="2800" dirty="0" err="1">
                <a:latin typeface="Cambria" panose="02040503050406030204" pitchFamily="18" charset="0"/>
              </a:rPr>
              <a:t>hợp</a:t>
            </a:r>
            <a:r>
              <a:rPr lang="en-US" sz="2800" dirty="0">
                <a:latin typeface="Cambria" panose="02040503050406030204" pitchFamily="18" charset="0"/>
              </a:rPr>
              <a:t> for </a:t>
            </a:r>
            <a:r>
              <a:rPr lang="en-US" sz="2800" dirty="0" err="1">
                <a:latin typeface="Cambria" panose="02040503050406030204" pitchFamily="18" charset="0"/>
              </a:rPr>
              <a:t>kết</a:t>
            </a:r>
            <a:r>
              <a:rPr lang="en-US" sz="2800" dirty="0">
                <a:latin typeface="Cambria" panose="02040503050406030204" pitchFamily="18" charset="0"/>
              </a:rPr>
              <a:t> </a:t>
            </a:r>
            <a:r>
              <a:rPr lang="en-US" sz="2800" dirty="0" err="1">
                <a:latin typeface="Cambria" panose="02040503050406030204" pitchFamily="18" charset="0"/>
              </a:rPr>
              <a:t>thúc</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cách</a:t>
            </a:r>
            <a:r>
              <a:rPr lang="en-US" sz="2800" dirty="0">
                <a:latin typeface="Cambria" panose="02040503050406030204" pitchFamily="18" charset="0"/>
              </a:rPr>
              <a:t> </a:t>
            </a:r>
            <a:r>
              <a:rPr lang="en-US" sz="2800" dirty="0" err="1">
                <a:latin typeface="Cambria" panose="02040503050406030204" pitchFamily="18" charset="0"/>
              </a:rPr>
              <a:t>bình</a:t>
            </a:r>
            <a:r>
              <a:rPr lang="en-US" sz="2800" dirty="0">
                <a:latin typeface="Cambria" panose="02040503050406030204" pitchFamily="18" charset="0"/>
              </a:rPr>
              <a:t> </a:t>
            </a:r>
            <a:r>
              <a:rPr lang="en-US" sz="2800" dirty="0" err="1">
                <a:latin typeface="Cambria" panose="02040503050406030204" pitchFamily="18" charset="0"/>
              </a:rPr>
              <a:t>th</a:t>
            </a:r>
            <a:r>
              <a:rPr lang="vi-VN" sz="2800" dirty="0">
                <a:latin typeface="Cambria" panose="02040503050406030204" pitchFamily="18" charset="0"/>
              </a:rPr>
              <a:t>ư</a:t>
            </a:r>
            <a:r>
              <a:rPr lang="en-US" sz="2800" dirty="0" err="1">
                <a:latin typeface="Cambria" panose="02040503050406030204" pitchFamily="18" charset="0"/>
              </a:rPr>
              <a:t>ờng</a:t>
            </a:r>
            <a:r>
              <a:rPr lang="en-US" sz="2800" dirty="0">
                <a:latin typeface="Cambria" panose="02040503050406030204" pitchFamily="18" charset="0"/>
              </a:rPr>
              <a:t> (</a:t>
            </a:r>
            <a:r>
              <a:rPr lang="en-US" sz="2800" dirty="0" err="1">
                <a:latin typeface="Cambria" panose="02040503050406030204" pitchFamily="18" charset="0"/>
              </a:rPr>
              <a:t>tức</a:t>
            </a:r>
            <a:r>
              <a:rPr lang="en-US" sz="2800" dirty="0">
                <a:latin typeface="Cambria" panose="02040503050406030204" pitchFamily="18" charset="0"/>
              </a:rPr>
              <a:t> </a:t>
            </a:r>
            <a:r>
              <a:rPr lang="en-US" sz="2800" dirty="0" err="1">
                <a:latin typeface="Cambria" panose="02040503050406030204" pitchFamily="18" charset="0"/>
              </a:rPr>
              <a:t>là</a:t>
            </a:r>
            <a:r>
              <a:rPr lang="en-US" sz="2800" dirty="0">
                <a:latin typeface="Cambria" panose="02040503050406030204" pitchFamily="18" charset="0"/>
              </a:rPr>
              <a:t> </a:t>
            </a:r>
            <a:r>
              <a:rPr lang="en-US" sz="2800" dirty="0" err="1">
                <a:latin typeface="Cambria" panose="02040503050406030204" pitchFamily="18" charset="0"/>
              </a:rPr>
              <a:t>không</a:t>
            </a:r>
            <a:r>
              <a:rPr lang="en-US" sz="2800" dirty="0">
                <a:latin typeface="Cambria" panose="02040503050406030204" pitchFamily="18" charset="0"/>
              </a:rPr>
              <a:t> </a:t>
            </a:r>
            <a:r>
              <a:rPr lang="en-US" sz="2800" dirty="0" err="1">
                <a:latin typeface="Cambria" panose="02040503050406030204" pitchFamily="18" charset="0"/>
              </a:rPr>
              <a:t>phải</a:t>
            </a:r>
            <a:r>
              <a:rPr lang="en-US" sz="2800" dirty="0">
                <a:latin typeface="Cambria" panose="02040503050406030204" pitchFamily="18" charset="0"/>
              </a:rPr>
              <a:t> </a:t>
            </a:r>
            <a:r>
              <a:rPr lang="en-US" sz="2800" dirty="0" err="1">
                <a:latin typeface="Cambria" panose="02040503050406030204" pitchFamily="18" charset="0"/>
              </a:rPr>
              <a:t>dùng</a:t>
            </a:r>
            <a:r>
              <a:rPr lang="en-US" sz="2800" dirty="0">
                <a:latin typeface="Cambria" panose="02040503050406030204" pitchFamily="18" charset="0"/>
              </a:rPr>
              <a:t> break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kết</a:t>
            </a:r>
            <a:r>
              <a:rPr lang="en-US" sz="2800" dirty="0">
                <a:latin typeface="Cambria" panose="02040503050406030204" pitchFamily="18" charset="0"/>
              </a:rPr>
              <a:t> </a:t>
            </a:r>
            <a:r>
              <a:rPr lang="en-US" sz="2800" dirty="0" err="1">
                <a:latin typeface="Cambria" panose="02040503050406030204" pitchFamily="18" charset="0"/>
              </a:rPr>
              <a:t>thúc</a:t>
            </a:r>
            <a:r>
              <a:rPr lang="en-US" sz="2800" dirty="0">
                <a:latin typeface="Cambria" panose="02040503050406030204" pitchFamily="18" charset="0"/>
              </a:rPr>
              <a:t>)</a:t>
            </a:r>
          </a:p>
          <a:p>
            <a:pPr marL="1257300" lvl="3"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r>
              <a:rPr lang="en-US" sz="2800" dirty="0" err="1">
                <a:latin typeface="Cambria" panose="02040503050406030204" pitchFamily="18" charset="0"/>
              </a:rPr>
              <a:t>Nếu</a:t>
            </a:r>
            <a:r>
              <a:rPr lang="en-US" sz="2800" dirty="0">
                <a:latin typeface="Cambria" panose="02040503050406030204" pitchFamily="18" charset="0"/>
              </a:rPr>
              <a:t> for </a:t>
            </a:r>
            <a:r>
              <a:rPr lang="en-US" sz="2800" dirty="0" err="1">
                <a:latin typeface="Cambria" panose="02040503050406030204" pitchFamily="18" charset="0"/>
              </a:rPr>
              <a:t>kết</a:t>
            </a:r>
            <a:r>
              <a:rPr lang="en-US" sz="2800" dirty="0">
                <a:latin typeface="Cambria" panose="02040503050406030204" pitchFamily="18" charset="0"/>
              </a:rPr>
              <a:t> </a:t>
            </a:r>
            <a:r>
              <a:rPr lang="en-US" sz="2800" dirty="0" err="1">
                <a:latin typeface="Cambria" panose="02040503050406030204" pitchFamily="18" charset="0"/>
              </a:rPr>
              <a:t>thúc</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cách</a:t>
            </a:r>
            <a:r>
              <a:rPr lang="en-US" sz="2800" dirty="0">
                <a:latin typeface="Cambria" panose="02040503050406030204" pitchFamily="18" charset="0"/>
              </a:rPr>
              <a:t> </a:t>
            </a:r>
            <a:r>
              <a:rPr lang="en-US" sz="2800" dirty="0" err="1">
                <a:latin typeface="Cambria" panose="02040503050406030204" pitchFamily="18" charset="0"/>
              </a:rPr>
              <a:t>bình</a:t>
            </a:r>
            <a:r>
              <a:rPr lang="en-US" sz="2800" dirty="0">
                <a:latin typeface="Cambria" panose="02040503050406030204" pitchFamily="18" charset="0"/>
              </a:rPr>
              <a:t> </a:t>
            </a:r>
            <a:r>
              <a:rPr lang="en-US" sz="2800" dirty="0" err="1">
                <a:latin typeface="Cambria" panose="02040503050406030204" pitchFamily="18" charset="0"/>
              </a:rPr>
              <a:t>th</a:t>
            </a:r>
            <a:r>
              <a:rPr lang="vi-VN" sz="2800" dirty="0">
                <a:latin typeface="Cambria" panose="02040503050406030204" pitchFamily="18" charset="0"/>
              </a:rPr>
              <a:t>ư</a:t>
            </a:r>
            <a:r>
              <a:rPr lang="en-US" sz="2800" dirty="0" err="1">
                <a:latin typeface="Cambria" panose="02040503050406030204" pitchFamily="18" charset="0"/>
              </a:rPr>
              <a:t>ờng</a:t>
            </a:r>
            <a:r>
              <a:rPr lang="en-US" sz="2800" dirty="0">
                <a:latin typeface="Cambria" panose="02040503050406030204" pitchFamily="18" charset="0"/>
              </a:rPr>
              <a:t> </a:t>
            </a:r>
            <a:r>
              <a:rPr lang="en-US" sz="2800" dirty="0" err="1">
                <a:latin typeface="Cambria" panose="02040503050406030204" pitchFamily="18" charset="0"/>
              </a:rPr>
              <a:t>thì</a:t>
            </a:r>
            <a:r>
              <a:rPr lang="en-US" sz="2800" dirty="0">
                <a:latin typeface="Cambria" panose="02040503050406030204" pitchFamily="18" charset="0"/>
              </a:rPr>
              <a:t> else-block </a:t>
            </a:r>
            <a:r>
              <a:rPr lang="en-US" sz="2800" dirty="0" err="1">
                <a:latin typeface="Cambria" panose="02040503050406030204" pitchFamily="18" charset="0"/>
              </a:rPr>
              <a:t>sẽ</a:t>
            </a:r>
            <a:r>
              <a:rPr lang="en-US" sz="2800" dirty="0">
                <a:latin typeface="Cambria" panose="02040503050406030204" pitchFamily="18" charset="0"/>
              </a:rPr>
              <a:t> </a:t>
            </a:r>
            <a:r>
              <a:rPr lang="en-US" sz="2800" dirty="0" err="1">
                <a:latin typeface="Cambria" panose="02040503050406030204" pitchFamily="18" charset="0"/>
              </a:rPr>
              <a:t>tự</a:t>
            </a:r>
            <a:r>
              <a:rPr lang="en-US" sz="2800" dirty="0">
                <a:latin typeface="Cambria" panose="02040503050406030204" pitchFamily="18" charset="0"/>
              </a:rPr>
              <a:t> </a:t>
            </a:r>
            <a:r>
              <a:rPr lang="en-US" sz="2800" dirty="0" err="1">
                <a:latin typeface="Cambria" panose="02040503050406030204" pitchFamily="18" charset="0"/>
              </a:rPr>
              <a:t>động</a:t>
            </a:r>
            <a:r>
              <a:rPr lang="en-US" sz="2800" dirty="0">
                <a:latin typeface="Cambria" panose="02040503050406030204" pitchFamily="18" charset="0"/>
              </a:rPr>
              <a:t> đ</a:t>
            </a:r>
            <a:r>
              <a:rPr lang="vi-VN" sz="2800" dirty="0">
                <a:latin typeface="Cambria" panose="02040503050406030204" pitchFamily="18" charset="0"/>
              </a:rPr>
              <a:t>ư</a:t>
            </a:r>
            <a:r>
              <a:rPr lang="en-US" sz="2800" dirty="0" err="1">
                <a:latin typeface="Cambria" panose="02040503050406030204" pitchFamily="18" charset="0"/>
              </a:rPr>
              <a:t>ợc</a:t>
            </a:r>
            <a:r>
              <a:rPr lang="en-US" sz="2800" dirty="0">
                <a:latin typeface="Cambria" panose="02040503050406030204" pitchFamily="18" charset="0"/>
              </a:rPr>
              <a:t> </a:t>
            </a:r>
            <a:r>
              <a:rPr lang="en-US" sz="2800" dirty="0" err="1">
                <a:latin typeface="Cambria" panose="02040503050406030204" pitchFamily="18" charset="0"/>
              </a:rPr>
              <a:t>thực</a:t>
            </a:r>
            <a:r>
              <a:rPr lang="en-US" sz="2800" dirty="0">
                <a:latin typeface="Cambria" panose="02040503050406030204" pitchFamily="18" charset="0"/>
              </a:rPr>
              <a:t> </a:t>
            </a:r>
            <a:r>
              <a:rPr lang="en-US" sz="2800" dirty="0" err="1">
                <a:latin typeface="Cambria" panose="02040503050406030204" pitchFamily="18" charset="0"/>
              </a:rPr>
              <a:t>hiện</a:t>
            </a:r>
            <a:r>
              <a:rPr lang="en-US" sz="2800" dirty="0">
                <a:latin typeface="Cambria" panose="02040503050406030204" pitchFamily="18" charset="0"/>
              </a:rPr>
              <a:t> </a:t>
            </a:r>
            <a:r>
              <a:rPr lang="en-US" sz="2800" dirty="0" err="1">
                <a:latin typeface="Cambria" panose="02040503050406030204" pitchFamily="18" charset="0"/>
              </a:rPr>
              <a:t>ngay</a:t>
            </a:r>
            <a:r>
              <a:rPr lang="en-US" sz="2800" dirty="0">
                <a:latin typeface="Cambria" panose="02040503050406030204" pitchFamily="18" charset="0"/>
              </a:rPr>
              <a:t> </a:t>
            </a:r>
            <a:r>
              <a:rPr lang="en-US" sz="2800" dirty="0" err="1">
                <a:latin typeface="Cambria" panose="02040503050406030204" pitchFamily="18" charset="0"/>
              </a:rPr>
              <a:t>sau</a:t>
            </a:r>
            <a:r>
              <a:rPr lang="en-US" sz="2800" dirty="0">
                <a:latin typeface="Cambria" panose="02040503050406030204" pitchFamily="18" charset="0"/>
              </a:rPr>
              <a:t> </a:t>
            </a:r>
            <a:r>
              <a:rPr lang="en-US" sz="2800" dirty="0" err="1">
                <a:latin typeface="Cambria" panose="02040503050406030204" pitchFamily="18" charset="0"/>
              </a:rPr>
              <a:t>đó</a:t>
            </a:r>
            <a:r>
              <a:rPr lang="en-US" sz="2800" dirty="0">
                <a:latin typeface="Cambria" panose="02040503050406030204" pitchFamily="18" charset="0"/>
              </a:rPr>
              <a:t>.</a:t>
            </a:r>
          </a:p>
        </p:txBody>
      </p:sp>
      <p:sp>
        <p:nvSpPr>
          <p:cNvPr id="8" name="Rectangle 7">
            <a:extLst>
              <a:ext uri="{FF2B5EF4-FFF2-40B4-BE49-F238E27FC236}">
                <a16:creationId xmlns:a16="http://schemas.microsoft.com/office/drawing/2014/main" id="{8D15F2AD-3C89-4518-8ADA-11228AD1BEC0}"/>
              </a:ext>
            </a:extLst>
          </p:cNvPr>
          <p:cNvSpPr/>
          <p:nvPr/>
        </p:nvSpPr>
        <p:spPr>
          <a:xfrm>
            <a:off x="2783632" y="3068960"/>
            <a:ext cx="5616624" cy="1815882"/>
          </a:xfrm>
          <a:prstGeom prst="rect">
            <a:avLst/>
          </a:prstGeom>
          <a:ln>
            <a:solidFill>
              <a:srgbClr val="002060"/>
            </a:solidFill>
          </a:ln>
        </p:spPr>
        <p:txBody>
          <a:bodyPr wrap="square">
            <a:spAutoFit/>
          </a:bodyPr>
          <a:lstStyle/>
          <a:p>
            <a:pPr marL="1257300" lvl="3" indent="0" algn="just">
              <a:buNone/>
            </a:pPr>
            <a:r>
              <a:rPr lang="en-US" sz="2800" dirty="0">
                <a:latin typeface="Cambria" panose="02040503050406030204" pitchFamily="18" charset="0"/>
              </a:rPr>
              <a:t>for </a:t>
            </a:r>
            <a:r>
              <a:rPr lang="en-US" sz="2800" dirty="0">
                <a:solidFill>
                  <a:srgbClr val="FF0000"/>
                </a:solidFill>
                <a:latin typeface="Cambria" panose="02040503050406030204" pitchFamily="18" charset="0"/>
              </a:rPr>
              <a:t>expression</a:t>
            </a:r>
            <a:r>
              <a:rPr lang="en-US" sz="2800" dirty="0">
                <a:latin typeface="Cambria" panose="02040503050406030204" pitchFamily="18" charset="0"/>
              </a:rPr>
              <a:t>:</a:t>
            </a:r>
          </a:p>
          <a:p>
            <a:pPr marL="1257300" lvl="3" indent="0" algn="just">
              <a:buNone/>
            </a:pPr>
            <a:r>
              <a:rPr lang="en-US" sz="2800" dirty="0">
                <a:latin typeface="Cambria" panose="02040503050406030204" pitchFamily="18" charset="0"/>
              </a:rPr>
              <a:t>     for-block</a:t>
            </a:r>
          </a:p>
          <a:p>
            <a:pPr marL="1257300" lvl="3" indent="0" algn="just">
              <a:buNone/>
            </a:pPr>
            <a:r>
              <a:rPr lang="en-US" sz="2800" dirty="0">
                <a:latin typeface="Cambria" panose="02040503050406030204" pitchFamily="18" charset="0"/>
              </a:rPr>
              <a:t>else:</a:t>
            </a:r>
          </a:p>
          <a:p>
            <a:pPr marL="1257300" lvl="3" indent="0" algn="just">
              <a:buNone/>
            </a:pPr>
            <a:r>
              <a:rPr lang="en-US" sz="2800" dirty="0">
                <a:latin typeface="Cambria" panose="02040503050406030204" pitchFamily="18" charset="0"/>
              </a:rPr>
              <a:t>     else-block</a:t>
            </a:r>
          </a:p>
        </p:txBody>
      </p:sp>
    </p:spTree>
    <p:extLst>
      <p:ext uri="{BB962C8B-B14F-4D97-AF65-F5344CB8AC3E}">
        <p14:creationId xmlns:p14="http://schemas.microsoft.com/office/powerpoint/2010/main" val="7859203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56</a:t>
            </a:fld>
            <a:endParaRPr lang="en-US"/>
          </a:p>
        </p:txBody>
      </p:sp>
      <p:sp>
        <p:nvSpPr>
          <p:cNvPr id="14" name="Content Placeholder 2"/>
          <p:cNvSpPr txBox="1">
            <a:spLocks/>
          </p:cNvSpPr>
          <p:nvPr/>
        </p:nvSpPr>
        <p:spPr>
          <a:xfrm>
            <a:off x="522808"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u="sng" dirty="0" err="1">
                <a:latin typeface="Cambria" panose="02040503050406030204" pitchFamily="18" charset="0"/>
              </a:rPr>
              <a:t>Ví</a:t>
            </a:r>
            <a:r>
              <a:rPr lang="en-US" sz="2800" b="1" u="sng" dirty="0">
                <a:latin typeface="Cambria" panose="02040503050406030204" pitchFamily="18" charset="0"/>
              </a:rPr>
              <a:t> </a:t>
            </a:r>
            <a:r>
              <a:rPr lang="en-US" sz="2800" b="1" u="sng" dirty="0" err="1">
                <a:latin typeface="Cambria" panose="02040503050406030204" pitchFamily="18" charset="0"/>
              </a:rPr>
              <a:t>dụ</a:t>
            </a:r>
            <a:r>
              <a:rPr lang="en-US" sz="2800" b="1" u="sng" dirty="0">
                <a:latin typeface="Cambria" panose="02040503050406030204" pitchFamily="18" charset="0"/>
              </a:rPr>
              <a:t>:</a:t>
            </a: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endParaRPr lang="en-US" sz="2800" dirty="0">
              <a:latin typeface="Cambria" panose="02040503050406030204" pitchFamily="18" charset="0"/>
            </a:endParaRPr>
          </a:p>
          <a:p>
            <a:pPr marL="0" indent="0" algn="just">
              <a:buNone/>
            </a:pPr>
            <a:r>
              <a:rPr lang="en-US" sz="2800" dirty="0" err="1">
                <a:latin typeface="Cambria" panose="02040503050406030204" pitchFamily="18" charset="0"/>
              </a:rPr>
              <a:t>Nếu</a:t>
            </a:r>
            <a:r>
              <a:rPr lang="en-US" sz="2800" dirty="0">
                <a:latin typeface="Cambria" panose="02040503050406030204" pitchFamily="18" charset="0"/>
              </a:rPr>
              <a:t> </a:t>
            </a:r>
            <a:r>
              <a:rPr lang="en-US" sz="2800" dirty="0" err="1">
                <a:latin typeface="Cambria" panose="02040503050406030204" pitchFamily="18" charset="0"/>
              </a:rPr>
              <a:t>nhập</a:t>
            </a:r>
            <a:r>
              <a:rPr lang="en-US" sz="2800" dirty="0">
                <a:latin typeface="Cambria" panose="02040503050406030204" pitchFamily="18" charset="0"/>
              </a:rPr>
              <a:t> a </a:t>
            </a:r>
            <a:r>
              <a:rPr lang="en-US" sz="2800" dirty="0" err="1">
                <a:latin typeface="Cambria" panose="02040503050406030204" pitchFamily="18" charset="0"/>
              </a:rPr>
              <a:t>là</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chẵn</a:t>
            </a:r>
            <a:r>
              <a:rPr lang="en-US" sz="2800" dirty="0">
                <a:latin typeface="Cambria" panose="02040503050406030204" pitchFamily="18" charset="0"/>
              </a:rPr>
              <a:t> </a:t>
            </a:r>
            <a:r>
              <a:rPr lang="en-US" sz="2800" dirty="0" err="1">
                <a:latin typeface="Cambria" panose="02040503050406030204" pitchFamily="18" charset="0"/>
              </a:rPr>
              <a:t>thì</a:t>
            </a:r>
            <a:r>
              <a:rPr lang="en-US" sz="2800" dirty="0">
                <a:latin typeface="Cambria" panose="02040503050406030204" pitchFamily="18" charset="0"/>
              </a:rPr>
              <a:t> </a:t>
            </a:r>
            <a:r>
              <a:rPr lang="en-US" sz="2800" dirty="0" err="1">
                <a:latin typeface="Cambria" panose="02040503050406030204" pitchFamily="18" charset="0"/>
              </a:rPr>
              <a:t>tính</a:t>
            </a:r>
            <a:r>
              <a:rPr lang="en-US" sz="2800" dirty="0">
                <a:latin typeface="Cambria" panose="02040503050406030204" pitchFamily="18" charset="0"/>
              </a:rPr>
              <a:t> </a:t>
            </a:r>
            <a:r>
              <a:rPr lang="en-US" sz="2800" dirty="0" err="1">
                <a:latin typeface="Cambria" panose="02040503050406030204" pitchFamily="18" charset="0"/>
              </a:rPr>
              <a:t>ra</a:t>
            </a:r>
            <a:r>
              <a:rPr lang="en-US" sz="2800" dirty="0">
                <a:latin typeface="Cambria" panose="02040503050406030204" pitchFamily="18" charset="0"/>
              </a:rPr>
              <a:t> sum, </a:t>
            </a:r>
            <a:r>
              <a:rPr lang="en-US" sz="2800" dirty="0" err="1">
                <a:latin typeface="Cambria" panose="02040503050406030204" pitchFamily="18" charset="0"/>
              </a:rPr>
              <a:t>còn</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lẻ</a:t>
            </a:r>
            <a:r>
              <a:rPr lang="en-US" sz="2800" dirty="0">
                <a:latin typeface="Cambria" panose="02040503050406030204" pitchFamily="18" charset="0"/>
              </a:rPr>
              <a:t> </a:t>
            </a:r>
            <a:r>
              <a:rPr lang="en-US" sz="2800" dirty="0" err="1">
                <a:latin typeface="Cambria" panose="02040503050406030204" pitchFamily="18" charset="0"/>
              </a:rPr>
              <a:t>không</a:t>
            </a:r>
            <a:r>
              <a:rPr lang="en-US" sz="2800" dirty="0">
                <a:latin typeface="Cambria" panose="02040503050406030204" pitchFamily="18" charset="0"/>
              </a:rPr>
              <a:t> </a:t>
            </a:r>
            <a:r>
              <a:rPr lang="en-US" sz="2800" dirty="0" err="1">
                <a:latin typeface="Cambria" panose="02040503050406030204" pitchFamily="18" charset="0"/>
              </a:rPr>
              <a:t>ra</a:t>
            </a:r>
            <a:r>
              <a:rPr lang="en-US" sz="2800" dirty="0">
                <a:latin typeface="Cambria" panose="02040503050406030204" pitchFamily="18" charset="0"/>
              </a:rPr>
              <a:t> sum(do </a:t>
            </a:r>
            <a:r>
              <a:rPr lang="en-US" sz="2800" dirty="0" err="1">
                <a:latin typeface="Cambria" panose="02040503050406030204" pitchFamily="18" charset="0"/>
              </a:rPr>
              <a:t>ngừng</a:t>
            </a:r>
            <a:r>
              <a:rPr lang="en-US" sz="2800" dirty="0">
                <a:latin typeface="Cambria" panose="02040503050406030204" pitchFamily="18" charset="0"/>
              </a:rPr>
              <a:t> for </a:t>
            </a:r>
            <a:r>
              <a:rPr lang="en-US" sz="2800" dirty="0" err="1">
                <a:latin typeface="Cambria" panose="02040503050406030204" pitchFamily="18" charset="0"/>
              </a:rPr>
              <a:t>bằng</a:t>
            </a:r>
            <a:r>
              <a:rPr lang="en-US" sz="2800" dirty="0">
                <a:latin typeface="Cambria" panose="02040503050406030204" pitchFamily="18" charset="0"/>
              </a:rPr>
              <a:t> break)</a:t>
            </a:r>
          </a:p>
        </p:txBody>
      </p:sp>
      <p:pic>
        <p:nvPicPr>
          <p:cNvPr id="9" name="Picture 8">
            <a:extLst>
              <a:ext uri="{FF2B5EF4-FFF2-40B4-BE49-F238E27FC236}">
                <a16:creationId xmlns:a16="http://schemas.microsoft.com/office/drawing/2014/main" id="{416B8668-EA1F-43E8-8684-E97EF4DF1C3E}"/>
              </a:ext>
            </a:extLst>
          </p:cNvPr>
          <p:cNvPicPr>
            <a:picLocks noChangeAspect="1"/>
          </p:cNvPicPr>
          <p:nvPr/>
        </p:nvPicPr>
        <p:blipFill>
          <a:blip r:embed="rId3"/>
          <a:stretch>
            <a:fillRect/>
          </a:stretch>
        </p:blipFill>
        <p:spPr>
          <a:xfrm>
            <a:off x="3013156" y="1916832"/>
            <a:ext cx="4667019" cy="3583604"/>
          </a:xfrm>
          <a:prstGeom prst="rect">
            <a:avLst/>
          </a:prstGeom>
        </p:spPr>
      </p:pic>
      <p:grpSp>
        <p:nvGrpSpPr>
          <p:cNvPr id="11" name="Group 10">
            <a:extLst>
              <a:ext uri="{FF2B5EF4-FFF2-40B4-BE49-F238E27FC236}">
                <a16:creationId xmlns:a16="http://schemas.microsoft.com/office/drawing/2014/main" id="{0C93269A-813B-468A-9ECE-DC29C007804E}"/>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1A428182-7AE6-4AB2-AB80-842747B5F2F0}"/>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latin typeface="Cambria" panose="02040503050406030204" pitchFamily="18" charset="0"/>
                </a:rPr>
                <a:t>Lệnh</a:t>
              </a:r>
              <a:r>
                <a:rPr lang="en-US" sz="4800" b="1" dirty="0" smtClean="0">
                  <a:latin typeface="Cambria" panose="02040503050406030204" pitchFamily="18" charset="0"/>
                </a:rPr>
                <a:t> </a:t>
              </a:r>
              <a:r>
                <a:rPr lang="en-US" sz="4800" b="1" dirty="0">
                  <a:latin typeface="Cambria" panose="02040503050406030204" pitchFamily="18" charset="0"/>
                </a:rPr>
                <a:t>for/else</a:t>
              </a:r>
            </a:p>
          </p:txBody>
        </p:sp>
        <p:grpSp>
          <p:nvGrpSpPr>
            <p:cNvPr id="15" name="Group 17">
              <a:extLst>
                <a:ext uri="{FF2B5EF4-FFF2-40B4-BE49-F238E27FC236}">
                  <a16:creationId xmlns:a16="http://schemas.microsoft.com/office/drawing/2014/main" id="{0D41B451-9E6D-4F1E-AE47-930E0D59B857}"/>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CF5C9A9F-5A76-42E1-BA8C-3AF1290145A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985619EC-DF0D-41F6-A0B8-B1F02FE5DD1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C78935D5-E71B-4819-8BF6-E4B311CA45D9}"/>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2" name="Rectangle 1"/>
          <p:cNvSpPr/>
          <p:nvPr/>
        </p:nvSpPr>
        <p:spPr>
          <a:xfrm>
            <a:off x="353376" y="5500436"/>
            <a:ext cx="11599432" cy="967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38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09588" y="852041"/>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latin typeface="Cambria" panose="02040503050406030204" pitchFamily="18" charset="0"/>
                </a:rPr>
                <a:t>Vòng</a:t>
              </a:r>
              <a:r>
                <a:rPr lang="en-US" sz="4800" b="1" dirty="0" smtClean="0">
                  <a:latin typeface="Cambria" panose="02040503050406030204" pitchFamily="18" charset="0"/>
                </a:rPr>
                <a:t> </a:t>
              </a:r>
              <a:r>
                <a:rPr lang="en-US" sz="4800" b="1" dirty="0" err="1">
                  <a:latin typeface="Cambria" panose="02040503050406030204" pitchFamily="18" charset="0"/>
                </a:rPr>
                <a:t>lặp</a:t>
              </a:r>
              <a:r>
                <a:rPr lang="en-US" sz="4800" b="1" dirty="0">
                  <a:latin typeface="Cambria" panose="02040503050406030204" pitchFamily="18" charset="0"/>
                </a:rPr>
                <a:t> </a:t>
              </a:r>
              <a:r>
                <a:rPr lang="en-US" sz="4800" b="1" dirty="0" err="1">
                  <a:latin typeface="Cambria" panose="02040503050406030204" pitchFamily="18" charset="0"/>
                </a:rPr>
                <a:t>lồng</a:t>
              </a:r>
              <a:r>
                <a:rPr lang="en-US" sz="4800" b="1" dirty="0">
                  <a:latin typeface="Cambria" panose="02040503050406030204" pitchFamily="18" charset="0"/>
                </a:rPr>
                <a:t> </a:t>
              </a:r>
              <a:r>
                <a:rPr lang="en-US" sz="4800" b="1" dirty="0" err="1">
                  <a:latin typeface="Cambria" panose="02040503050406030204" pitchFamily="18" charset="0"/>
                </a:rPr>
                <a:t>nhau</a:t>
              </a:r>
              <a:endParaRPr lang="en-US" sz="4800" b="1" dirty="0">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57</a:t>
            </a:fld>
            <a:endParaRPr lang="en-US"/>
          </a:p>
        </p:txBody>
      </p:sp>
      <p:sp>
        <p:nvSpPr>
          <p:cNvPr id="14" name="Content Placeholder 2"/>
          <p:cNvSpPr txBox="1">
            <a:spLocks/>
          </p:cNvSpPr>
          <p:nvPr/>
        </p:nvSpPr>
        <p:spPr>
          <a:xfrm>
            <a:off x="480910" y="198884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a:latin typeface="Cambria" panose="02040503050406030204" pitchFamily="18" charset="0"/>
              </a:rPr>
              <a:t>Python </a:t>
            </a:r>
            <a:r>
              <a:rPr lang="en-US" sz="2800" dirty="0" err="1">
                <a:latin typeface="Cambria" panose="02040503050406030204" pitchFamily="18" charset="0"/>
              </a:rPr>
              <a:t>cũng</a:t>
            </a:r>
            <a:r>
              <a:rPr lang="en-US" sz="2800" dirty="0">
                <a:latin typeface="Cambria" panose="02040503050406030204" pitchFamily="18" charset="0"/>
              </a:rPr>
              <a:t> </a:t>
            </a:r>
            <a:r>
              <a:rPr lang="en-US" sz="2800" dirty="0" err="1">
                <a:latin typeface="Cambria" panose="02040503050406030204" pitchFamily="18" charset="0"/>
              </a:rPr>
              <a:t>nh</a:t>
            </a:r>
            <a:r>
              <a:rPr lang="vi-VN" sz="2800" dirty="0">
                <a:latin typeface="Cambria" panose="02040503050406030204" pitchFamily="18" charset="0"/>
              </a:rPr>
              <a:t>ư</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ngôn</a:t>
            </a:r>
            <a:r>
              <a:rPr lang="en-US" sz="2800" dirty="0">
                <a:latin typeface="Cambria" panose="02040503050406030204" pitchFamily="18" charset="0"/>
              </a:rPr>
              <a:t> </a:t>
            </a:r>
            <a:r>
              <a:rPr lang="en-US" sz="2800" dirty="0" err="1">
                <a:latin typeface="Cambria" panose="02040503050406030204" pitchFamily="18" charset="0"/>
              </a:rPr>
              <a:t>ngữ</a:t>
            </a:r>
            <a:r>
              <a:rPr lang="en-US" sz="2800" dirty="0">
                <a:latin typeface="Cambria" panose="02040503050406030204" pitchFamily="18" charset="0"/>
              </a:rPr>
              <a:t> </a:t>
            </a:r>
            <a:r>
              <a:rPr lang="en-US" sz="2800" dirty="0" err="1">
                <a:latin typeface="Cambria" panose="02040503050406030204" pitchFamily="18" charset="0"/>
              </a:rPr>
              <a:t>khác</a:t>
            </a:r>
            <a:r>
              <a:rPr lang="en-US" sz="2800" dirty="0">
                <a:latin typeface="Cambria" panose="02040503050406030204" pitchFamily="18" charset="0"/>
              </a:rPr>
              <a:t>,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viết</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vòng</a:t>
            </a:r>
            <a:r>
              <a:rPr lang="en-US" sz="2800" dirty="0">
                <a:latin typeface="Cambria" panose="02040503050406030204" pitchFamily="18" charset="0"/>
              </a:rPr>
              <a:t> </a:t>
            </a:r>
            <a:r>
              <a:rPr lang="en-US" sz="2800" dirty="0" err="1">
                <a:latin typeface="Cambria" panose="02040503050406030204" pitchFamily="18" charset="0"/>
              </a:rPr>
              <a:t>lặp</a:t>
            </a:r>
            <a:r>
              <a:rPr lang="en-US" sz="2800" dirty="0">
                <a:latin typeface="Cambria" panose="02040503050406030204" pitchFamily="18" charset="0"/>
              </a:rPr>
              <a:t> </a:t>
            </a:r>
            <a:r>
              <a:rPr lang="en-US" sz="2800" dirty="0" err="1">
                <a:latin typeface="Cambria" panose="02040503050406030204" pitchFamily="18" charset="0"/>
              </a:rPr>
              <a:t>lồng</a:t>
            </a:r>
            <a:r>
              <a:rPr lang="en-US" sz="2800" dirty="0">
                <a:latin typeface="Cambria" panose="02040503050406030204" pitchFamily="18" charset="0"/>
              </a:rPr>
              <a:t> </a:t>
            </a:r>
            <a:r>
              <a:rPr lang="en-US" sz="2800" dirty="0" err="1">
                <a:latin typeface="Cambria" panose="02040503050406030204" pitchFamily="18" charset="0"/>
              </a:rPr>
              <a:t>nhau</a:t>
            </a:r>
            <a:r>
              <a:rPr lang="en-US" sz="2800" dirty="0">
                <a:latin typeface="Cambria" panose="02040503050406030204" pitchFamily="18" charset="0"/>
              </a:rPr>
              <a:t>. </a:t>
            </a:r>
          </a:p>
          <a:p>
            <a:pPr marL="0" indent="0" algn="just">
              <a:buNone/>
            </a:pPr>
            <a:endParaRPr lang="en-US" sz="2800" dirty="0">
              <a:latin typeface="Cambria" panose="02040503050406030204" pitchFamily="18" charset="0"/>
            </a:endParaRPr>
          </a:p>
        </p:txBody>
      </p:sp>
      <p:pic>
        <p:nvPicPr>
          <p:cNvPr id="9" name="Picture 8">
            <a:extLst>
              <a:ext uri="{FF2B5EF4-FFF2-40B4-BE49-F238E27FC236}">
                <a16:creationId xmlns:a16="http://schemas.microsoft.com/office/drawing/2014/main" id="{56B681E6-4240-4121-8A8C-17E077AED9CB}"/>
              </a:ext>
            </a:extLst>
          </p:cNvPr>
          <p:cNvPicPr>
            <a:picLocks noChangeAspect="1"/>
          </p:cNvPicPr>
          <p:nvPr/>
        </p:nvPicPr>
        <p:blipFill>
          <a:blip r:embed="rId3"/>
          <a:stretch>
            <a:fillRect/>
          </a:stretch>
        </p:blipFill>
        <p:spPr>
          <a:xfrm>
            <a:off x="509588" y="2738438"/>
            <a:ext cx="4791075" cy="2438400"/>
          </a:xfrm>
          <a:prstGeom prst="rect">
            <a:avLst/>
          </a:prstGeom>
        </p:spPr>
      </p:pic>
      <p:pic>
        <p:nvPicPr>
          <p:cNvPr id="10" name="Picture 9">
            <a:extLst>
              <a:ext uri="{FF2B5EF4-FFF2-40B4-BE49-F238E27FC236}">
                <a16:creationId xmlns:a16="http://schemas.microsoft.com/office/drawing/2014/main" id="{139405AF-A95A-4AD7-BC45-7DD2F94FA2C7}"/>
              </a:ext>
            </a:extLst>
          </p:cNvPr>
          <p:cNvPicPr>
            <a:picLocks noChangeAspect="1"/>
          </p:cNvPicPr>
          <p:nvPr/>
        </p:nvPicPr>
        <p:blipFill>
          <a:blip r:embed="rId4"/>
          <a:stretch>
            <a:fillRect/>
          </a:stretch>
        </p:blipFill>
        <p:spPr>
          <a:xfrm>
            <a:off x="8110537" y="2824163"/>
            <a:ext cx="2228850" cy="2381250"/>
          </a:xfrm>
          <a:prstGeom prst="rect">
            <a:avLst/>
          </a:prstGeom>
        </p:spPr>
      </p:pic>
      <p:sp>
        <p:nvSpPr>
          <p:cNvPr id="11" name="Arrow: Right 10">
            <a:extLst>
              <a:ext uri="{FF2B5EF4-FFF2-40B4-BE49-F238E27FC236}">
                <a16:creationId xmlns:a16="http://schemas.microsoft.com/office/drawing/2014/main" id="{E8B17C68-34AB-4339-B0EF-A26274406FA5}"/>
              </a:ext>
            </a:extLst>
          </p:cNvPr>
          <p:cNvSpPr/>
          <p:nvPr/>
        </p:nvSpPr>
        <p:spPr>
          <a:xfrm>
            <a:off x="5867400" y="2776745"/>
            <a:ext cx="1676400" cy="5334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0119" y="2492896"/>
            <a:ext cx="4799221" cy="37251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3179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57A837-D4F4-43C3-B4A4-A9E6A1E3E3B7}"/>
              </a:ext>
            </a:extLst>
          </p:cNvPr>
          <p:cNvSpPr>
            <a:spLocks noGrp="1"/>
          </p:cNvSpPr>
          <p:nvPr>
            <p:ph type="sldNum" sz="quarter" idx="12"/>
          </p:nvPr>
        </p:nvSpPr>
        <p:spPr/>
        <p:txBody>
          <a:bodyPr/>
          <a:lstStyle/>
          <a:p>
            <a:r>
              <a:rPr lang="en-US"/>
              <a:t>Trang </a:t>
            </a:r>
            <a:fld id="{99166BD8-DA3C-4BE0-9C00-AA0485D1F6DE}" type="slidenum">
              <a:rPr lang="en-US" smtClean="0"/>
              <a:pPr/>
              <a:t>58</a:t>
            </a:fld>
            <a:endParaRPr lang="en-US"/>
          </a:p>
        </p:txBody>
      </p:sp>
      <p:graphicFrame>
        <p:nvGraphicFramePr>
          <p:cNvPr id="3" name="Table 2">
            <a:extLst>
              <a:ext uri="{FF2B5EF4-FFF2-40B4-BE49-F238E27FC236}">
                <a16:creationId xmlns:a16="http://schemas.microsoft.com/office/drawing/2014/main" id="{2B0F18C0-6805-4DD3-9A1F-D43BBBA01D7A}"/>
              </a:ext>
            </a:extLst>
          </p:cNvPr>
          <p:cNvGraphicFramePr>
            <a:graphicFrameLocks noGrp="1"/>
          </p:cNvGraphicFramePr>
          <p:nvPr>
            <p:extLst/>
          </p:nvPr>
        </p:nvGraphicFramePr>
        <p:xfrm>
          <a:off x="3962400" y="1904999"/>
          <a:ext cx="3378200" cy="3699936"/>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1537243764"/>
                    </a:ext>
                  </a:extLst>
                </a:gridCol>
                <a:gridCol w="463550">
                  <a:extLst>
                    <a:ext uri="{9D8B030D-6E8A-4147-A177-3AD203B41FA5}">
                      <a16:colId xmlns:a16="http://schemas.microsoft.com/office/drawing/2014/main" val="4053411036"/>
                    </a:ext>
                  </a:extLst>
                </a:gridCol>
                <a:gridCol w="422275">
                  <a:extLst>
                    <a:ext uri="{9D8B030D-6E8A-4147-A177-3AD203B41FA5}">
                      <a16:colId xmlns:a16="http://schemas.microsoft.com/office/drawing/2014/main" val="408819524"/>
                    </a:ext>
                  </a:extLst>
                </a:gridCol>
                <a:gridCol w="422275">
                  <a:extLst>
                    <a:ext uri="{9D8B030D-6E8A-4147-A177-3AD203B41FA5}">
                      <a16:colId xmlns:a16="http://schemas.microsoft.com/office/drawing/2014/main" val="1422806033"/>
                    </a:ext>
                  </a:extLst>
                </a:gridCol>
                <a:gridCol w="422275">
                  <a:extLst>
                    <a:ext uri="{9D8B030D-6E8A-4147-A177-3AD203B41FA5}">
                      <a16:colId xmlns:a16="http://schemas.microsoft.com/office/drawing/2014/main" val="400260457"/>
                    </a:ext>
                  </a:extLst>
                </a:gridCol>
                <a:gridCol w="422275">
                  <a:extLst>
                    <a:ext uri="{9D8B030D-6E8A-4147-A177-3AD203B41FA5}">
                      <a16:colId xmlns:a16="http://schemas.microsoft.com/office/drawing/2014/main" val="1523164971"/>
                    </a:ext>
                  </a:extLst>
                </a:gridCol>
                <a:gridCol w="422275">
                  <a:extLst>
                    <a:ext uri="{9D8B030D-6E8A-4147-A177-3AD203B41FA5}">
                      <a16:colId xmlns:a16="http://schemas.microsoft.com/office/drawing/2014/main" val="513099437"/>
                    </a:ext>
                  </a:extLst>
                </a:gridCol>
                <a:gridCol w="422275">
                  <a:extLst>
                    <a:ext uri="{9D8B030D-6E8A-4147-A177-3AD203B41FA5}">
                      <a16:colId xmlns:a16="http://schemas.microsoft.com/office/drawing/2014/main" val="3241111075"/>
                    </a:ext>
                  </a:extLst>
                </a:gridCol>
              </a:tblGrid>
              <a:tr h="462492">
                <a:tc>
                  <a:txBody>
                    <a:bodyPr/>
                    <a:lstStyle/>
                    <a:p>
                      <a:pPr algn="ctr"/>
                      <a:r>
                        <a:rPr lang="en-US"/>
                        <a:t>*</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3933420590"/>
                  </a:ext>
                </a:extLst>
              </a:tr>
              <a:tr h="462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a:txBody>
                  <a:tcPr anchor="ctr"/>
                </a:tc>
                <a:tc>
                  <a:txBody>
                    <a:bodyPr/>
                    <a:lstStyle/>
                    <a:p>
                      <a:pPr algn="ctr"/>
                      <a:r>
                        <a:rPr lang="en-US"/>
                        <a:t>*</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2856473997"/>
                  </a:ext>
                </a:extLst>
              </a:tr>
              <a:tr h="462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a:txBody>
                  <a:tcPr anchor="ctr"/>
                </a:tc>
                <a:tc>
                  <a:txBody>
                    <a:bodyPr/>
                    <a:lstStyle/>
                    <a:p>
                      <a:pPr algn="ctr"/>
                      <a:endParaRPr lang="en-US"/>
                    </a:p>
                  </a:txBody>
                  <a:tcPr anchor="ctr"/>
                </a:tc>
                <a:tc>
                  <a:txBody>
                    <a:bodyPr/>
                    <a:lstStyle/>
                    <a:p>
                      <a:pPr algn="ctr"/>
                      <a:r>
                        <a:rPr lang="en-US"/>
                        <a:t>*</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288237713"/>
                  </a:ext>
                </a:extLst>
              </a:tr>
              <a:tr h="462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a:t>*</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3004990262"/>
                  </a:ext>
                </a:extLst>
              </a:tr>
              <a:tr h="462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a:t>*</a:t>
                      </a:r>
                    </a:p>
                  </a:txBody>
                  <a:tcPr anchor="ctr"/>
                </a:tc>
                <a:tc>
                  <a:txBody>
                    <a:bodyPr/>
                    <a:lstStyle/>
                    <a:p>
                      <a:pPr algn="ctr"/>
                      <a:endParaRPr lang="en-US"/>
                    </a:p>
                  </a:txBody>
                  <a:tcPr anchor="ctr"/>
                </a:tc>
                <a:tc>
                  <a:txBody>
                    <a:bodyPr/>
                    <a:lstStyle/>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581884523"/>
                  </a:ext>
                </a:extLst>
              </a:tr>
              <a:tr h="462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a:t>*</a:t>
                      </a:r>
                    </a:p>
                  </a:txBody>
                  <a:tcPr anchor="ctr"/>
                </a:tc>
                <a:tc>
                  <a:txBody>
                    <a:bodyPr/>
                    <a:lstStyle/>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2948162972"/>
                  </a:ext>
                </a:extLst>
              </a:tr>
              <a:tr h="462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txBody>
                  <a:tcPr anchor="ctr"/>
                </a:tc>
                <a:extLst>
                  <a:ext uri="{0D108BD9-81ED-4DB2-BD59-A6C34878D82A}">
                    <a16:rowId xmlns:a16="http://schemas.microsoft.com/office/drawing/2014/main" val="144734537"/>
                  </a:ext>
                </a:extLst>
              </a:tr>
              <a:tr h="4624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a:txBody>
                  <a:tcPr anchor="ctr"/>
                </a:tc>
                <a:tc>
                  <a:txBody>
                    <a:bodyPr/>
                    <a:lstStyle/>
                    <a:p>
                      <a:pPr algn="ctr"/>
                      <a:r>
                        <a:rPr lang="en-US"/>
                        <a:t>*</a:t>
                      </a:r>
                    </a:p>
                  </a:txBody>
                  <a:tcPr anchor="ctr"/>
                </a:tc>
                <a:tc>
                  <a:txBody>
                    <a:bodyPr/>
                    <a:lstStyle/>
                    <a:p>
                      <a:pPr algn="ctr"/>
                      <a:r>
                        <a:rPr lang="en-US"/>
                        <a:t>*</a:t>
                      </a:r>
                    </a:p>
                  </a:txBody>
                  <a:tcPr anchor="ctr"/>
                </a:tc>
                <a:tc>
                  <a:txBody>
                    <a:bodyPr/>
                    <a:lstStyle/>
                    <a:p>
                      <a:pPr algn="ctr"/>
                      <a:r>
                        <a:rPr lang="en-US"/>
                        <a:t>*</a:t>
                      </a:r>
                    </a:p>
                  </a:txBody>
                  <a:tcPr anchor="ctr"/>
                </a:tc>
                <a:tc>
                  <a:txBody>
                    <a:bodyPr/>
                    <a:lstStyle/>
                    <a:p>
                      <a:pPr algn="ctr"/>
                      <a:r>
                        <a:rPr lang="en-US"/>
                        <a:t>*</a:t>
                      </a:r>
                    </a:p>
                  </a:txBody>
                  <a:tcPr anchor="ctr"/>
                </a:tc>
                <a:tc>
                  <a:txBody>
                    <a:bodyPr/>
                    <a:lstStyle/>
                    <a:p>
                      <a:pPr algn="ctr"/>
                      <a:r>
                        <a:rPr lang="en-US"/>
                        <a:t>*</a:t>
                      </a:r>
                    </a:p>
                  </a:txBody>
                  <a:tcPr anchor="ctr"/>
                </a:tc>
                <a:tc>
                  <a:txBody>
                    <a:bodyPr/>
                    <a:lstStyle/>
                    <a:p>
                      <a:pPr algn="ctr"/>
                      <a:r>
                        <a:rPr 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a:txBody>
                  <a:tcPr anchor="ctr"/>
                </a:tc>
                <a:extLst>
                  <a:ext uri="{0D108BD9-81ED-4DB2-BD59-A6C34878D82A}">
                    <a16:rowId xmlns:a16="http://schemas.microsoft.com/office/drawing/2014/main" val="3674532264"/>
                  </a:ext>
                </a:extLst>
              </a:tr>
            </a:tbl>
          </a:graphicData>
        </a:graphic>
      </p:graphicFrame>
      <p:sp>
        <p:nvSpPr>
          <p:cNvPr id="4" name="Arrow: Right 3">
            <a:extLst>
              <a:ext uri="{FF2B5EF4-FFF2-40B4-BE49-F238E27FC236}">
                <a16:creationId xmlns:a16="http://schemas.microsoft.com/office/drawing/2014/main" id="{A7FDFAEC-F9F1-47F2-AC40-2069614D35B8}"/>
              </a:ext>
            </a:extLst>
          </p:cNvPr>
          <p:cNvSpPr/>
          <p:nvPr/>
        </p:nvSpPr>
        <p:spPr>
          <a:xfrm>
            <a:off x="2286000" y="1904999"/>
            <a:ext cx="1600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i=0</a:t>
            </a:r>
          </a:p>
        </p:txBody>
      </p:sp>
      <p:sp>
        <p:nvSpPr>
          <p:cNvPr id="5" name="Arrow: Right 4">
            <a:extLst>
              <a:ext uri="{FF2B5EF4-FFF2-40B4-BE49-F238E27FC236}">
                <a16:creationId xmlns:a16="http://schemas.microsoft.com/office/drawing/2014/main" id="{2B6EF329-94B8-4591-80FD-4E6AA60710B6}"/>
              </a:ext>
            </a:extLst>
          </p:cNvPr>
          <p:cNvSpPr/>
          <p:nvPr/>
        </p:nvSpPr>
        <p:spPr>
          <a:xfrm>
            <a:off x="2279374" y="5181600"/>
            <a:ext cx="1600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i=n-1</a:t>
            </a:r>
          </a:p>
        </p:txBody>
      </p:sp>
      <p:sp>
        <p:nvSpPr>
          <p:cNvPr id="6" name="Arrow: Down 5">
            <a:extLst>
              <a:ext uri="{FF2B5EF4-FFF2-40B4-BE49-F238E27FC236}">
                <a16:creationId xmlns:a16="http://schemas.microsoft.com/office/drawing/2014/main" id="{99985D05-A40B-4C8A-9F07-15A2EB56FA19}"/>
              </a:ext>
            </a:extLst>
          </p:cNvPr>
          <p:cNvSpPr/>
          <p:nvPr/>
        </p:nvSpPr>
        <p:spPr>
          <a:xfrm>
            <a:off x="3886200" y="897834"/>
            <a:ext cx="533400" cy="10104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J=0</a:t>
            </a:r>
          </a:p>
        </p:txBody>
      </p:sp>
      <p:sp>
        <p:nvSpPr>
          <p:cNvPr id="7" name="Arrow: Down 6">
            <a:extLst>
              <a:ext uri="{FF2B5EF4-FFF2-40B4-BE49-F238E27FC236}">
                <a16:creationId xmlns:a16="http://schemas.microsoft.com/office/drawing/2014/main" id="{769B125D-6CCB-4E6F-9774-9CB4D7913ACB}"/>
              </a:ext>
            </a:extLst>
          </p:cNvPr>
          <p:cNvSpPr/>
          <p:nvPr/>
        </p:nvSpPr>
        <p:spPr>
          <a:xfrm>
            <a:off x="6658115" y="909430"/>
            <a:ext cx="1117600" cy="10104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J=n-1</a:t>
            </a:r>
          </a:p>
        </p:txBody>
      </p:sp>
      <p:grpSp>
        <p:nvGrpSpPr>
          <p:cNvPr id="8" name="Group 7">
            <a:extLst>
              <a:ext uri="{FF2B5EF4-FFF2-40B4-BE49-F238E27FC236}">
                <a16:creationId xmlns:a16="http://schemas.microsoft.com/office/drawing/2014/main" id="{F4DDE432-DAA3-4E80-B7E9-C99874D505B9}"/>
              </a:ext>
            </a:extLst>
          </p:cNvPr>
          <p:cNvGrpSpPr/>
          <p:nvPr/>
        </p:nvGrpSpPr>
        <p:grpSpPr>
          <a:xfrm>
            <a:off x="152400" y="152400"/>
            <a:ext cx="6629400" cy="508000"/>
            <a:chOff x="789624" y="1191463"/>
            <a:chExt cx="6629400" cy="508000"/>
          </a:xfrm>
        </p:grpSpPr>
        <p:sp>
          <p:nvSpPr>
            <p:cNvPr id="9" name="AutoShape 52">
              <a:extLst>
                <a:ext uri="{FF2B5EF4-FFF2-40B4-BE49-F238E27FC236}">
                  <a16:creationId xmlns:a16="http://schemas.microsoft.com/office/drawing/2014/main" id="{48E60C65-1B29-40C2-A162-8F158A20C8D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600" b="1" dirty="0" err="1" smtClean="0">
                  <a:latin typeface="Cambria" panose="02040503050406030204" pitchFamily="18" charset="0"/>
                </a:rPr>
                <a:t>Vòng</a:t>
              </a:r>
              <a:r>
                <a:rPr lang="en-US" sz="3600" b="1" dirty="0" smtClean="0">
                  <a:latin typeface="Cambria" panose="02040503050406030204" pitchFamily="18" charset="0"/>
                </a:rPr>
                <a:t> </a:t>
              </a:r>
              <a:r>
                <a:rPr lang="en-US" sz="3600" b="1" dirty="0" err="1">
                  <a:latin typeface="Cambria" panose="02040503050406030204" pitchFamily="18" charset="0"/>
                </a:rPr>
                <a:t>lặp</a:t>
              </a:r>
              <a:r>
                <a:rPr lang="en-US" sz="3600" b="1" dirty="0">
                  <a:latin typeface="Cambria" panose="02040503050406030204" pitchFamily="18" charset="0"/>
                </a:rPr>
                <a:t> </a:t>
              </a:r>
              <a:r>
                <a:rPr lang="en-US" sz="3600" b="1" dirty="0" err="1">
                  <a:latin typeface="Cambria" panose="02040503050406030204" pitchFamily="18" charset="0"/>
                </a:rPr>
                <a:t>lồng</a:t>
              </a:r>
              <a:r>
                <a:rPr lang="en-US" sz="3600" b="1" dirty="0">
                  <a:latin typeface="Cambria" panose="02040503050406030204" pitchFamily="18" charset="0"/>
                </a:rPr>
                <a:t> </a:t>
              </a:r>
              <a:r>
                <a:rPr lang="en-US" sz="3600" b="1" dirty="0" err="1">
                  <a:latin typeface="Cambria" panose="02040503050406030204" pitchFamily="18" charset="0"/>
                </a:rPr>
                <a:t>nhau</a:t>
              </a:r>
              <a:endParaRPr lang="en-US" sz="3600" b="1" dirty="0">
                <a:latin typeface="Cambria" panose="02040503050406030204" pitchFamily="18" charset="0"/>
              </a:endParaRPr>
            </a:p>
          </p:txBody>
        </p:sp>
        <p:grpSp>
          <p:nvGrpSpPr>
            <p:cNvPr id="10" name="Group 17">
              <a:extLst>
                <a:ext uri="{FF2B5EF4-FFF2-40B4-BE49-F238E27FC236}">
                  <a16:creationId xmlns:a16="http://schemas.microsoft.com/office/drawing/2014/main" id="{9EAD2132-FA67-4999-A535-91670F9310E7}"/>
                </a:ext>
              </a:extLst>
            </p:cNvPr>
            <p:cNvGrpSpPr>
              <a:grpSpLocks/>
            </p:cNvGrpSpPr>
            <p:nvPr/>
          </p:nvGrpSpPr>
          <p:grpSpPr bwMode="auto">
            <a:xfrm>
              <a:off x="789624" y="1295400"/>
              <a:ext cx="353376" cy="272472"/>
              <a:chOff x="1110" y="2656"/>
              <a:chExt cx="1549" cy="1351"/>
            </a:xfrm>
          </p:grpSpPr>
          <p:sp>
            <p:nvSpPr>
              <p:cNvPr id="11" name="AutoShape 18">
                <a:extLst>
                  <a:ext uri="{FF2B5EF4-FFF2-40B4-BE49-F238E27FC236}">
                    <a16:creationId xmlns:a16="http://schemas.microsoft.com/office/drawing/2014/main" id="{12AC6297-DF0E-4B3F-9E30-353B980F30E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12" name="AutoShape 19">
                <a:extLst>
                  <a:ext uri="{FF2B5EF4-FFF2-40B4-BE49-F238E27FC236}">
                    <a16:creationId xmlns:a16="http://schemas.microsoft.com/office/drawing/2014/main" id="{E06AB4CC-8C92-4AC6-931D-B01C659BC05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13" name="AutoShape 20">
                <a:extLst>
                  <a:ext uri="{FF2B5EF4-FFF2-40B4-BE49-F238E27FC236}">
                    <a16:creationId xmlns:a16="http://schemas.microsoft.com/office/drawing/2014/main" id="{780369C7-097B-49B5-80D2-203CE8E1E3D9}"/>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9999859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59</a:t>
            </a:fld>
            <a:endParaRPr lang="en-US"/>
          </a:p>
        </p:txBody>
      </p:sp>
      <p:sp>
        <p:nvSpPr>
          <p:cNvPr id="14" name="Content Placeholder 2"/>
          <p:cNvSpPr txBox="1">
            <a:spLocks/>
          </p:cNvSpPr>
          <p:nvPr/>
        </p:nvSpPr>
        <p:spPr>
          <a:xfrm>
            <a:off x="172932" y="198884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3600" dirty="0" err="1">
                <a:latin typeface="Times New Roman" pitchFamily="18" charset="0"/>
                <a:cs typeface="Times New Roman" pitchFamily="18" charset="0"/>
              </a:rPr>
              <a:t>Có</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hai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loại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hàm</a:t>
            </a:r>
            <a:r>
              <a:rPr lang="en-US" sz="3600" dirty="0">
                <a:latin typeface="Times New Roman" pitchFamily="18" charset="0"/>
                <a:cs typeface="Times New Roman" pitchFamily="18" charset="0"/>
              </a:rPr>
              <a:t>: </a:t>
            </a:r>
          </a:p>
          <a:p>
            <a:pPr lvl="1" algn="just"/>
            <a:r>
              <a:rPr lang="en-US" sz="3600" i="1" dirty="0" err="1">
                <a:latin typeface="Times New Roman" pitchFamily="18" charset="0"/>
                <a:cs typeface="Times New Roman" pitchFamily="18" charset="0"/>
              </a:rPr>
              <a:t>Hàm</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thư</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viện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là</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những</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hàm</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đã</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được</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xây</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dựng</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sẵn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Muốn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sử</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dụng</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các</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hàm</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thư</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viện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phải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khai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báo</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thư</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viện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chứa</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nó</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trong</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phần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khai</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báo</a:t>
            </a:r>
            <a:r>
              <a:rPr lang="en-US" sz="3600" dirty="0">
                <a:latin typeface="Times New Roman" pitchFamily="18" charset="0"/>
                <a:cs typeface="Times New Roman" pitchFamily="18" charset="0"/>
              </a:rPr>
              <a:t> from … import.</a:t>
            </a:r>
          </a:p>
          <a:p>
            <a:pPr lvl="1" algn="just"/>
            <a:r>
              <a:rPr lang="en-US" sz="3600" i="1" dirty="0" err="1">
                <a:latin typeface="Times New Roman" pitchFamily="18" charset="0"/>
                <a:cs typeface="Times New Roman" pitchFamily="18" charset="0"/>
              </a:rPr>
              <a:t>Hàm</a:t>
            </a:r>
            <a:r>
              <a:rPr lang="en-US" sz="3600" i="1" dirty="0">
                <a:latin typeface="Times New Roman" pitchFamily="18" charset="0"/>
                <a:cs typeface="Times New Roman" pitchFamily="18" charset="0"/>
              </a:rPr>
              <a:t> do </a:t>
            </a:r>
            <a:r>
              <a:rPr lang="en-US" sz="3600" i="1" dirty="0" err="1">
                <a:latin typeface="Times New Roman" pitchFamily="18" charset="0"/>
                <a:cs typeface="Times New Roman" pitchFamily="18" charset="0"/>
              </a:rPr>
              <a:t>người</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dùng</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định</a:t>
            </a:r>
            <a:r>
              <a:rPr lang="en-US" sz="3600" i="1" dirty="0">
                <a:latin typeface="Times New Roman" pitchFamily="18" charset="0"/>
                <a:cs typeface="Times New Roman" pitchFamily="18" charset="0"/>
              </a:rPr>
              <a:t> </a:t>
            </a:r>
            <a:r>
              <a:rPr lang="en-US" sz="3600" i="1" dirty="0" err="1">
                <a:latin typeface="Times New Roman" pitchFamily="18" charset="0"/>
                <a:cs typeface="Times New Roman" pitchFamily="18" charset="0"/>
              </a:rPr>
              <a:t>nghĩa</a:t>
            </a:r>
            <a:r>
              <a:rPr lang="en-US" sz="3600" dirty="0">
                <a:latin typeface="Times New Roman" pitchFamily="18" charset="0"/>
                <a:cs typeface="Times New Roman" pitchFamily="18" charset="0"/>
              </a:rPr>
              <a:t>.</a:t>
            </a:r>
          </a:p>
          <a:p>
            <a:pPr marL="0" indent="0" algn="just">
              <a:buNone/>
            </a:pPr>
            <a:endParaRPr lang="en-US" sz="2400" dirty="0">
              <a:latin typeface="Times New Roman" pitchFamily="18" charset="0"/>
              <a:cs typeface="Times New Roman" pitchFamily="18" charset="0"/>
            </a:endParaRPr>
          </a:p>
        </p:txBody>
      </p:sp>
      <p:grpSp>
        <p:nvGrpSpPr>
          <p:cNvPr id="10" name="Group 9">
            <a:extLst>
              <a:ext uri="{FF2B5EF4-FFF2-40B4-BE49-F238E27FC236}">
                <a16:creationId xmlns:a16="http://schemas.microsoft.com/office/drawing/2014/main" id="{15A53238-5F20-4C98-AC2B-67AE9BD9081E}"/>
              </a:ext>
            </a:extLst>
          </p:cNvPr>
          <p:cNvGrpSpPr/>
          <p:nvPr/>
        </p:nvGrpSpPr>
        <p:grpSpPr>
          <a:xfrm>
            <a:off x="152400" y="256337"/>
            <a:ext cx="7043432" cy="1000168"/>
            <a:chOff x="789624" y="1295400"/>
            <a:chExt cx="7043432" cy="1000168"/>
          </a:xfrm>
        </p:grpSpPr>
        <p:sp>
          <p:nvSpPr>
            <p:cNvPr id="11" name="AutoShape 52">
              <a:extLst>
                <a:ext uri="{FF2B5EF4-FFF2-40B4-BE49-F238E27FC236}">
                  <a16:creationId xmlns:a16="http://schemas.microsoft.com/office/drawing/2014/main" id="{B835F5C9-2895-435F-8797-8D014BA7FC28}"/>
                </a:ext>
              </a:extLst>
            </p:cNvPr>
            <p:cNvSpPr>
              <a:spLocks noChangeArrowheads="1"/>
            </p:cNvSpPr>
            <p:nvPr/>
          </p:nvSpPr>
          <p:spPr bwMode="gray">
            <a:xfrm>
              <a:off x="1404632" y="1787568"/>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latin typeface="Cambria" panose="02040503050406030204" pitchFamily="18" charset="0"/>
                </a:rPr>
                <a:t>Khái</a:t>
              </a:r>
              <a:r>
                <a:rPr lang="en-US" sz="4000" b="1" dirty="0" smtClean="0">
                  <a:latin typeface="Cambria" panose="02040503050406030204" pitchFamily="18" charset="0"/>
                </a:rPr>
                <a:t> </a:t>
              </a:r>
              <a:r>
                <a:rPr lang="en-US" sz="4000" b="1" dirty="0" err="1">
                  <a:latin typeface="Cambria" panose="02040503050406030204" pitchFamily="18" charset="0"/>
                </a:rPr>
                <a:t>niệm</a:t>
              </a:r>
              <a:r>
                <a:rPr lang="en-US" sz="4000" b="1" dirty="0">
                  <a:latin typeface="Cambria" panose="02040503050406030204" pitchFamily="18" charset="0"/>
                </a:rPr>
                <a:t> </a:t>
              </a:r>
              <a:r>
                <a:rPr lang="en-US" sz="4000" b="1" dirty="0" err="1">
                  <a:latin typeface="Cambria" panose="02040503050406030204" pitchFamily="18" charset="0"/>
                </a:rPr>
                <a:t>về</a:t>
              </a:r>
              <a:r>
                <a:rPr lang="en-US" sz="4000" b="1" dirty="0">
                  <a:latin typeface="Cambria" panose="02040503050406030204" pitchFamily="18" charset="0"/>
                </a:rPr>
                <a:t> </a:t>
              </a:r>
              <a:r>
                <a:rPr lang="en-US" sz="4000" b="1" dirty="0" err="1">
                  <a:latin typeface="Cambria" panose="02040503050406030204" pitchFamily="18" charset="0"/>
                </a:rPr>
                <a:t>hàm</a:t>
              </a:r>
              <a:endParaRPr lang="en-US" sz="4000" b="1" dirty="0">
                <a:latin typeface="Cambria" panose="02040503050406030204" pitchFamily="18" charset="0"/>
              </a:endParaRPr>
            </a:p>
          </p:txBody>
        </p:sp>
        <p:grpSp>
          <p:nvGrpSpPr>
            <p:cNvPr id="12" name="Group 17">
              <a:extLst>
                <a:ext uri="{FF2B5EF4-FFF2-40B4-BE49-F238E27FC236}">
                  <a16:creationId xmlns:a16="http://schemas.microsoft.com/office/drawing/2014/main" id="{C9D2041C-81C7-441A-93FE-4DFFB1956C42}"/>
                </a:ext>
              </a:extLst>
            </p:cNvPr>
            <p:cNvGrpSpPr>
              <a:grpSpLocks/>
            </p:cNvGrpSpPr>
            <p:nvPr/>
          </p:nvGrpSpPr>
          <p:grpSpPr bwMode="auto">
            <a:xfrm>
              <a:off x="789624" y="1295400"/>
              <a:ext cx="353376" cy="272472"/>
              <a:chOff x="1110" y="2656"/>
              <a:chExt cx="1549" cy="1351"/>
            </a:xfrm>
          </p:grpSpPr>
          <p:sp>
            <p:nvSpPr>
              <p:cNvPr id="15" name="AutoShape 18">
                <a:extLst>
                  <a:ext uri="{FF2B5EF4-FFF2-40B4-BE49-F238E27FC236}">
                    <a16:creationId xmlns:a16="http://schemas.microsoft.com/office/drawing/2014/main" id="{2B7A6F71-6B7B-4633-9F4B-10B2889B556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6" name="AutoShape 19">
                <a:extLst>
                  <a:ext uri="{FF2B5EF4-FFF2-40B4-BE49-F238E27FC236}">
                    <a16:creationId xmlns:a16="http://schemas.microsoft.com/office/drawing/2014/main" id="{A0C99B60-50E8-41B5-80A9-3C491B5C4B8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20">
                <a:extLst>
                  <a:ext uri="{FF2B5EF4-FFF2-40B4-BE49-F238E27FC236}">
                    <a16:creationId xmlns:a16="http://schemas.microsoft.com/office/drawing/2014/main" id="{6780B612-E0F7-45BB-AFC2-AE70C80B30E9}"/>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40062286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187448" cy="1072176"/>
            <a:chOff x="789624" y="1295400"/>
            <a:chExt cx="7187448" cy="1072176"/>
          </a:xfrm>
        </p:grpSpPr>
        <p:sp>
          <p:nvSpPr>
            <p:cNvPr id="3" name="AutoShape 52"/>
            <p:cNvSpPr>
              <a:spLocks noChangeArrowheads="1"/>
            </p:cNvSpPr>
            <p:nvPr/>
          </p:nvSpPr>
          <p:spPr bwMode="gray">
            <a:xfrm>
              <a:off x="1548648" y="1859576"/>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vi-VN" sz="4800" b="1" dirty="0" smtClean="0">
                  <a:solidFill>
                    <a:prstClr val="black"/>
                  </a:solidFill>
                  <a:latin typeface="Cambria" panose="02040503050406030204" pitchFamily="18" charset="0"/>
                </a:rPr>
                <a:t>Các </a:t>
              </a:r>
              <a:r>
                <a:rPr lang="vi-VN" sz="4800" b="1" dirty="0">
                  <a:solidFill>
                    <a:prstClr val="black"/>
                  </a:solidFill>
                  <a:latin typeface="Cambria" panose="02040503050406030204" pitchFamily="18" charset="0"/>
                </a:rPr>
                <a:t>kiểu dữ liệu cơ bản trong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a:t>
            </a:fld>
            <a:endParaRPr lang="en-US"/>
          </a:p>
        </p:txBody>
      </p:sp>
      <p:sp>
        <p:nvSpPr>
          <p:cNvPr id="14" name="Content Placeholder 2"/>
          <p:cNvSpPr txBox="1">
            <a:spLocks/>
          </p:cNvSpPr>
          <p:nvPr/>
        </p:nvSpPr>
        <p:spPr>
          <a:xfrm>
            <a:off x="480910" y="213285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sz="2800" dirty="0">
                <a:latin typeface="Cambria" panose="02040503050406030204" pitchFamily="18" charset="0"/>
              </a:rPr>
              <a:t>Kiểu </a:t>
            </a:r>
            <a:r>
              <a:rPr lang="vi-VN" sz="2800" b="1" dirty="0">
                <a:latin typeface="Cambria" panose="02040503050406030204" pitchFamily="18" charset="0"/>
              </a:rPr>
              <a:t>complex</a:t>
            </a:r>
            <a:r>
              <a:rPr lang="vi-VN" sz="2800" dirty="0">
                <a:latin typeface="Cambria" panose="02040503050406030204" pitchFamily="18" charset="0"/>
              </a:rPr>
              <a:t>: Kiểu số phức,</a:t>
            </a:r>
          </a:p>
          <a:p>
            <a:pPr lvl="1"/>
            <a:r>
              <a:rPr lang="vi-VN" dirty="0">
                <a:latin typeface="Cambria" panose="02040503050406030204" pitchFamily="18" charset="0"/>
              </a:rPr>
              <a:t>ví dụ 1: z = 2+3j thì 2 là phần thực, 3 là phần ảo (j là từ khóa để đánh dấu phần ảo)</a:t>
            </a:r>
          </a:p>
          <a:p>
            <a:pPr lvl="1"/>
            <a:r>
              <a:rPr lang="vi-VN" dirty="0">
                <a:latin typeface="Cambria" panose="02040503050406030204" pitchFamily="18" charset="0"/>
              </a:rPr>
              <a:t>ví dụ 2: z=complex(2,3) thì 2 là phần thực, 3 là phần ảo</a:t>
            </a:r>
          </a:p>
          <a:p>
            <a:pPr lvl="1"/>
            <a:r>
              <a:rPr lang="vi-VN" dirty="0">
                <a:latin typeface="Cambria" panose="02040503050406030204" pitchFamily="18" charset="0"/>
              </a:rPr>
              <a:t>khi xuất kết quả ta có thể xuất:</a:t>
            </a:r>
          </a:p>
          <a:p>
            <a:pPr lvl="2"/>
            <a:r>
              <a:rPr lang="vi-VN" sz="2800" dirty="0">
                <a:latin typeface="Cambria" panose="02040503050406030204" pitchFamily="18" charset="0"/>
              </a:rPr>
              <a:t>print(“Phần thực= “,z.real) ==&gt;Phần thực= 2</a:t>
            </a:r>
          </a:p>
          <a:p>
            <a:pPr lvl="2"/>
            <a:r>
              <a:rPr lang="vi-VN" sz="2800" dirty="0">
                <a:latin typeface="Cambria" panose="02040503050406030204" pitchFamily="18" charset="0"/>
              </a:rPr>
              <a:t>print(“Phần ảo= “,z.imag) ==&gt; Phần ảo= 3</a:t>
            </a:r>
          </a:p>
        </p:txBody>
      </p:sp>
    </p:spTree>
    <p:extLst>
      <p:ext uri="{BB962C8B-B14F-4D97-AF65-F5344CB8AC3E}">
        <p14:creationId xmlns:p14="http://schemas.microsoft.com/office/powerpoint/2010/main" val="29933241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60</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800" dirty="0" err="1">
                <a:latin typeface="Times New Roman" pitchFamily="18" charset="0"/>
                <a:cs typeface="Times New Roman" pitchFamily="18" charset="0"/>
              </a:rPr>
              <a:t>Ví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a:t>
            </a:r>
            <a:r>
              <a:rPr lang="vi-VN" sz="2800" dirty="0">
                <a:latin typeface="Times New Roman" pitchFamily="18" charset="0"/>
                <a:cs typeface="Times New Roman" pitchFamily="18" charset="0"/>
              </a:rPr>
              <a:t>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viện</a:t>
            </a:r>
            <a:r>
              <a:rPr lang="en-US" sz="2800" dirty="0">
                <a:latin typeface="Times New Roman" pitchFamily="18" charset="0"/>
                <a:cs typeface="Times New Roman" pitchFamily="18" charset="0"/>
              </a:rPr>
              <a:t>:</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r>
              <a:rPr lang="en-US" sz="2800" dirty="0" err="1">
                <a:latin typeface="Times New Roman" pitchFamily="18" charset="0"/>
                <a:cs typeface="Times New Roman" pitchFamily="18" charset="0"/>
              </a:rPr>
              <a:t>Ví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định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nghĩa</a:t>
            </a:r>
            <a:r>
              <a:rPr lang="en-US" sz="2800" dirty="0">
                <a:latin typeface="Times New Roman" pitchFamily="18" charset="0"/>
                <a:cs typeface="Times New Roman" pitchFamily="18" charset="0"/>
              </a:rPr>
              <a:t>:</a:t>
            </a:r>
            <a:endParaRPr lang="en-US" sz="1800" dirty="0">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854457F3-BB9C-45F9-A596-D90DDFBE9FDB}"/>
              </a:ext>
            </a:extLst>
          </p:cNvPr>
          <p:cNvPicPr>
            <a:picLocks noChangeAspect="1"/>
          </p:cNvPicPr>
          <p:nvPr/>
        </p:nvPicPr>
        <p:blipFill>
          <a:blip r:embed="rId3"/>
          <a:stretch>
            <a:fillRect/>
          </a:stretch>
        </p:blipFill>
        <p:spPr>
          <a:xfrm>
            <a:off x="4800600" y="1133476"/>
            <a:ext cx="6753225" cy="2428875"/>
          </a:xfrm>
          <a:prstGeom prst="rect">
            <a:avLst/>
          </a:prstGeom>
        </p:spPr>
      </p:pic>
      <p:pic>
        <p:nvPicPr>
          <p:cNvPr id="10" name="Picture 9">
            <a:extLst>
              <a:ext uri="{FF2B5EF4-FFF2-40B4-BE49-F238E27FC236}">
                <a16:creationId xmlns:a16="http://schemas.microsoft.com/office/drawing/2014/main" id="{85F65888-379F-420C-816E-79A3E94213AF}"/>
              </a:ext>
            </a:extLst>
          </p:cNvPr>
          <p:cNvPicPr>
            <a:picLocks noChangeAspect="1"/>
          </p:cNvPicPr>
          <p:nvPr/>
        </p:nvPicPr>
        <p:blipFill>
          <a:blip r:embed="rId4"/>
          <a:stretch>
            <a:fillRect/>
          </a:stretch>
        </p:blipFill>
        <p:spPr>
          <a:xfrm>
            <a:off x="4800599" y="4546117"/>
            <a:ext cx="3637261" cy="1235558"/>
          </a:xfrm>
          <a:prstGeom prst="rect">
            <a:avLst/>
          </a:prstGeom>
        </p:spPr>
      </p:pic>
      <p:grpSp>
        <p:nvGrpSpPr>
          <p:cNvPr id="12" name="Group 11">
            <a:extLst>
              <a:ext uri="{FF2B5EF4-FFF2-40B4-BE49-F238E27FC236}">
                <a16:creationId xmlns:a16="http://schemas.microsoft.com/office/drawing/2014/main" id="{52C03CA3-D88D-445A-BAFD-3717830BE822}"/>
              </a:ext>
            </a:extLst>
          </p:cNvPr>
          <p:cNvGrpSpPr/>
          <p:nvPr/>
        </p:nvGrpSpPr>
        <p:grpSpPr>
          <a:xfrm>
            <a:off x="152400" y="152400"/>
            <a:ext cx="6629400" cy="508000"/>
            <a:chOff x="789624" y="1191463"/>
            <a:chExt cx="6629400" cy="508000"/>
          </a:xfrm>
        </p:grpSpPr>
        <p:sp>
          <p:nvSpPr>
            <p:cNvPr id="15" name="AutoShape 52">
              <a:extLst>
                <a:ext uri="{FF2B5EF4-FFF2-40B4-BE49-F238E27FC236}">
                  <a16:creationId xmlns:a16="http://schemas.microsoft.com/office/drawing/2014/main" id="{F03D9E33-AB27-4687-A837-57072F5A3B4C}"/>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dirty="0" err="1" smtClean="0">
                  <a:latin typeface="Cambria" panose="02040503050406030204" pitchFamily="18" charset="0"/>
                </a:rPr>
                <a:t>Khái</a:t>
              </a:r>
              <a:r>
                <a:rPr lang="en-US" sz="2800" b="1" dirty="0" smtClean="0">
                  <a:latin typeface="Cambria" panose="02040503050406030204" pitchFamily="18" charset="0"/>
                </a:rPr>
                <a:t> </a:t>
              </a:r>
              <a:r>
                <a:rPr lang="en-US" sz="2800" b="1" dirty="0" err="1">
                  <a:latin typeface="Cambria" panose="02040503050406030204" pitchFamily="18" charset="0"/>
                </a:rPr>
                <a:t>niệm</a:t>
              </a:r>
              <a:r>
                <a:rPr lang="en-US" sz="2800" b="1" dirty="0">
                  <a:latin typeface="Cambria" panose="02040503050406030204" pitchFamily="18" charset="0"/>
                </a:rPr>
                <a:t> </a:t>
              </a:r>
              <a:r>
                <a:rPr lang="en-US" sz="2800" b="1" dirty="0" err="1">
                  <a:latin typeface="Cambria" panose="02040503050406030204" pitchFamily="18" charset="0"/>
                </a:rPr>
                <a:t>về</a:t>
              </a:r>
              <a:r>
                <a:rPr lang="en-US" sz="2800" b="1" dirty="0">
                  <a:latin typeface="Cambria" panose="02040503050406030204" pitchFamily="18" charset="0"/>
                </a:rPr>
                <a:t> </a:t>
              </a:r>
              <a:r>
                <a:rPr lang="en-US" sz="2800" b="1" dirty="0" err="1">
                  <a:latin typeface="Cambria" panose="02040503050406030204" pitchFamily="18" charset="0"/>
                </a:rPr>
                <a:t>hàm</a:t>
              </a:r>
              <a:endParaRPr lang="en-US" sz="2800" b="1" dirty="0">
                <a:latin typeface="Cambria" panose="02040503050406030204" pitchFamily="18" charset="0"/>
              </a:endParaRPr>
            </a:p>
          </p:txBody>
        </p:sp>
        <p:grpSp>
          <p:nvGrpSpPr>
            <p:cNvPr id="16" name="Group 17">
              <a:extLst>
                <a:ext uri="{FF2B5EF4-FFF2-40B4-BE49-F238E27FC236}">
                  <a16:creationId xmlns:a16="http://schemas.microsoft.com/office/drawing/2014/main" id="{86523A33-7C5C-4BE5-B256-576E1E418F88}"/>
                </a:ext>
              </a:extLst>
            </p:cNvPr>
            <p:cNvGrpSpPr>
              <a:grpSpLocks/>
            </p:cNvGrpSpPr>
            <p:nvPr/>
          </p:nvGrpSpPr>
          <p:grpSpPr bwMode="auto">
            <a:xfrm>
              <a:off x="789624" y="1295400"/>
              <a:ext cx="353376" cy="272472"/>
              <a:chOff x="1110" y="2656"/>
              <a:chExt cx="1549" cy="1351"/>
            </a:xfrm>
          </p:grpSpPr>
          <p:sp>
            <p:nvSpPr>
              <p:cNvPr id="17" name="AutoShape 18">
                <a:extLst>
                  <a:ext uri="{FF2B5EF4-FFF2-40B4-BE49-F238E27FC236}">
                    <a16:creationId xmlns:a16="http://schemas.microsoft.com/office/drawing/2014/main" id="{A1CAD7FD-68BF-4BD7-BA11-BB570C27AF5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19">
                <a:extLst>
                  <a:ext uri="{FF2B5EF4-FFF2-40B4-BE49-F238E27FC236}">
                    <a16:creationId xmlns:a16="http://schemas.microsoft.com/office/drawing/2014/main" id="{11DAEC4C-64C8-43B1-B232-D8E6F07FC9F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9" name="AutoShape 20">
                <a:extLst>
                  <a:ext uri="{FF2B5EF4-FFF2-40B4-BE49-F238E27FC236}">
                    <a16:creationId xmlns:a16="http://schemas.microsoft.com/office/drawing/2014/main" id="{2A95850A-0941-4B38-B6EC-2D221B87465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8751551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115440" cy="978816"/>
            <a:chOff x="789624" y="1295400"/>
            <a:chExt cx="7115440" cy="978816"/>
          </a:xfrm>
        </p:grpSpPr>
        <p:sp>
          <p:nvSpPr>
            <p:cNvPr id="3" name="AutoShape 52"/>
            <p:cNvSpPr>
              <a:spLocks noChangeArrowheads="1"/>
            </p:cNvSpPr>
            <p:nvPr/>
          </p:nvSpPr>
          <p:spPr bwMode="gray">
            <a:xfrm>
              <a:off x="1476640" y="1766216"/>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latin typeface="Cambria" panose="02040503050406030204" pitchFamily="18" charset="0"/>
                </a:rPr>
                <a:t>Cấu</a:t>
              </a:r>
              <a:r>
                <a:rPr lang="en-US" sz="4400" b="1" dirty="0" smtClean="0">
                  <a:latin typeface="Cambria" panose="02040503050406030204" pitchFamily="18" charset="0"/>
                </a:rPr>
                <a:t> </a:t>
              </a:r>
              <a:r>
                <a:rPr lang="en-US" sz="4400" b="1" dirty="0" err="1">
                  <a:latin typeface="Cambria" panose="02040503050406030204" pitchFamily="18" charset="0"/>
                </a:rPr>
                <a:t>trúc</a:t>
              </a:r>
              <a:r>
                <a:rPr lang="en-US" sz="4400" b="1" dirty="0">
                  <a:latin typeface="Cambria" panose="02040503050406030204" pitchFamily="18" charset="0"/>
                </a:rPr>
                <a:t> </a:t>
              </a:r>
              <a:r>
                <a:rPr lang="en-US" sz="4400" b="1" dirty="0" err="1">
                  <a:latin typeface="Cambria" panose="02040503050406030204" pitchFamily="18" charset="0"/>
                </a:rPr>
                <a:t>tổng</a:t>
              </a:r>
              <a:r>
                <a:rPr lang="en-US" sz="4400" b="1" dirty="0">
                  <a:latin typeface="Cambria" panose="02040503050406030204" pitchFamily="18" charset="0"/>
                </a:rPr>
                <a:t> </a:t>
              </a:r>
              <a:r>
                <a:rPr lang="en-US" sz="4400" b="1" dirty="0" err="1">
                  <a:latin typeface="Cambria" panose="02040503050406030204" pitchFamily="18" charset="0"/>
                </a:rPr>
                <a:t>quát</a:t>
              </a:r>
              <a:r>
                <a:rPr lang="en-US" sz="4400" b="1" dirty="0">
                  <a:latin typeface="Cambria" panose="02040503050406030204" pitchFamily="18" charset="0"/>
                </a:rPr>
                <a:t> </a:t>
              </a:r>
              <a:r>
                <a:rPr lang="en-US" sz="4400" b="1" dirty="0" err="1">
                  <a:latin typeface="Cambria" panose="02040503050406030204" pitchFamily="18" charset="0"/>
                </a:rPr>
                <a:t>của</a:t>
              </a:r>
              <a:r>
                <a:rPr lang="en-US" sz="4400" b="1" dirty="0">
                  <a:latin typeface="Cambria" panose="02040503050406030204" pitchFamily="18" charset="0"/>
                </a:rPr>
                <a:t> </a:t>
              </a:r>
              <a:r>
                <a:rPr lang="en-US" sz="4400" b="1" dirty="0" err="1">
                  <a:latin typeface="Cambria" panose="02040503050406030204" pitchFamily="18" charset="0"/>
                </a:rPr>
                <a:t>hàm</a:t>
              </a:r>
              <a:endParaRPr lang="en-US" sz="4400" b="1" dirty="0">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61</a:t>
            </a:fld>
            <a:endParaRPr lang="en-US"/>
          </a:p>
        </p:txBody>
      </p:sp>
      <p:sp>
        <p:nvSpPr>
          <p:cNvPr id="14" name="Content Placeholder 2"/>
          <p:cNvSpPr txBox="1">
            <a:spLocks/>
          </p:cNvSpPr>
          <p:nvPr/>
        </p:nvSpPr>
        <p:spPr>
          <a:xfrm>
            <a:off x="502810" y="213285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dirty="0">
                <a:latin typeface="Times New Roman" pitchFamily="18" charset="0"/>
                <a:cs typeface="Times New Roman" pitchFamily="18" charset="0"/>
              </a:rPr>
              <a:t>Python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cấu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trúc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tổng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quát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khai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a:t>
            </a:r>
            <a:r>
              <a:rPr lang="vi-VN" sz="2800" dirty="0">
                <a:latin typeface="Times New Roman" pitchFamily="18" charset="0"/>
                <a:cs typeface="Times New Roman" pitchFamily="18" charset="0"/>
              </a:rPr>
              <a:t>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sau</a:t>
            </a:r>
            <a:r>
              <a:rPr lang="en-US" sz="2800" dirty="0">
                <a:latin typeface="Times New Roman" pitchFamily="18" charset="0"/>
                <a:cs typeface="Times New Roman" pitchFamily="18" charset="0"/>
              </a:rPr>
              <a:t>:</a:t>
            </a: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r>
              <a:rPr lang="en-US" sz="2800" dirty="0" err="1">
                <a:latin typeface="Times New Roman" pitchFamily="18" charset="0"/>
                <a:cs typeface="Times New Roman" pitchFamily="18" charset="0"/>
              </a:rPr>
              <a:t>Dùng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từ</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khóa</a:t>
            </a:r>
            <a:r>
              <a:rPr lang="en-US" sz="2800" dirty="0">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def</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định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nghĩa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đối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số</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hoặc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về</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hoặc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không</a:t>
            </a:r>
            <a:endParaRPr lang="en-US" sz="2400" dirty="0">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6015FE5B-9AA6-4FBB-BC06-E4C13585B595}"/>
              </a:ext>
            </a:extLst>
          </p:cNvPr>
          <p:cNvPicPr>
            <a:picLocks noChangeAspect="1"/>
          </p:cNvPicPr>
          <p:nvPr/>
        </p:nvPicPr>
        <p:blipFill>
          <a:blip r:embed="rId3"/>
          <a:stretch>
            <a:fillRect/>
          </a:stretch>
        </p:blipFill>
        <p:spPr>
          <a:xfrm>
            <a:off x="2927648" y="2827713"/>
            <a:ext cx="5010150" cy="1590675"/>
          </a:xfrm>
          <a:prstGeom prst="rect">
            <a:avLst/>
          </a:prstGeom>
        </p:spPr>
      </p:pic>
    </p:spTree>
    <p:extLst>
      <p:ext uri="{BB962C8B-B14F-4D97-AF65-F5344CB8AC3E}">
        <p14:creationId xmlns:p14="http://schemas.microsoft.com/office/powerpoint/2010/main" val="37942328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62</a:t>
            </a:fld>
            <a:endParaRPr lang="en-US"/>
          </a:p>
        </p:txBody>
      </p:sp>
      <p:sp>
        <p:nvSpPr>
          <p:cNvPr id="14" name="Content Placeholder 2"/>
          <p:cNvSpPr txBox="1">
            <a:spLocks/>
          </p:cNvSpPr>
          <p:nvPr/>
        </p:nvSpPr>
        <p:spPr>
          <a:xfrm>
            <a:off x="733872" y="17526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dirty="0" err="1">
                <a:latin typeface="Times New Roman" pitchFamily="18" charset="0"/>
                <a:cs typeface="Times New Roman" pitchFamily="18" charset="0"/>
              </a:rPr>
              <a:t>Ví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Viết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tính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a:t>
            </a:r>
            <a:r>
              <a:rPr lang="vi-VN" sz="2800" dirty="0">
                <a:latin typeface="Times New Roman" pitchFamily="18" charset="0"/>
                <a:cs typeface="Times New Roman" pitchFamily="18" charset="0"/>
              </a:rPr>
              <a:t>ư</a:t>
            </a:r>
            <a:r>
              <a:rPr lang="en-US" sz="2800" dirty="0" err="1">
                <a:latin typeface="Times New Roman" pitchFamily="18" charset="0"/>
                <a:cs typeface="Times New Roman" pitchFamily="18" charset="0"/>
              </a:rPr>
              <a:t>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bậc</a:t>
            </a:r>
            <a:r>
              <a:rPr lang="en-US" sz="2800" dirty="0">
                <a:latin typeface="Times New Roman" pitchFamily="18" charset="0"/>
                <a:cs typeface="Times New Roman" pitchFamily="18" charset="0"/>
              </a:rPr>
              <a:t> 1</a:t>
            </a: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r>
              <a:rPr lang="en-US" sz="2800" dirty="0" err="1">
                <a:latin typeface="Times New Roman" pitchFamily="18" charset="0"/>
                <a:cs typeface="Times New Roman" pitchFamily="18" charset="0"/>
              </a:rPr>
              <a:t>Ví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Viết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xuất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dữ</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liệu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màn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hình</a:t>
            </a: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800" dirty="0">
              <a:latin typeface="Times New Roman" pitchFamily="18" charset="0"/>
              <a:cs typeface="Times New Roman" pitchFamily="18" charset="0"/>
            </a:endParaRPr>
          </a:p>
          <a:p>
            <a:pPr marL="457200" indent="-457200" algn="just">
              <a:buFont typeface="Wingdings" pitchFamily="2" charset="2"/>
              <a:buChar char="Ø"/>
            </a:pPr>
            <a:endParaRPr lang="en-US" sz="2400" dirty="0">
              <a:latin typeface="Times New Roman" pitchFamily="18" charset="0"/>
              <a:cs typeface="Times New Roman" pitchFamily="18" charset="0"/>
            </a:endParaRPr>
          </a:p>
        </p:txBody>
      </p:sp>
      <p:pic>
        <p:nvPicPr>
          <p:cNvPr id="10" name="Picture 9">
            <a:extLst>
              <a:ext uri="{FF2B5EF4-FFF2-40B4-BE49-F238E27FC236}">
                <a16:creationId xmlns:a16="http://schemas.microsoft.com/office/drawing/2014/main" id="{5E946297-7A3C-4BB2-985E-A5465A815C1B}"/>
              </a:ext>
            </a:extLst>
          </p:cNvPr>
          <p:cNvPicPr>
            <a:picLocks noChangeAspect="1"/>
          </p:cNvPicPr>
          <p:nvPr/>
        </p:nvPicPr>
        <p:blipFill>
          <a:blip r:embed="rId3"/>
          <a:stretch>
            <a:fillRect/>
          </a:stretch>
        </p:blipFill>
        <p:spPr>
          <a:xfrm>
            <a:off x="2580723" y="2479674"/>
            <a:ext cx="7108658" cy="2286000"/>
          </a:xfrm>
          <a:prstGeom prst="rect">
            <a:avLst/>
          </a:prstGeom>
        </p:spPr>
      </p:pic>
      <p:pic>
        <p:nvPicPr>
          <p:cNvPr id="8" name="Picture 7">
            <a:extLst>
              <a:ext uri="{FF2B5EF4-FFF2-40B4-BE49-F238E27FC236}">
                <a16:creationId xmlns:a16="http://schemas.microsoft.com/office/drawing/2014/main" id="{23D548C7-0CF1-4AF8-B7DA-51DD74E842D5}"/>
              </a:ext>
            </a:extLst>
          </p:cNvPr>
          <p:cNvPicPr>
            <a:picLocks noChangeAspect="1"/>
          </p:cNvPicPr>
          <p:nvPr/>
        </p:nvPicPr>
        <p:blipFill>
          <a:blip r:embed="rId4"/>
          <a:stretch>
            <a:fillRect/>
          </a:stretch>
        </p:blipFill>
        <p:spPr>
          <a:xfrm>
            <a:off x="2580723" y="5602036"/>
            <a:ext cx="4367068" cy="847725"/>
          </a:xfrm>
          <a:prstGeom prst="rect">
            <a:avLst/>
          </a:prstGeom>
        </p:spPr>
      </p:pic>
      <p:grpSp>
        <p:nvGrpSpPr>
          <p:cNvPr id="12" name="Group 11">
            <a:extLst>
              <a:ext uri="{FF2B5EF4-FFF2-40B4-BE49-F238E27FC236}">
                <a16:creationId xmlns:a16="http://schemas.microsoft.com/office/drawing/2014/main" id="{4FD1850F-368C-4E89-AC47-F6DE50FC26B4}"/>
              </a:ext>
            </a:extLst>
          </p:cNvPr>
          <p:cNvGrpSpPr/>
          <p:nvPr/>
        </p:nvGrpSpPr>
        <p:grpSpPr>
          <a:xfrm>
            <a:off x="152400" y="152400"/>
            <a:ext cx="6629400" cy="508000"/>
            <a:chOff x="789624" y="1191463"/>
            <a:chExt cx="6629400" cy="508000"/>
          </a:xfrm>
        </p:grpSpPr>
        <p:sp>
          <p:nvSpPr>
            <p:cNvPr id="15" name="AutoShape 52">
              <a:extLst>
                <a:ext uri="{FF2B5EF4-FFF2-40B4-BE49-F238E27FC236}">
                  <a16:creationId xmlns:a16="http://schemas.microsoft.com/office/drawing/2014/main" id="{E826439E-5142-4410-8099-A69E22D9D2FA}"/>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latin typeface="Cambria" panose="02040503050406030204" pitchFamily="18" charset="0"/>
                </a:rPr>
                <a:t>Cấu</a:t>
              </a:r>
              <a:r>
                <a:rPr lang="en-US" sz="4400" b="1" dirty="0" smtClean="0">
                  <a:latin typeface="Cambria" panose="02040503050406030204" pitchFamily="18" charset="0"/>
                </a:rPr>
                <a:t> </a:t>
              </a:r>
              <a:r>
                <a:rPr lang="en-US" sz="4400" b="1" dirty="0" err="1">
                  <a:latin typeface="Cambria" panose="02040503050406030204" pitchFamily="18" charset="0"/>
                </a:rPr>
                <a:t>trúc</a:t>
              </a:r>
              <a:r>
                <a:rPr lang="en-US" sz="4400" b="1" dirty="0">
                  <a:latin typeface="Cambria" panose="02040503050406030204" pitchFamily="18" charset="0"/>
                </a:rPr>
                <a:t> </a:t>
              </a:r>
              <a:r>
                <a:rPr lang="en-US" sz="4400" b="1" dirty="0" err="1">
                  <a:latin typeface="Cambria" panose="02040503050406030204" pitchFamily="18" charset="0"/>
                </a:rPr>
                <a:t>tổng</a:t>
              </a:r>
              <a:r>
                <a:rPr lang="en-US" sz="4400" b="1" dirty="0">
                  <a:latin typeface="Cambria" panose="02040503050406030204" pitchFamily="18" charset="0"/>
                </a:rPr>
                <a:t> </a:t>
              </a:r>
              <a:r>
                <a:rPr lang="en-US" sz="4400" b="1" dirty="0" err="1">
                  <a:latin typeface="Cambria" panose="02040503050406030204" pitchFamily="18" charset="0"/>
                </a:rPr>
                <a:t>quát</a:t>
              </a:r>
              <a:r>
                <a:rPr lang="en-US" sz="4400" b="1" dirty="0">
                  <a:latin typeface="Cambria" panose="02040503050406030204" pitchFamily="18" charset="0"/>
                </a:rPr>
                <a:t> </a:t>
              </a:r>
              <a:r>
                <a:rPr lang="en-US" sz="4400" b="1" dirty="0" err="1">
                  <a:latin typeface="Cambria" panose="02040503050406030204" pitchFamily="18" charset="0"/>
                </a:rPr>
                <a:t>của</a:t>
              </a:r>
              <a:r>
                <a:rPr lang="en-US" sz="4400" b="1" dirty="0">
                  <a:latin typeface="Cambria" panose="02040503050406030204" pitchFamily="18" charset="0"/>
                </a:rPr>
                <a:t> </a:t>
              </a:r>
              <a:r>
                <a:rPr lang="en-US" sz="4400" b="1" dirty="0" err="1">
                  <a:latin typeface="Cambria" panose="02040503050406030204" pitchFamily="18" charset="0"/>
                </a:rPr>
                <a:t>hàm</a:t>
              </a:r>
              <a:endParaRPr lang="en-US" sz="4400" b="1" dirty="0">
                <a:latin typeface="Cambria" panose="02040503050406030204" pitchFamily="18" charset="0"/>
              </a:endParaRPr>
            </a:p>
          </p:txBody>
        </p:sp>
        <p:grpSp>
          <p:nvGrpSpPr>
            <p:cNvPr id="16" name="Group 17">
              <a:extLst>
                <a:ext uri="{FF2B5EF4-FFF2-40B4-BE49-F238E27FC236}">
                  <a16:creationId xmlns:a16="http://schemas.microsoft.com/office/drawing/2014/main" id="{E19E9438-50C9-4CCE-A92F-663B34C4CB78}"/>
                </a:ext>
              </a:extLst>
            </p:cNvPr>
            <p:cNvGrpSpPr>
              <a:grpSpLocks/>
            </p:cNvGrpSpPr>
            <p:nvPr/>
          </p:nvGrpSpPr>
          <p:grpSpPr bwMode="auto">
            <a:xfrm>
              <a:off x="789624" y="1295400"/>
              <a:ext cx="353376" cy="272472"/>
              <a:chOff x="1110" y="2656"/>
              <a:chExt cx="1549" cy="1351"/>
            </a:xfrm>
          </p:grpSpPr>
          <p:sp>
            <p:nvSpPr>
              <p:cNvPr id="17" name="AutoShape 18">
                <a:extLst>
                  <a:ext uri="{FF2B5EF4-FFF2-40B4-BE49-F238E27FC236}">
                    <a16:creationId xmlns:a16="http://schemas.microsoft.com/office/drawing/2014/main" id="{00C0F201-09BD-44C1-898E-1586D2F6F1A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19">
                <a:extLst>
                  <a:ext uri="{FF2B5EF4-FFF2-40B4-BE49-F238E27FC236}">
                    <a16:creationId xmlns:a16="http://schemas.microsoft.com/office/drawing/2014/main" id="{43E12A87-464C-4761-A29B-72170A82563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9" name="AutoShape 20">
                <a:extLst>
                  <a:ext uri="{FF2B5EF4-FFF2-40B4-BE49-F238E27FC236}">
                    <a16:creationId xmlns:a16="http://schemas.microsoft.com/office/drawing/2014/main" id="{90ECF6B1-D368-4DFC-8B16-3F984BA70A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20" name="Rectangle 19"/>
          <p:cNvSpPr/>
          <p:nvPr/>
        </p:nvSpPr>
        <p:spPr>
          <a:xfrm>
            <a:off x="3325416" y="2362202"/>
            <a:ext cx="6912768" cy="245105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Rectangle 20"/>
          <p:cNvSpPr/>
          <p:nvPr/>
        </p:nvSpPr>
        <p:spPr>
          <a:xfrm>
            <a:off x="2616515" y="5474712"/>
            <a:ext cx="5256584" cy="11863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7863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1384" y="692696"/>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latin typeface="Cambria" panose="02040503050406030204" pitchFamily="18" charset="0"/>
                </a:rPr>
                <a:t>Cách</a:t>
              </a:r>
              <a:r>
                <a:rPr lang="en-US" sz="4800" b="1" dirty="0" smtClean="0">
                  <a:latin typeface="Cambria" panose="02040503050406030204" pitchFamily="18" charset="0"/>
                </a:rPr>
                <a:t> </a:t>
              </a:r>
              <a:r>
                <a:rPr lang="en-US" sz="4800" b="1" dirty="0" err="1">
                  <a:latin typeface="Cambria" panose="02040503050406030204" pitchFamily="18" charset="0"/>
                </a:rPr>
                <a:t>gọi</a:t>
              </a:r>
              <a:r>
                <a:rPr lang="en-US" sz="4800" b="1" dirty="0">
                  <a:latin typeface="Cambria" panose="02040503050406030204" pitchFamily="18" charset="0"/>
                </a:rPr>
                <a:t> </a:t>
              </a:r>
              <a:r>
                <a:rPr lang="en-US" sz="4800" b="1" dirty="0" err="1">
                  <a:latin typeface="Cambria" panose="02040503050406030204" pitchFamily="18" charset="0"/>
                </a:rPr>
                <a:t>hàm</a:t>
              </a:r>
              <a:endParaRPr lang="en-US" sz="4800" b="1" dirty="0">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63</a:t>
            </a:fld>
            <a:endParaRPr lang="en-US"/>
          </a:p>
        </p:txBody>
      </p:sp>
      <p:sp>
        <p:nvSpPr>
          <p:cNvPr id="14" name="Content Placeholder 2"/>
          <p:cNvSpPr txBox="1">
            <a:spLocks/>
          </p:cNvSpPr>
          <p:nvPr/>
        </p:nvSpPr>
        <p:spPr>
          <a:xfrm>
            <a:off x="519445"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dirty="0" err="1">
                <a:latin typeface="Cambria" panose="02040503050406030204" pitchFamily="18" charset="0"/>
                <a:cs typeface="Times New Roman" pitchFamily="18" charset="0"/>
              </a:rPr>
              <a:t>Để</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gọi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ta </a:t>
            </a:r>
            <a:r>
              <a:rPr lang="en-US" sz="2800" dirty="0" err="1">
                <a:latin typeface="Cambria" panose="02040503050406030204" pitchFamily="18" charset="0"/>
                <a:cs typeface="Times New Roman" pitchFamily="18" charset="0"/>
              </a:rPr>
              <a:t>cũng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cần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phải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kiểm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đó</a:t>
            </a:r>
            <a:r>
              <a:rPr lang="en-US" sz="2800" dirty="0">
                <a:latin typeface="Cambria" panose="02040503050406030204" pitchFamily="18" charset="0"/>
                <a:cs typeface="Times New Roman" pitchFamily="18" charset="0"/>
              </a:rPr>
              <a:t> đ</a:t>
            </a:r>
            <a:r>
              <a:rPr lang="vi-VN" sz="2800" dirty="0">
                <a:latin typeface="Cambria" panose="02040503050406030204" pitchFamily="18" charset="0"/>
                <a:cs typeface="Times New Roman" pitchFamily="18" charset="0"/>
              </a:rPr>
              <a:t>ư</a:t>
            </a:r>
            <a:r>
              <a:rPr lang="en-US" sz="2800" dirty="0" err="1">
                <a:latin typeface="Cambria" panose="02040503050406030204" pitchFamily="18" charset="0"/>
                <a:cs typeface="Times New Roman" pitchFamily="18" charset="0"/>
              </a:rPr>
              <a:t>ợc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định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nghĩa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a:t>
            </a:r>
            <a:r>
              <a:rPr lang="vi-VN" sz="2800" dirty="0">
                <a:latin typeface="Cambria" panose="02040503050406030204" pitchFamily="18" charset="0"/>
                <a:cs typeface="Times New Roman" pitchFamily="18" charset="0"/>
              </a:rPr>
              <a:t>ư</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thế</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nào</a:t>
            </a:r>
            <a:r>
              <a:rPr lang="en-US" sz="2800" dirty="0">
                <a:latin typeface="Cambria" panose="02040503050406030204" pitchFamily="18" charset="0"/>
                <a:cs typeface="Times New Roman" pitchFamily="18" charset="0"/>
              </a:rPr>
              <a:t>?</a:t>
            </a:r>
          </a:p>
          <a:p>
            <a:pPr lvl="1" algn="just">
              <a:buFont typeface="Wingdings" panose="05000000000000000000" pitchFamily="2" charset="2"/>
              <a:buChar char="ü"/>
            </a:pPr>
            <a:r>
              <a:rPr lang="en-US" sz="2400" dirty="0" err="1">
                <a:latin typeface="Cambria" panose="02040503050406030204" pitchFamily="18" charset="0"/>
                <a:cs typeface="Times New Roman" pitchFamily="18" charset="0"/>
              </a:rPr>
              <a:t>Có</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đối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số</a:t>
            </a:r>
            <a:r>
              <a:rPr lang="en-US" sz="2400" dirty="0">
                <a:latin typeface="Cambria" panose="02040503050406030204" pitchFamily="18" charset="0"/>
                <a:cs typeface="Times New Roman" pitchFamily="18" charset="0"/>
              </a:rPr>
              <a:t> hay </a:t>
            </a:r>
            <a:r>
              <a:rPr lang="en-US" sz="2400" dirty="0" err="1">
                <a:latin typeface="Cambria" panose="02040503050406030204" pitchFamily="18" charset="0"/>
                <a:cs typeface="Times New Roman" pitchFamily="18" charset="0"/>
              </a:rPr>
              <a:t>không</a:t>
            </a:r>
            <a:r>
              <a:rPr lang="en-US" sz="2400" dirty="0">
                <a:latin typeface="Cambria" panose="02040503050406030204" pitchFamily="18" charset="0"/>
                <a:cs typeface="Times New Roman" pitchFamily="18" charset="0"/>
              </a:rPr>
              <a:t>?</a:t>
            </a:r>
          </a:p>
          <a:p>
            <a:pPr lvl="1" algn="just">
              <a:buFont typeface="Wingdings" panose="05000000000000000000" pitchFamily="2" charset="2"/>
              <a:buChar char="ü"/>
            </a:pPr>
            <a:r>
              <a:rPr lang="en-US" sz="2400" dirty="0" err="1">
                <a:latin typeface="Cambria" panose="02040503050406030204" pitchFamily="18" charset="0"/>
                <a:cs typeface="Times New Roman" pitchFamily="18" charset="0"/>
              </a:rPr>
              <a:t>Có</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trả</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về</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kết</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quả</a:t>
            </a:r>
            <a:r>
              <a:rPr lang="en-US" sz="2400" dirty="0">
                <a:latin typeface="Cambria" panose="02040503050406030204" pitchFamily="18" charset="0"/>
                <a:cs typeface="Times New Roman" pitchFamily="18" charset="0"/>
              </a:rPr>
              <a:t> hay </a:t>
            </a:r>
            <a:r>
              <a:rPr lang="en-US" sz="2400" dirty="0" err="1">
                <a:latin typeface="Cambria" panose="02040503050406030204" pitchFamily="18" charset="0"/>
                <a:cs typeface="Times New Roman" pitchFamily="18" charset="0"/>
              </a:rPr>
              <a:t>không</a:t>
            </a:r>
            <a:r>
              <a:rPr lang="en-US" sz="2000" dirty="0">
                <a:latin typeface="Cambria" panose="02040503050406030204" pitchFamily="18" charset="0"/>
                <a:cs typeface="Times New Roman" pitchFamily="18" charset="0"/>
              </a:rPr>
              <a:t>?</a:t>
            </a:r>
          </a:p>
          <a:p>
            <a:pPr marL="457200" lvl="1" indent="0" algn="just">
              <a:buNone/>
            </a:pPr>
            <a:endParaRPr lang="en-US" sz="2000" dirty="0">
              <a:latin typeface="Cambria" panose="02040503050406030204" pitchFamily="18" charset="0"/>
              <a:cs typeface="Times New Roman" pitchFamily="18" charset="0"/>
            </a:endParaRPr>
          </a:p>
          <a:p>
            <a:pPr marL="57150" indent="0" algn="just">
              <a:buNone/>
            </a:pPr>
            <a:r>
              <a:rPr lang="en-US" sz="2800" b="1" u="sng" dirty="0" err="1">
                <a:latin typeface="Cambria" panose="02040503050406030204" pitchFamily="18" charset="0"/>
                <a:cs typeface="Times New Roman" pitchFamily="18" charset="0"/>
              </a:rPr>
              <a:t>Nếu</a:t>
            </a:r>
            <a:r>
              <a:rPr lang="en-US" sz="2800" b="1" u="sng" dirty="0">
                <a:latin typeface="Cambria" panose="02040503050406030204" pitchFamily="18" charset="0"/>
                <a:cs typeface="Times New Roman" pitchFamily="18" charset="0"/>
              </a:rPr>
              <a:t> </a:t>
            </a:r>
            <a:r>
              <a:rPr lang="en-US" sz="2800" b="1" u="sng" dirty="0" err="1">
                <a:latin typeface="Cambria" panose="02040503050406030204" pitchFamily="18" charset="0"/>
                <a:cs typeface="Times New Roman" pitchFamily="18" charset="0"/>
              </a:rPr>
              <a:t>có</a:t>
            </a:r>
            <a:r>
              <a:rPr lang="en-US" sz="2800" b="1" u="sng" dirty="0">
                <a:latin typeface="Cambria" panose="02040503050406030204" pitchFamily="18" charset="0"/>
                <a:cs typeface="Times New Roman" pitchFamily="18" charset="0"/>
              </a:rPr>
              <a:t> </a:t>
            </a:r>
            <a:r>
              <a:rPr lang="en-US" sz="2800" b="1" u="sng" dirty="0" err="1">
                <a:latin typeface="Cambria" panose="02040503050406030204" pitchFamily="18" charset="0"/>
                <a:cs typeface="Times New Roman" pitchFamily="18" charset="0"/>
              </a:rPr>
              <a:t>kết</a:t>
            </a:r>
            <a:r>
              <a:rPr lang="en-US" sz="2800" b="1" u="sng" dirty="0">
                <a:latin typeface="Cambria" panose="02040503050406030204" pitchFamily="18" charset="0"/>
                <a:cs typeface="Times New Roman" pitchFamily="18" charset="0"/>
              </a:rPr>
              <a:t> </a:t>
            </a:r>
            <a:r>
              <a:rPr lang="en-US" sz="2800" b="1" u="sng" dirty="0" err="1">
                <a:latin typeface="Cambria" panose="02040503050406030204" pitchFamily="18" charset="0"/>
                <a:cs typeface="Times New Roman" pitchFamily="18" charset="0"/>
              </a:rPr>
              <a:t>quả</a:t>
            </a:r>
            <a:r>
              <a:rPr lang="en-US" sz="2800" b="1" u="sng" dirty="0">
                <a:latin typeface="Cambria" panose="02040503050406030204" pitchFamily="18" charset="0"/>
                <a:cs typeface="Times New Roman" pitchFamily="18" charset="0"/>
              </a:rPr>
              <a:t> </a:t>
            </a:r>
            <a:r>
              <a:rPr lang="en-US" sz="2800" b="1" u="sng" dirty="0" err="1">
                <a:latin typeface="Cambria" panose="02040503050406030204" pitchFamily="18" charset="0"/>
                <a:cs typeface="Times New Roman" pitchFamily="18" charset="0"/>
              </a:rPr>
              <a:t>trả</a:t>
            </a:r>
            <a:r>
              <a:rPr lang="en-US" sz="2800" b="1" u="sng" dirty="0">
                <a:latin typeface="Cambria" panose="02040503050406030204" pitchFamily="18" charset="0"/>
                <a:cs typeface="Times New Roman" pitchFamily="18" charset="0"/>
              </a:rPr>
              <a:t> </a:t>
            </a:r>
            <a:r>
              <a:rPr lang="en-US" sz="2800" b="1" u="sng" dirty="0" err="1">
                <a:latin typeface="Cambria" panose="02040503050406030204" pitchFamily="18" charset="0"/>
                <a:cs typeface="Times New Roman" pitchFamily="18" charset="0"/>
              </a:rPr>
              <a:t>về</a:t>
            </a:r>
            <a:r>
              <a:rPr lang="en-US" sz="2800" b="1" u="sng" dirty="0">
                <a:latin typeface="Cambria" panose="02040503050406030204" pitchFamily="18" charset="0"/>
                <a:cs typeface="Times New Roman" pitchFamily="18" charset="0"/>
              </a:rPr>
              <a:t>:</a:t>
            </a:r>
          </a:p>
          <a:p>
            <a:pPr marL="57150" indent="0" algn="just">
              <a:buNone/>
            </a:pPr>
            <a:r>
              <a:rPr lang="en-US" sz="2800" dirty="0">
                <a:latin typeface="Cambria" panose="02040503050406030204" pitchFamily="18" charset="0"/>
                <a:cs typeface="Times New Roman" pitchFamily="18" charset="0"/>
              </a:rPr>
              <a:t>Result=</a:t>
            </a:r>
            <a:r>
              <a:rPr lang="en-US" sz="2800" dirty="0" err="1">
                <a:latin typeface="Cambria" panose="02040503050406030204" pitchFamily="18" charset="0"/>
                <a:cs typeface="Times New Roman" pitchFamily="18" charset="0"/>
              </a:rPr>
              <a:t>FunctionName</a:t>
            </a:r>
            <a:r>
              <a:rPr lang="en-US" sz="2800" dirty="0">
                <a:latin typeface="Cambria" panose="02040503050406030204" pitchFamily="18" charset="0"/>
                <a:cs typeface="Times New Roman" pitchFamily="18" charset="0"/>
              </a:rPr>
              <a:t> ([parameter])</a:t>
            </a:r>
          </a:p>
          <a:p>
            <a:pPr marL="57150" indent="0" algn="just">
              <a:buNone/>
            </a:pPr>
            <a:r>
              <a:rPr lang="en-US" sz="2800" b="1" u="sng" dirty="0" err="1" smtClean="0">
                <a:latin typeface="Cambria" panose="02040503050406030204" pitchFamily="18" charset="0"/>
                <a:cs typeface="Times New Roman" pitchFamily="18" charset="0"/>
              </a:rPr>
              <a:t>Nếu</a:t>
            </a:r>
            <a:r>
              <a:rPr lang="en-US" sz="2800" b="1" u="sng" dirty="0" smtClean="0">
                <a:latin typeface="Cambria" panose="02040503050406030204" pitchFamily="18" charset="0"/>
                <a:cs typeface="Times New Roman" pitchFamily="18" charset="0"/>
              </a:rPr>
              <a:t> </a:t>
            </a:r>
            <a:r>
              <a:rPr lang="en-US" sz="2800" b="1" u="sng" dirty="0" err="1" smtClean="0">
                <a:latin typeface="Cambria" panose="02040503050406030204" pitchFamily="18" charset="0"/>
                <a:cs typeface="Times New Roman" pitchFamily="18" charset="0"/>
              </a:rPr>
              <a:t>không</a:t>
            </a:r>
            <a:r>
              <a:rPr lang="en-US" sz="2800" b="1" u="sng" dirty="0" smtClean="0">
                <a:latin typeface="Cambria" panose="02040503050406030204" pitchFamily="18" charset="0"/>
                <a:cs typeface="Times New Roman" pitchFamily="18" charset="0"/>
              </a:rPr>
              <a:t> </a:t>
            </a:r>
            <a:r>
              <a:rPr lang="en-US" sz="2800" b="1" u="sng" dirty="0" err="1" smtClean="0">
                <a:latin typeface="Cambria" panose="02040503050406030204" pitchFamily="18" charset="0"/>
                <a:cs typeface="Times New Roman" pitchFamily="18" charset="0"/>
              </a:rPr>
              <a:t>có</a:t>
            </a:r>
            <a:r>
              <a:rPr lang="en-US" sz="2800" b="1" u="sng" dirty="0" smtClean="0">
                <a:latin typeface="Cambria" panose="02040503050406030204" pitchFamily="18" charset="0"/>
                <a:cs typeface="Times New Roman" pitchFamily="18" charset="0"/>
              </a:rPr>
              <a:t> </a:t>
            </a:r>
            <a:r>
              <a:rPr lang="en-US" sz="2800" b="1" u="sng" dirty="0" err="1" smtClean="0">
                <a:latin typeface="Cambria" panose="02040503050406030204" pitchFamily="18" charset="0"/>
                <a:cs typeface="Times New Roman" pitchFamily="18" charset="0"/>
              </a:rPr>
              <a:t>kết</a:t>
            </a:r>
            <a:r>
              <a:rPr lang="en-US" sz="2800" b="1" u="sng" dirty="0" smtClean="0">
                <a:latin typeface="Cambria" panose="02040503050406030204" pitchFamily="18" charset="0"/>
                <a:cs typeface="Times New Roman" pitchFamily="18" charset="0"/>
              </a:rPr>
              <a:t> </a:t>
            </a:r>
            <a:r>
              <a:rPr lang="en-US" sz="2800" b="1" u="sng" dirty="0" err="1" smtClean="0">
                <a:latin typeface="Cambria" panose="02040503050406030204" pitchFamily="18" charset="0"/>
                <a:cs typeface="Times New Roman" pitchFamily="18" charset="0"/>
              </a:rPr>
              <a:t>quả</a:t>
            </a:r>
            <a:r>
              <a:rPr lang="en-US" sz="2800" b="1" u="sng" dirty="0" smtClean="0">
                <a:latin typeface="Cambria" panose="02040503050406030204" pitchFamily="18" charset="0"/>
                <a:cs typeface="Times New Roman" pitchFamily="18" charset="0"/>
              </a:rPr>
              <a:t> </a:t>
            </a:r>
            <a:r>
              <a:rPr lang="en-US" sz="2800" b="1" u="sng" dirty="0" err="1" smtClean="0">
                <a:latin typeface="Cambria" panose="02040503050406030204" pitchFamily="18" charset="0"/>
                <a:cs typeface="Times New Roman" pitchFamily="18" charset="0"/>
              </a:rPr>
              <a:t>trả</a:t>
            </a:r>
            <a:r>
              <a:rPr lang="en-US" sz="2800" b="1" u="sng" dirty="0" smtClean="0">
                <a:latin typeface="Cambria" panose="02040503050406030204" pitchFamily="18" charset="0"/>
                <a:cs typeface="Times New Roman" pitchFamily="18" charset="0"/>
              </a:rPr>
              <a:t> </a:t>
            </a:r>
            <a:r>
              <a:rPr lang="en-US" sz="2800" b="1" u="sng" dirty="0" err="1" smtClean="0">
                <a:latin typeface="Cambria" panose="02040503050406030204" pitchFamily="18" charset="0"/>
                <a:cs typeface="Times New Roman" pitchFamily="18" charset="0"/>
              </a:rPr>
              <a:t>về</a:t>
            </a:r>
            <a:r>
              <a:rPr lang="en-US" sz="2800" b="1" u="sng" dirty="0" smtClean="0">
                <a:latin typeface="Cambria" panose="02040503050406030204" pitchFamily="18" charset="0"/>
                <a:cs typeface="Times New Roman" pitchFamily="18" charset="0"/>
              </a:rPr>
              <a:t>:</a:t>
            </a:r>
          </a:p>
          <a:p>
            <a:pPr marL="57150" indent="0" algn="just">
              <a:buNone/>
            </a:pPr>
            <a:r>
              <a:rPr lang="en-US" sz="2800" dirty="0" err="1" smtClean="0">
                <a:latin typeface="Cambria" panose="02040503050406030204" pitchFamily="18" charset="0"/>
                <a:cs typeface="Times New Roman" pitchFamily="18" charset="0"/>
              </a:rPr>
              <a:t>FunctionName</a:t>
            </a:r>
            <a:r>
              <a:rPr lang="en-US" sz="2800" dirty="0">
                <a:latin typeface="Cambria" panose="02040503050406030204" pitchFamily="18" charset="0"/>
                <a:cs typeface="Times New Roman" pitchFamily="18" charset="0"/>
              </a:rPr>
              <a:t>([parameter])</a:t>
            </a:r>
          </a:p>
          <a:p>
            <a:pPr marL="57150" indent="0" algn="just">
              <a:buNone/>
            </a:pPr>
            <a:endParaRPr lang="en-US" sz="2400" dirty="0">
              <a:latin typeface="Cambria" panose="02040503050406030204" pitchFamily="18" charset="0"/>
              <a:cs typeface="Times New Roman" pitchFamily="18" charset="0"/>
            </a:endParaRPr>
          </a:p>
        </p:txBody>
      </p:sp>
      <p:sp>
        <p:nvSpPr>
          <p:cNvPr id="8" name="Rectangle 7"/>
          <p:cNvSpPr/>
          <p:nvPr/>
        </p:nvSpPr>
        <p:spPr>
          <a:xfrm>
            <a:off x="5971842" y="4031916"/>
            <a:ext cx="6264696" cy="1384995"/>
          </a:xfrm>
          <a:prstGeom prst="rect">
            <a:avLst/>
          </a:prstGeom>
        </p:spPr>
        <p:txBody>
          <a:bodyPr wrap="square">
            <a:spAutoFit/>
          </a:bodyPr>
          <a:lstStyle/>
          <a:p>
            <a:pPr marL="457200" indent="-457200" algn="just">
              <a:buFont typeface="Wingdings" pitchFamily="2" charset="2"/>
              <a:buChar char="Ø"/>
            </a:pP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PTB1 </a:t>
            </a:r>
            <a:r>
              <a:rPr lang="en-US" sz="2800" dirty="0" err="1">
                <a:latin typeface="Cambria" panose="02040503050406030204" pitchFamily="18" charset="0"/>
                <a:cs typeface="Times New Roman" pitchFamily="18" charset="0"/>
              </a:rPr>
              <a:t>vừa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đối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số</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vừa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kết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quả</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trả</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về</a:t>
            </a:r>
            <a:r>
              <a:rPr lang="en-US" sz="2800" dirty="0">
                <a:latin typeface="Cambria" panose="02040503050406030204" pitchFamily="18" charset="0"/>
                <a:cs typeface="Times New Roman" pitchFamily="18" charset="0"/>
              </a:rPr>
              <a:t>. Ta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thể</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gọi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a:t>
            </a:r>
            <a:r>
              <a:rPr lang="vi-VN" sz="2800" dirty="0">
                <a:latin typeface="Cambria" panose="02040503050406030204" pitchFamily="18" charset="0"/>
                <a:cs typeface="Times New Roman" pitchFamily="18" charset="0"/>
              </a:rPr>
              <a:t>ư</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sau</a:t>
            </a:r>
            <a:r>
              <a:rPr lang="en-US" sz="2800" dirty="0">
                <a:latin typeface="Cambria" panose="02040503050406030204" pitchFamily="18" charset="0"/>
                <a:cs typeface="Times New Roman" pitchFamily="18" charset="0"/>
              </a:rPr>
              <a:t>:</a:t>
            </a:r>
          </a:p>
          <a:p>
            <a:pPr algn="just"/>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kq</a:t>
            </a:r>
            <a:r>
              <a:rPr lang="en-US" sz="2800" dirty="0">
                <a:latin typeface="Cambria" panose="02040503050406030204" pitchFamily="18" charset="0"/>
                <a:cs typeface="Times New Roman" pitchFamily="18" charset="0"/>
              </a:rPr>
              <a:t>=PTB1(5,8)</a:t>
            </a:r>
            <a:endParaRPr lang="en-US" sz="2000" dirty="0">
              <a:latin typeface="Cambria" panose="02040503050406030204" pitchFamily="18" charset="0"/>
              <a:cs typeface="Times New Roman" pitchFamily="18" charset="0"/>
            </a:endParaRPr>
          </a:p>
        </p:txBody>
      </p:sp>
      <p:sp>
        <p:nvSpPr>
          <p:cNvPr id="9" name="Rectangle 8"/>
          <p:cNvSpPr/>
          <p:nvPr/>
        </p:nvSpPr>
        <p:spPr>
          <a:xfrm>
            <a:off x="6234445" y="5748935"/>
            <a:ext cx="3712042" cy="584775"/>
          </a:xfrm>
          <a:prstGeom prst="rect">
            <a:avLst/>
          </a:prstGeom>
        </p:spPr>
        <p:txBody>
          <a:bodyPr wrap="none">
            <a:spAutoFit/>
          </a:bodyPr>
          <a:lstStyle/>
          <a:p>
            <a:pPr algn="just"/>
            <a:r>
              <a:rPr lang="en-US" sz="3200" dirty="0" err="1">
                <a:latin typeface="Cambria" panose="02040503050406030204" pitchFamily="18" charset="0"/>
                <a:cs typeface="Times New Roman" pitchFamily="18" charset="0"/>
              </a:rPr>
              <a:t>XuatDuLieu</a:t>
            </a:r>
            <a:r>
              <a:rPr lang="en-US" sz="3200" dirty="0">
                <a:latin typeface="Cambria" panose="02040503050406030204" pitchFamily="18" charset="0"/>
                <a:cs typeface="Times New Roman" pitchFamily="18" charset="0"/>
              </a:rPr>
              <a:t>(“hello”)</a:t>
            </a:r>
            <a:endParaRPr lang="en-US" sz="4000" dirty="0">
              <a:latin typeface="Cambria" panose="02040503050406030204" pitchFamily="18" charset="0"/>
              <a:cs typeface="Times New Roman" pitchFamily="18" charset="0"/>
            </a:endParaRPr>
          </a:p>
        </p:txBody>
      </p:sp>
    </p:spTree>
    <p:extLst>
      <p:ext uri="{BB962C8B-B14F-4D97-AF65-F5344CB8AC3E}">
        <p14:creationId xmlns:p14="http://schemas.microsoft.com/office/powerpoint/2010/main" val="23822900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02810" y="620688"/>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latin typeface="Cambria" panose="02040503050406030204" pitchFamily="18" charset="0"/>
                </a:rPr>
                <a:t>Nguyên</a:t>
              </a:r>
              <a:r>
                <a:rPr lang="en-US" sz="4400" b="1" dirty="0" smtClean="0">
                  <a:latin typeface="Cambria" panose="02040503050406030204" pitchFamily="18" charset="0"/>
                </a:rPr>
                <a:t> </a:t>
              </a:r>
              <a:r>
                <a:rPr lang="en-US" sz="4400" b="1" dirty="0" err="1">
                  <a:latin typeface="Cambria" panose="02040503050406030204" pitchFamily="18" charset="0"/>
                </a:rPr>
                <a:t>tắc</a:t>
              </a:r>
              <a:r>
                <a:rPr lang="en-US" sz="4400" b="1" dirty="0">
                  <a:latin typeface="Cambria" panose="02040503050406030204" pitchFamily="18" charset="0"/>
                </a:rPr>
                <a:t> </a:t>
              </a:r>
              <a:r>
                <a:rPr lang="en-US" sz="4400" b="1" dirty="0" err="1">
                  <a:latin typeface="Cambria" panose="02040503050406030204" pitchFamily="18" charset="0"/>
                </a:rPr>
                <a:t>hoạt</a:t>
              </a:r>
              <a:r>
                <a:rPr lang="en-US" sz="4400" b="1" dirty="0">
                  <a:latin typeface="Cambria" panose="02040503050406030204" pitchFamily="18" charset="0"/>
                </a:rPr>
                <a:t> </a:t>
              </a:r>
              <a:r>
                <a:rPr lang="en-US" sz="4400" b="1" dirty="0" err="1">
                  <a:latin typeface="Cambria" panose="02040503050406030204" pitchFamily="18" charset="0"/>
                </a:rPr>
                <a:t>động</a:t>
              </a:r>
              <a:r>
                <a:rPr lang="en-US" sz="4400" b="1" dirty="0">
                  <a:latin typeface="Cambria" panose="02040503050406030204" pitchFamily="18" charset="0"/>
                </a:rPr>
                <a:t> </a:t>
              </a:r>
              <a:r>
                <a:rPr lang="en-US" sz="4400" b="1" dirty="0" err="1">
                  <a:latin typeface="Cambria" panose="02040503050406030204" pitchFamily="18" charset="0"/>
                </a:rPr>
                <a:t>của</a:t>
              </a:r>
              <a:r>
                <a:rPr lang="en-US" sz="4400" b="1" dirty="0">
                  <a:latin typeface="Cambria" panose="02040503050406030204" pitchFamily="18" charset="0"/>
                </a:rPr>
                <a:t> </a:t>
              </a:r>
              <a:r>
                <a:rPr lang="en-US" sz="4400" b="1" dirty="0" err="1">
                  <a:latin typeface="Cambria" panose="02040503050406030204" pitchFamily="18" charset="0"/>
                </a:rPr>
                <a:t>hàm</a:t>
              </a:r>
              <a:endParaRPr lang="en-US" sz="4400" b="1" dirty="0">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64</a:t>
            </a:fld>
            <a:endParaRPr lang="en-US"/>
          </a:p>
        </p:txBody>
      </p:sp>
      <p:sp>
        <p:nvSpPr>
          <p:cNvPr id="14" name="Content Placeholder 2"/>
          <p:cNvSpPr txBox="1">
            <a:spLocks/>
          </p:cNvSpPr>
          <p:nvPr/>
        </p:nvSpPr>
        <p:spPr>
          <a:xfrm>
            <a:off x="502810" y="19478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trong</a:t>
            </a:r>
            <a:r>
              <a:rPr lang="en-US" sz="2800" dirty="0">
                <a:latin typeface="Cambria" panose="02040503050406030204" pitchFamily="18" charset="0"/>
                <a:cs typeface="Times New Roman" pitchFamily="18" charset="0"/>
              </a:rPr>
              <a:t> Python </a:t>
            </a:r>
            <a:r>
              <a:rPr lang="en-US" sz="2800" dirty="0" err="1">
                <a:latin typeface="Cambria" panose="02040503050406030204" pitchFamily="18" charset="0"/>
                <a:cs typeface="Times New Roman" pitchFamily="18" charset="0"/>
              </a:rPr>
              <a:t>cũng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a:t>
            </a:r>
            <a:r>
              <a:rPr lang="vi-VN" sz="2800" dirty="0">
                <a:latin typeface="Cambria" panose="02040503050406030204" pitchFamily="18" charset="0"/>
                <a:cs typeface="Times New Roman" pitchFamily="18" charset="0"/>
              </a:rPr>
              <a:t>ư</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trong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ngôn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ngữ</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lập</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trình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khác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đều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hoạt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động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theo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Nguyên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tắc</a:t>
            </a:r>
            <a:r>
              <a:rPr lang="en-US" sz="2800" dirty="0">
                <a:latin typeface="Cambria" panose="02040503050406030204" pitchFamily="18" charset="0"/>
                <a:cs typeface="Times New Roman" pitchFamily="18" charset="0"/>
              </a:rPr>
              <a:t> LIFO (LAST IN FIRST OUT)</a:t>
            </a:r>
          </a:p>
          <a:p>
            <a:pPr marL="457200" indent="-457200" algn="just">
              <a:buFont typeface="Wingdings" pitchFamily="2" charset="2"/>
              <a:buChar char="Ø"/>
            </a:pPr>
            <a:r>
              <a:rPr lang="en-US" sz="2800" dirty="0" err="1">
                <a:latin typeface="Cambria" panose="02040503050406030204" pitchFamily="18" charset="0"/>
                <a:cs typeface="Times New Roman" pitchFamily="18" charset="0"/>
              </a:rPr>
              <a:t>Ví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dụ</a:t>
            </a:r>
            <a:r>
              <a:rPr lang="en-US" sz="2800" dirty="0">
                <a:latin typeface="Cambria" panose="02040503050406030204" pitchFamily="18" charset="0"/>
                <a:cs typeface="Times New Roman" pitchFamily="18" charset="0"/>
              </a:rPr>
              <a:t> ta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mã</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lệnh</a:t>
            </a:r>
            <a:r>
              <a:rPr lang="en-US" sz="2800" dirty="0">
                <a:latin typeface="Cambria" panose="02040503050406030204" pitchFamily="18" charset="0"/>
                <a:cs typeface="Times New Roman" pitchFamily="18" charset="0"/>
              </a:rPr>
              <a:t> d</a:t>
            </a:r>
            <a:r>
              <a:rPr lang="vi-VN" sz="2800" dirty="0">
                <a:latin typeface="Cambria" panose="02040503050406030204" pitchFamily="18" charset="0"/>
                <a:cs typeface="Times New Roman" pitchFamily="18" charset="0"/>
              </a:rPr>
              <a:t>ư</a:t>
            </a:r>
            <a:r>
              <a:rPr lang="en-US" sz="2800" dirty="0" err="1">
                <a:latin typeface="Cambria" panose="02040503050406030204" pitchFamily="18" charset="0"/>
                <a:cs typeface="Times New Roman" pitchFamily="18" charset="0"/>
              </a:rPr>
              <a:t>ới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đây</a:t>
            </a:r>
            <a:r>
              <a:rPr lang="en-US" sz="2800" dirty="0">
                <a:latin typeface="Cambria" panose="02040503050406030204" pitchFamily="18" charset="0"/>
                <a:cs typeface="Times New Roman" pitchFamily="18" charset="0"/>
              </a:rPr>
              <a:t>:</a:t>
            </a:r>
          </a:p>
          <a:p>
            <a:pPr marL="457200" indent="-457200" algn="just">
              <a:buFont typeface="Wingdings" pitchFamily="2" charset="2"/>
              <a:buChar char="Ø"/>
            </a:pPr>
            <a:endParaRPr lang="en-US" sz="2800" dirty="0">
              <a:latin typeface="Cambria" panose="02040503050406030204" pitchFamily="18" charset="0"/>
              <a:cs typeface="Times New Roman" pitchFamily="18" charset="0"/>
            </a:endParaRPr>
          </a:p>
          <a:p>
            <a:pPr marL="457200" indent="-457200" algn="just">
              <a:buFont typeface="Wingdings" pitchFamily="2" charset="2"/>
              <a:buChar char="Ø"/>
            </a:pPr>
            <a:endParaRPr lang="en-US" sz="2800" dirty="0">
              <a:latin typeface="Cambria" panose="02040503050406030204" pitchFamily="18" charset="0"/>
              <a:cs typeface="Times New Roman" pitchFamily="18" charset="0"/>
            </a:endParaRPr>
          </a:p>
          <a:p>
            <a:pPr marL="457200" indent="-457200" algn="just">
              <a:buFont typeface="Wingdings" pitchFamily="2" charset="2"/>
              <a:buChar char="Ø"/>
            </a:pPr>
            <a:endParaRPr lang="en-US" sz="2800" dirty="0">
              <a:latin typeface="Cambria" panose="02040503050406030204" pitchFamily="18" charset="0"/>
              <a:cs typeface="Times New Roman" pitchFamily="18" charset="0"/>
            </a:endParaRPr>
          </a:p>
          <a:p>
            <a:pPr marL="457200" indent="-457200" algn="just">
              <a:buFont typeface="Wingdings" pitchFamily="2" charset="2"/>
              <a:buChar char="Ø"/>
            </a:pPr>
            <a:endParaRPr lang="en-US" sz="2800" dirty="0">
              <a:latin typeface="Cambria" panose="02040503050406030204" pitchFamily="18" charset="0"/>
              <a:cs typeface="Times New Roman" pitchFamily="18" charset="0"/>
            </a:endParaRPr>
          </a:p>
          <a:p>
            <a:pPr marL="457200" indent="-457200" algn="just">
              <a:buFont typeface="Wingdings" pitchFamily="2" charset="2"/>
              <a:buChar char="Ø"/>
            </a:pPr>
            <a:r>
              <a:rPr lang="en-US" sz="2800" dirty="0">
                <a:latin typeface="Cambria" panose="02040503050406030204" pitchFamily="18" charset="0"/>
                <a:cs typeface="Times New Roman" pitchFamily="18" charset="0"/>
              </a:rPr>
              <a:t>Theo LIFO </a:t>
            </a:r>
            <a:r>
              <a:rPr lang="en-US" sz="2800" dirty="0" err="1">
                <a:latin typeface="Cambria" panose="02040503050406030204" pitchFamily="18" charset="0"/>
                <a:cs typeface="Times New Roman" pitchFamily="18" charset="0"/>
              </a:rPr>
              <a:t>thì</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xảy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ra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a:t>
            </a:r>
            <a:r>
              <a:rPr lang="vi-VN" sz="2800" dirty="0">
                <a:latin typeface="Cambria" panose="02040503050406030204" pitchFamily="18" charset="0"/>
                <a:cs typeface="Times New Roman" pitchFamily="18" charset="0"/>
              </a:rPr>
              <a:t>ư</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thế</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nào</a:t>
            </a:r>
            <a:r>
              <a:rPr lang="en-US" sz="2800" dirty="0">
                <a:latin typeface="Cambria" panose="02040503050406030204" pitchFamily="18" charset="0"/>
                <a:cs typeface="Times New Roman" pitchFamily="18" charset="0"/>
              </a:rPr>
              <a:t>?</a:t>
            </a:r>
            <a:endParaRPr lang="en-US" sz="2400" dirty="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8780935C-4B5B-4DB2-B634-C0B0C2262DB1}"/>
              </a:ext>
            </a:extLst>
          </p:cNvPr>
          <p:cNvPicPr>
            <a:picLocks noChangeAspect="1"/>
          </p:cNvPicPr>
          <p:nvPr/>
        </p:nvPicPr>
        <p:blipFill>
          <a:blip r:embed="rId3"/>
          <a:stretch>
            <a:fillRect/>
          </a:stretch>
        </p:blipFill>
        <p:spPr>
          <a:xfrm>
            <a:off x="3431704" y="3619499"/>
            <a:ext cx="4087813" cy="1905000"/>
          </a:xfrm>
          <a:prstGeom prst="rect">
            <a:avLst/>
          </a:prstGeom>
          <a:ln>
            <a:solidFill>
              <a:srgbClr val="FF0000"/>
            </a:solidFill>
          </a:ln>
        </p:spPr>
      </p:pic>
    </p:spTree>
    <p:extLst>
      <p:ext uri="{BB962C8B-B14F-4D97-AF65-F5344CB8AC3E}">
        <p14:creationId xmlns:p14="http://schemas.microsoft.com/office/powerpoint/2010/main" val="42407810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65</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a:latin typeface="Cambria" panose="02040503050406030204" pitchFamily="18" charset="0"/>
                <a:cs typeface="Times New Roman" pitchFamily="18" charset="0"/>
              </a:rPr>
              <a:t>Minh họa nguyên tắc hoạt động khi gọi hàm</a:t>
            </a:r>
          </a:p>
        </p:txBody>
      </p:sp>
      <p:pic>
        <p:nvPicPr>
          <p:cNvPr id="9" name="Picture 8">
            <a:extLst>
              <a:ext uri="{FF2B5EF4-FFF2-40B4-BE49-F238E27FC236}">
                <a16:creationId xmlns:a16="http://schemas.microsoft.com/office/drawing/2014/main" id="{5629CB45-A5F3-4C05-BE40-EF9927539D2F}"/>
              </a:ext>
            </a:extLst>
          </p:cNvPr>
          <p:cNvPicPr>
            <a:picLocks noChangeAspect="1"/>
          </p:cNvPicPr>
          <p:nvPr/>
        </p:nvPicPr>
        <p:blipFill>
          <a:blip r:embed="rId3"/>
          <a:stretch>
            <a:fillRect/>
          </a:stretch>
        </p:blipFill>
        <p:spPr>
          <a:xfrm>
            <a:off x="838200" y="1828800"/>
            <a:ext cx="5619750" cy="4133850"/>
          </a:xfrm>
          <a:prstGeom prst="rect">
            <a:avLst/>
          </a:prstGeom>
        </p:spPr>
      </p:pic>
      <p:pic>
        <p:nvPicPr>
          <p:cNvPr id="11" name="Picture 10">
            <a:extLst>
              <a:ext uri="{FF2B5EF4-FFF2-40B4-BE49-F238E27FC236}">
                <a16:creationId xmlns:a16="http://schemas.microsoft.com/office/drawing/2014/main" id="{5A39D697-DF6E-4DA8-8216-9AEC9707394B}"/>
              </a:ext>
            </a:extLst>
          </p:cNvPr>
          <p:cNvPicPr>
            <a:picLocks noChangeAspect="1"/>
          </p:cNvPicPr>
          <p:nvPr/>
        </p:nvPicPr>
        <p:blipFill>
          <a:blip r:embed="rId4"/>
          <a:stretch>
            <a:fillRect/>
          </a:stretch>
        </p:blipFill>
        <p:spPr>
          <a:xfrm>
            <a:off x="7646987" y="1795462"/>
            <a:ext cx="4087813" cy="1905000"/>
          </a:xfrm>
          <a:prstGeom prst="rect">
            <a:avLst/>
          </a:prstGeom>
          <a:ln>
            <a:solidFill>
              <a:srgbClr val="FF0000"/>
            </a:solidFill>
          </a:ln>
        </p:spPr>
      </p:pic>
      <p:grpSp>
        <p:nvGrpSpPr>
          <p:cNvPr id="12" name="Group 11">
            <a:extLst>
              <a:ext uri="{FF2B5EF4-FFF2-40B4-BE49-F238E27FC236}">
                <a16:creationId xmlns:a16="http://schemas.microsoft.com/office/drawing/2014/main" id="{5F4FFA78-DBC2-4617-B4C3-C05AEFD36960}"/>
              </a:ext>
            </a:extLst>
          </p:cNvPr>
          <p:cNvGrpSpPr/>
          <p:nvPr/>
        </p:nvGrpSpPr>
        <p:grpSpPr>
          <a:xfrm>
            <a:off x="152400" y="152400"/>
            <a:ext cx="6629400" cy="508000"/>
            <a:chOff x="789624" y="1191463"/>
            <a:chExt cx="6629400" cy="508000"/>
          </a:xfrm>
        </p:grpSpPr>
        <p:sp>
          <p:nvSpPr>
            <p:cNvPr id="15" name="AutoShape 52">
              <a:extLst>
                <a:ext uri="{FF2B5EF4-FFF2-40B4-BE49-F238E27FC236}">
                  <a16:creationId xmlns:a16="http://schemas.microsoft.com/office/drawing/2014/main" id="{B2F43DEA-E426-4D94-8451-DF4AB359B5A1}"/>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200" b="1" dirty="0" err="1" smtClean="0">
                  <a:latin typeface="Cambria" panose="02040503050406030204" pitchFamily="18" charset="0"/>
                </a:rPr>
                <a:t>Nguyên</a:t>
              </a:r>
              <a:r>
                <a:rPr lang="en-US" sz="3200" b="1" dirty="0" smtClean="0">
                  <a:latin typeface="Cambria" panose="02040503050406030204" pitchFamily="18" charset="0"/>
                </a:rPr>
                <a:t> </a:t>
              </a:r>
              <a:r>
                <a:rPr lang="en-US" sz="3200" b="1" dirty="0" err="1">
                  <a:latin typeface="Cambria" panose="02040503050406030204" pitchFamily="18" charset="0"/>
                </a:rPr>
                <a:t>tắc</a:t>
              </a:r>
              <a:r>
                <a:rPr lang="en-US" sz="3200" b="1" dirty="0">
                  <a:latin typeface="Cambria" panose="02040503050406030204" pitchFamily="18" charset="0"/>
                </a:rPr>
                <a:t> </a:t>
              </a:r>
              <a:r>
                <a:rPr lang="en-US" sz="3200" b="1" dirty="0" err="1">
                  <a:latin typeface="Cambria" panose="02040503050406030204" pitchFamily="18" charset="0"/>
                </a:rPr>
                <a:t>hoạt</a:t>
              </a:r>
              <a:r>
                <a:rPr lang="en-US" sz="3200" b="1" dirty="0">
                  <a:latin typeface="Cambria" panose="02040503050406030204" pitchFamily="18" charset="0"/>
                </a:rPr>
                <a:t> </a:t>
              </a:r>
              <a:r>
                <a:rPr lang="en-US" sz="3200" b="1" dirty="0" err="1">
                  <a:latin typeface="Cambria" panose="02040503050406030204" pitchFamily="18" charset="0"/>
                </a:rPr>
                <a:t>động</a:t>
              </a:r>
              <a:r>
                <a:rPr lang="en-US" sz="3200" b="1" dirty="0">
                  <a:latin typeface="Cambria" panose="02040503050406030204" pitchFamily="18" charset="0"/>
                </a:rPr>
                <a:t> </a:t>
              </a:r>
              <a:r>
                <a:rPr lang="en-US" sz="3200" b="1" dirty="0" err="1">
                  <a:latin typeface="Cambria" panose="02040503050406030204" pitchFamily="18" charset="0"/>
                </a:rPr>
                <a:t>của</a:t>
              </a:r>
              <a:r>
                <a:rPr lang="en-US" sz="3200" b="1" dirty="0">
                  <a:latin typeface="Cambria" panose="02040503050406030204" pitchFamily="18" charset="0"/>
                </a:rPr>
                <a:t> </a:t>
              </a:r>
              <a:r>
                <a:rPr lang="en-US" sz="3200" b="1" dirty="0" err="1">
                  <a:latin typeface="Cambria" panose="02040503050406030204" pitchFamily="18" charset="0"/>
                </a:rPr>
                <a:t>hàm</a:t>
              </a:r>
              <a:endParaRPr lang="en-US" sz="3200" b="1" dirty="0">
                <a:latin typeface="Cambria" panose="02040503050406030204" pitchFamily="18" charset="0"/>
              </a:endParaRPr>
            </a:p>
          </p:txBody>
        </p:sp>
        <p:grpSp>
          <p:nvGrpSpPr>
            <p:cNvPr id="16" name="Group 17">
              <a:extLst>
                <a:ext uri="{FF2B5EF4-FFF2-40B4-BE49-F238E27FC236}">
                  <a16:creationId xmlns:a16="http://schemas.microsoft.com/office/drawing/2014/main" id="{526D68CE-FE9D-4DBB-8EC3-1838D1C527B4}"/>
                </a:ext>
              </a:extLst>
            </p:cNvPr>
            <p:cNvGrpSpPr>
              <a:grpSpLocks/>
            </p:cNvGrpSpPr>
            <p:nvPr/>
          </p:nvGrpSpPr>
          <p:grpSpPr bwMode="auto">
            <a:xfrm>
              <a:off x="789624" y="1295400"/>
              <a:ext cx="353376" cy="272472"/>
              <a:chOff x="1110" y="2656"/>
              <a:chExt cx="1549" cy="1351"/>
            </a:xfrm>
          </p:grpSpPr>
          <p:sp>
            <p:nvSpPr>
              <p:cNvPr id="17" name="AutoShape 18">
                <a:extLst>
                  <a:ext uri="{FF2B5EF4-FFF2-40B4-BE49-F238E27FC236}">
                    <a16:creationId xmlns:a16="http://schemas.microsoft.com/office/drawing/2014/main" id="{F4F58CD7-7C92-4AF7-BF77-6D952FB841E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18" name="AutoShape 19">
                <a:extLst>
                  <a:ext uri="{FF2B5EF4-FFF2-40B4-BE49-F238E27FC236}">
                    <a16:creationId xmlns:a16="http://schemas.microsoft.com/office/drawing/2014/main" id="{8B6C8004-D695-4C77-BAEF-CD70B9B3037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19" name="AutoShape 20">
                <a:extLst>
                  <a:ext uri="{FF2B5EF4-FFF2-40B4-BE49-F238E27FC236}">
                    <a16:creationId xmlns:a16="http://schemas.microsoft.com/office/drawing/2014/main" id="{87701465-8881-40A1-96F1-50CE29DACFE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5936985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66</a:t>
            </a:fld>
            <a:endParaRPr lang="en-US"/>
          </a:p>
        </p:txBody>
      </p:sp>
      <p:sp>
        <p:nvSpPr>
          <p:cNvPr id="14" name="Content Placeholder 2"/>
          <p:cNvSpPr txBox="1">
            <a:spLocks/>
          </p:cNvSpPr>
          <p:nvPr/>
        </p:nvSpPr>
        <p:spPr>
          <a:xfrm>
            <a:off x="351904" y="1916832"/>
            <a:ext cx="3984966"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err="1">
                <a:latin typeface="Cambria" panose="02040503050406030204" pitchFamily="18" charset="0"/>
                <a:cs typeface="Times New Roman" pitchFamily="18" charset="0"/>
              </a:rPr>
              <a:t>Ví</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dụ</a:t>
            </a:r>
            <a:r>
              <a:rPr lang="en-US" sz="2400" dirty="0">
                <a:latin typeface="Cambria" panose="02040503050406030204" pitchFamily="18" charset="0"/>
                <a:cs typeface="Times New Roman" pitchFamily="18" charset="0"/>
              </a:rPr>
              <a:t> ta </a:t>
            </a:r>
            <a:r>
              <a:rPr lang="en-US" sz="2400" dirty="0" err="1">
                <a:latin typeface="Cambria" panose="02040503050406030204" pitchFamily="18" charset="0"/>
                <a:cs typeface="Times New Roman" pitchFamily="18" charset="0"/>
              </a:rPr>
              <a:t>tạo</a:t>
            </a:r>
            <a:r>
              <a:rPr lang="en-US" sz="2400" dirty="0">
                <a:latin typeface="Cambria" panose="02040503050406030204" pitchFamily="18" charset="0"/>
                <a:cs typeface="Times New Roman" pitchFamily="18" charset="0"/>
              </a:rPr>
              <a:t> 1 file</a:t>
            </a:r>
          </a:p>
          <a:p>
            <a:pPr marL="0" indent="0" algn="just">
              <a:buNone/>
            </a:pPr>
            <a:r>
              <a:rPr lang="en-US" sz="2400" dirty="0">
                <a:solidFill>
                  <a:srgbClr val="FF0000"/>
                </a:solidFill>
                <a:latin typeface="Cambria" panose="02040503050406030204" pitchFamily="18" charset="0"/>
                <a:cs typeface="Times New Roman" pitchFamily="18" charset="0"/>
              </a:rPr>
              <a:t>DocumentFunction.py</a:t>
            </a:r>
          </a:p>
          <a:p>
            <a:pPr marL="0" indent="0" algn="just">
              <a:buNone/>
            </a:pPr>
            <a:r>
              <a:rPr lang="en-US" sz="2400" dirty="0" err="1">
                <a:latin typeface="Cambria" panose="02040503050406030204" pitchFamily="18" charset="0"/>
                <a:cs typeface="Times New Roman" pitchFamily="18" charset="0"/>
              </a:rPr>
              <a:t>Có</a:t>
            </a:r>
            <a:r>
              <a:rPr lang="en-US" sz="2400" dirty="0">
                <a:latin typeface="Cambria" panose="02040503050406030204" pitchFamily="18" charset="0"/>
                <a:cs typeface="Times New Roman" pitchFamily="18" charset="0"/>
              </a:rPr>
              <a:t> 2 </a:t>
            </a:r>
            <a:r>
              <a:rPr lang="en-US" sz="2400" dirty="0" err="1">
                <a:latin typeface="Cambria" panose="02040503050406030204" pitchFamily="18" charset="0"/>
                <a:cs typeface="Times New Roman" pitchFamily="18" charset="0"/>
              </a:rPr>
              <a:t>hàm</a:t>
            </a:r>
            <a:r>
              <a:rPr lang="en-US" sz="2400" dirty="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Tìm</a:t>
            </a: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ước</a:t>
            </a: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số</a:t>
            </a: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chung</a:t>
            </a:r>
            <a:r>
              <a:rPr lang="en-US" sz="2400" dirty="0" smtClean="0">
                <a:latin typeface="Cambria" panose="02040503050406030204" pitchFamily="18" charset="0"/>
                <a:cs typeface="Times New Roman" pitchFamily="18" charset="0"/>
              </a:rPr>
              <a:t> </a:t>
            </a:r>
            <a:r>
              <a:rPr lang="en-US" sz="2400" dirty="0" err="1" smtClean="0">
                <a:solidFill>
                  <a:srgbClr val="FF0000"/>
                </a:solidFill>
                <a:latin typeface="Cambria" panose="02040503050406030204" pitchFamily="18" charset="0"/>
                <a:cs typeface="Times New Roman" pitchFamily="18" charset="0"/>
              </a:rPr>
              <a:t>gcd</a:t>
            </a: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và</a:t>
            </a: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hàm</a:t>
            </a: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giải</a:t>
            </a: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phương</a:t>
            </a: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trình</a:t>
            </a:r>
            <a:r>
              <a:rPr lang="en-US" sz="2400" dirty="0" smtClean="0">
                <a:latin typeface="Cambria" panose="02040503050406030204" pitchFamily="18" charset="0"/>
                <a:cs typeface="Times New Roman" pitchFamily="18" charset="0"/>
              </a:rPr>
              <a:t> </a:t>
            </a:r>
            <a:r>
              <a:rPr lang="en-US" sz="2400" dirty="0" err="1" smtClean="0">
                <a:latin typeface="Cambria" panose="02040503050406030204" pitchFamily="18" charset="0"/>
                <a:cs typeface="Times New Roman" pitchFamily="18" charset="0"/>
              </a:rPr>
              <a:t>bậc</a:t>
            </a:r>
            <a:r>
              <a:rPr lang="en-US" sz="2400" dirty="0" smtClean="0">
                <a:latin typeface="Cambria" panose="02040503050406030204" pitchFamily="18" charset="0"/>
                <a:cs typeface="Times New Roman" pitchFamily="18" charset="0"/>
              </a:rPr>
              <a:t> 1 </a:t>
            </a:r>
            <a:r>
              <a:rPr lang="en-US" sz="2400" dirty="0" smtClean="0">
                <a:solidFill>
                  <a:srgbClr val="FF0000"/>
                </a:solidFill>
                <a:latin typeface="Cambria" panose="02040503050406030204" pitchFamily="18" charset="0"/>
                <a:cs typeface="Times New Roman" pitchFamily="18" charset="0"/>
              </a:rPr>
              <a:t>ptb1</a:t>
            </a:r>
            <a:endParaRPr lang="en-US" sz="2400" dirty="0">
              <a:solidFill>
                <a:srgbClr val="FF0000"/>
              </a:solidFill>
              <a:latin typeface="Cambria" panose="02040503050406030204" pitchFamily="18" charset="0"/>
              <a:cs typeface="Times New Roman" pitchFamily="18" charset="0"/>
            </a:endParaRPr>
          </a:p>
          <a:p>
            <a:pPr marL="0" indent="0" algn="just">
              <a:buNone/>
            </a:pPr>
            <a:endParaRPr lang="en-US" sz="2400" dirty="0">
              <a:latin typeface="Cambria" panose="02040503050406030204" pitchFamily="18" charset="0"/>
              <a:cs typeface="Times New Roman" pitchFamily="18" charset="0"/>
            </a:endParaRPr>
          </a:p>
          <a:p>
            <a:pPr marL="0" indent="0" algn="just">
              <a:buNone/>
            </a:pPr>
            <a:endParaRPr lang="en-US" sz="2400" dirty="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BC110425-F1A5-4FE6-B6BE-4AB15BA587F5}"/>
              </a:ext>
            </a:extLst>
          </p:cNvPr>
          <p:cNvPicPr>
            <a:picLocks noChangeAspect="1"/>
          </p:cNvPicPr>
          <p:nvPr/>
        </p:nvPicPr>
        <p:blipFill>
          <a:blip r:embed="rId3"/>
          <a:stretch>
            <a:fillRect/>
          </a:stretch>
        </p:blipFill>
        <p:spPr>
          <a:xfrm>
            <a:off x="4495800" y="1053134"/>
            <a:ext cx="7127174" cy="5248274"/>
          </a:xfrm>
          <a:prstGeom prst="rect">
            <a:avLst/>
          </a:prstGeom>
        </p:spPr>
      </p:pic>
      <p:grpSp>
        <p:nvGrpSpPr>
          <p:cNvPr id="19" name="Group 18">
            <a:extLst>
              <a:ext uri="{FF2B5EF4-FFF2-40B4-BE49-F238E27FC236}">
                <a16:creationId xmlns:a16="http://schemas.microsoft.com/office/drawing/2014/main" id="{3E472250-895C-4650-8D2D-8D444F87886E}"/>
              </a:ext>
            </a:extLst>
          </p:cNvPr>
          <p:cNvGrpSpPr/>
          <p:nvPr/>
        </p:nvGrpSpPr>
        <p:grpSpPr>
          <a:xfrm>
            <a:off x="152400" y="152400"/>
            <a:ext cx="6629400" cy="508000"/>
            <a:chOff x="789624" y="1191463"/>
            <a:chExt cx="6629400" cy="508000"/>
          </a:xfrm>
        </p:grpSpPr>
        <p:sp>
          <p:nvSpPr>
            <p:cNvPr id="20" name="AutoShape 52">
              <a:extLst>
                <a:ext uri="{FF2B5EF4-FFF2-40B4-BE49-F238E27FC236}">
                  <a16:creationId xmlns:a16="http://schemas.microsoft.com/office/drawing/2014/main" id="{06222A42-6614-403A-8C47-FF6D7F3DE5A6}"/>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latin typeface="Cambria" panose="02040503050406030204" pitchFamily="18" charset="0"/>
                </a:rPr>
                <a:t>Viết</a:t>
              </a:r>
              <a:r>
                <a:rPr lang="en-US" sz="4400" b="1" dirty="0" smtClean="0">
                  <a:latin typeface="Cambria" panose="02040503050406030204" pitchFamily="18" charset="0"/>
                </a:rPr>
                <a:t> </a:t>
              </a:r>
              <a:r>
                <a:rPr lang="en-US" sz="4400" b="1" dirty="0" err="1">
                  <a:latin typeface="Cambria" panose="02040503050406030204" pitchFamily="18" charset="0"/>
                </a:rPr>
                <a:t>tài</a:t>
              </a:r>
              <a:r>
                <a:rPr lang="en-US" sz="4400" b="1" dirty="0">
                  <a:latin typeface="Cambria" panose="02040503050406030204" pitchFamily="18" charset="0"/>
                </a:rPr>
                <a:t> </a:t>
              </a:r>
              <a:r>
                <a:rPr lang="en-US" sz="4400" b="1" dirty="0" err="1">
                  <a:latin typeface="Cambria" panose="02040503050406030204" pitchFamily="18" charset="0"/>
                </a:rPr>
                <a:t>liệu</a:t>
              </a:r>
              <a:r>
                <a:rPr lang="en-US" sz="4400" b="1" dirty="0">
                  <a:latin typeface="Cambria" panose="02040503050406030204" pitchFamily="18" charset="0"/>
                </a:rPr>
                <a:t> </a:t>
              </a:r>
              <a:r>
                <a:rPr lang="en-US" sz="4400" b="1" dirty="0" err="1">
                  <a:latin typeface="Cambria" panose="02040503050406030204" pitchFamily="18" charset="0"/>
                </a:rPr>
                <a:t>cho</a:t>
              </a:r>
              <a:r>
                <a:rPr lang="en-US" sz="4400" b="1" dirty="0">
                  <a:latin typeface="Cambria" panose="02040503050406030204" pitchFamily="18" charset="0"/>
                </a:rPr>
                <a:t> </a:t>
              </a:r>
              <a:r>
                <a:rPr lang="en-US" sz="4400" b="1" dirty="0" err="1">
                  <a:latin typeface="Cambria" panose="02040503050406030204" pitchFamily="18" charset="0"/>
                </a:rPr>
                <a:t>hàm</a:t>
              </a:r>
              <a:endParaRPr lang="en-US" sz="4400" b="1" dirty="0">
                <a:latin typeface="Cambria" panose="02040503050406030204" pitchFamily="18" charset="0"/>
              </a:endParaRPr>
            </a:p>
          </p:txBody>
        </p:sp>
        <p:grpSp>
          <p:nvGrpSpPr>
            <p:cNvPr id="21" name="Group 17">
              <a:extLst>
                <a:ext uri="{FF2B5EF4-FFF2-40B4-BE49-F238E27FC236}">
                  <a16:creationId xmlns:a16="http://schemas.microsoft.com/office/drawing/2014/main" id="{D956085D-D05B-4652-B48D-4DEF322E9308}"/>
                </a:ext>
              </a:extLst>
            </p:cNvPr>
            <p:cNvGrpSpPr>
              <a:grpSpLocks/>
            </p:cNvGrpSpPr>
            <p:nvPr/>
          </p:nvGrpSpPr>
          <p:grpSpPr bwMode="auto">
            <a:xfrm>
              <a:off x="789624" y="1295400"/>
              <a:ext cx="353376" cy="272472"/>
              <a:chOff x="1110" y="2656"/>
              <a:chExt cx="1549" cy="1351"/>
            </a:xfrm>
          </p:grpSpPr>
          <p:sp>
            <p:nvSpPr>
              <p:cNvPr id="22" name="AutoShape 18">
                <a:extLst>
                  <a:ext uri="{FF2B5EF4-FFF2-40B4-BE49-F238E27FC236}">
                    <a16:creationId xmlns:a16="http://schemas.microsoft.com/office/drawing/2014/main" id="{71C9B2F4-8BD7-4FE3-85B1-054D529D39E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3" name="AutoShape 19">
                <a:extLst>
                  <a:ext uri="{FF2B5EF4-FFF2-40B4-BE49-F238E27FC236}">
                    <a16:creationId xmlns:a16="http://schemas.microsoft.com/office/drawing/2014/main" id="{240731A4-3BDC-4015-B60C-79DE43780BB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24" name="AutoShape 20">
                <a:extLst>
                  <a:ext uri="{FF2B5EF4-FFF2-40B4-BE49-F238E27FC236}">
                    <a16:creationId xmlns:a16="http://schemas.microsoft.com/office/drawing/2014/main" id="{82106374-09CD-4E8E-B704-EB49C5DF245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205253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67</a:t>
            </a:fld>
            <a:endParaRPr lang="en-US"/>
          </a:p>
        </p:txBody>
      </p:sp>
      <p:sp>
        <p:nvSpPr>
          <p:cNvPr id="14" name="Content Placeholder 2"/>
          <p:cNvSpPr txBox="1">
            <a:spLocks/>
          </p:cNvSpPr>
          <p:nvPr/>
        </p:nvSpPr>
        <p:spPr>
          <a:xfrm>
            <a:off x="502810" y="177697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a:latin typeface="Cambria" panose="02040503050406030204" pitchFamily="18" charset="0"/>
                <a:cs typeface="Times New Roman" pitchFamily="18" charset="0"/>
              </a:rPr>
              <a:t>Ta </a:t>
            </a:r>
            <a:r>
              <a:rPr lang="en-US" sz="2800" dirty="0" err="1">
                <a:latin typeface="Cambria" panose="02040503050406030204" pitchFamily="18" charset="0"/>
                <a:cs typeface="Times New Roman" pitchFamily="18" charset="0"/>
              </a:rPr>
              <a:t>chạy</a:t>
            </a:r>
            <a:r>
              <a:rPr lang="en-US" sz="2800" dirty="0">
                <a:latin typeface="Cambria" panose="02040503050406030204" pitchFamily="18" charset="0"/>
                <a:cs typeface="Times New Roman" pitchFamily="18" charset="0"/>
              </a:rPr>
              <a:t> command line </a:t>
            </a:r>
            <a:r>
              <a:rPr lang="en-US" sz="2800" dirty="0" err="1">
                <a:latin typeface="Cambria" panose="02040503050406030204" pitchFamily="18" charset="0"/>
                <a:cs typeface="Times New Roman" pitchFamily="18" charset="0"/>
              </a:rPr>
              <a:t>để</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xem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lấy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tài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liệu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trên</a:t>
            </a:r>
            <a:r>
              <a:rPr lang="en-US" sz="2800" dirty="0">
                <a:latin typeface="Cambria" panose="02040503050406030204" pitchFamily="18" charset="0"/>
                <a:cs typeface="Times New Roman" pitchFamily="18" charset="0"/>
              </a:rPr>
              <a:t>. Ta </a:t>
            </a:r>
            <a:r>
              <a:rPr lang="en-US" sz="2800" dirty="0" err="1">
                <a:latin typeface="Cambria" panose="02040503050406030204" pitchFamily="18" charset="0"/>
                <a:cs typeface="Times New Roman" pitchFamily="18" charset="0"/>
              </a:rPr>
              <a:t>vào</a:t>
            </a:r>
            <a:r>
              <a:rPr lang="en-US" sz="2800" dirty="0">
                <a:latin typeface="Cambria" panose="02040503050406030204" pitchFamily="18" charset="0"/>
                <a:cs typeface="Times New Roman" pitchFamily="18" charset="0"/>
              </a:rPr>
              <a:t> menu tools/</a:t>
            </a:r>
            <a:r>
              <a:rPr lang="en-US" sz="2800" dirty="0" err="1">
                <a:latin typeface="Cambria" panose="02040503050406030204" pitchFamily="18" charset="0"/>
                <a:cs typeface="Times New Roman" pitchFamily="18" charset="0"/>
              </a:rPr>
              <a:t>chọn</a:t>
            </a:r>
            <a:r>
              <a:rPr lang="en-US" sz="2800" dirty="0">
                <a:latin typeface="Cambria" panose="02040503050406030204" pitchFamily="18" charset="0"/>
                <a:cs typeface="Times New Roman" pitchFamily="18" charset="0"/>
              </a:rPr>
              <a:t> Python Console…</a:t>
            </a:r>
          </a:p>
        </p:txBody>
      </p:sp>
      <p:pic>
        <p:nvPicPr>
          <p:cNvPr id="9" name="Picture 8">
            <a:extLst>
              <a:ext uri="{FF2B5EF4-FFF2-40B4-BE49-F238E27FC236}">
                <a16:creationId xmlns:a16="http://schemas.microsoft.com/office/drawing/2014/main" id="{64E82B43-992A-44EE-9C86-B56CF2A141D2}"/>
              </a:ext>
            </a:extLst>
          </p:cNvPr>
          <p:cNvPicPr>
            <a:picLocks noChangeAspect="1"/>
          </p:cNvPicPr>
          <p:nvPr/>
        </p:nvPicPr>
        <p:blipFill>
          <a:blip r:embed="rId3"/>
          <a:stretch>
            <a:fillRect/>
          </a:stretch>
        </p:blipFill>
        <p:spPr>
          <a:xfrm>
            <a:off x="2207568" y="2852936"/>
            <a:ext cx="8850612" cy="3096344"/>
          </a:xfrm>
          <a:prstGeom prst="rect">
            <a:avLst/>
          </a:prstGeom>
        </p:spPr>
      </p:pic>
      <p:grpSp>
        <p:nvGrpSpPr>
          <p:cNvPr id="11" name="Group 10">
            <a:extLst>
              <a:ext uri="{FF2B5EF4-FFF2-40B4-BE49-F238E27FC236}">
                <a16:creationId xmlns:a16="http://schemas.microsoft.com/office/drawing/2014/main" id="{E58A1296-FDEC-48A5-813E-DA07DD63A652}"/>
              </a:ext>
            </a:extLst>
          </p:cNvPr>
          <p:cNvGrpSpPr/>
          <p:nvPr/>
        </p:nvGrpSpPr>
        <p:grpSpPr>
          <a:xfrm>
            <a:off x="468149" y="701005"/>
            <a:ext cx="6629400" cy="508000"/>
            <a:chOff x="789624" y="1191463"/>
            <a:chExt cx="6629400" cy="508000"/>
          </a:xfrm>
        </p:grpSpPr>
        <p:sp>
          <p:nvSpPr>
            <p:cNvPr id="12" name="AutoShape 52">
              <a:extLst>
                <a:ext uri="{FF2B5EF4-FFF2-40B4-BE49-F238E27FC236}">
                  <a16:creationId xmlns:a16="http://schemas.microsoft.com/office/drawing/2014/main" id="{580ACB26-1670-4F3D-A2FD-D5F1BDA42F1A}"/>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latin typeface="Cambria" panose="02040503050406030204" pitchFamily="18" charset="0"/>
                </a:rPr>
                <a:t>Viết</a:t>
              </a:r>
              <a:r>
                <a:rPr lang="en-US" sz="4400" b="1" dirty="0" smtClean="0">
                  <a:latin typeface="Cambria" panose="02040503050406030204" pitchFamily="18" charset="0"/>
                </a:rPr>
                <a:t> </a:t>
              </a:r>
              <a:r>
                <a:rPr lang="en-US" sz="4400" b="1" dirty="0" err="1">
                  <a:latin typeface="Cambria" panose="02040503050406030204" pitchFamily="18" charset="0"/>
                </a:rPr>
                <a:t>tài</a:t>
              </a:r>
              <a:r>
                <a:rPr lang="en-US" sz="4400" b="1" dirty="0">
                  <a:latin typeface="Cambria" panose="02040503050406030204" pitchFamily="18" charset="0"/>
                </a:rPr>
                <a:t> </a:t>
              </a:r>
              <a:r>
                <a:rPr lang="en-US" sz="4400" b="1" dirty="0" err="1">
                  <a:latin typeface="Cambria" panose="02040503050406030204" pitchFamily="18" charset="0"/>
                </a:rPr>
                <a:t>liệu</a:t>
              </a:r>
              <a:r>
                <a:rPr lang="en-US" sz="4400" b="1" dirty="0">
                  <a:latin typeface="Cambria" panose="02040503050406030204" pitchFamily="18" charset="0"/>
                </a:rPr>
                <a:t> </a:t>
              </a:r>
              <a:r>
                <a:rPr lang="en-US" sz="4400" b="1" dirty="0" err="1">
                  <a:latin typeface="Cambria" panose="02040503050406030204" pitchFamily="18" charset="0"/>
                </a:rPr>
                <a:t>cho</a:t>
              </a:r>
              <a:r>
                <a:rPr lang="en-US" sz="4400" b="1" dirty="0">
                  <a:latin typeface="Cambria" panose="02040503050406030204" pitchFamily="18" charset="0"/>
                </a:rPr>
                <a:t> </a:t>
              </a:r>
              <a:r>
                <a:rPr lang="en-US" sz="4400" b="1" dirty="0" err="1">
                  <a:latin typeface="Cambria" panose="02040503050406030204" pitchFamily="18" charset="0"/>
                </a:rPr>
                <a:t>hàm</a:t>
              </a:r>
              <a:endParaRPr lang="en-US" sz="4400" b="1" dirty="0">
                <a:latin typeface="Cambria" panose="02040503050406030204" pitchFamily="18" charset="0"/>
              </a:endParaRPr>
            </a:p>
          </p:txBody>
        </p:sp>
        <p:grpSp>
          <p:nvGrpSpPr>
            <p:cNvPr id="15" name="Group 17">
              <a:extLst>
                <a:ext uri="{FF2B5EF4-FFF2-40B4-BE49-F238E27FC236}">
                  <a16:creationId xmlns:a16="http://schemas.microsoft.com/office/drawing/2014/main" id="{D3A87C2B-3C07-4CC1-AB3B-C14F7CD898B9}"/>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797AFA34-EEF0-40AF-AB09-53A6A6E2B6B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3DBDC9D5-812D-46CF-B68A-A6BAF5CEFE1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FB0C6FCE-95F3-4D9A-8670-BD4A6C4CC1C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8348199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68</a:t>
            </a:fld>
            <a:endParaRPr lang="en-US"/>
          </a:p>
        </p:txBody>
      </p:sp>
      <p:sp>
        <p:nvSpPr>
          <p:cNvPr id="14" name="Content Placeholder 2"/>
          <p:cNvSpPr txBox="1">
            <a:spLocks/>
          </p:cNvSpPr>
          <p:nvPr/>
        </p:nvSpPr>
        <p:spPr>
          <a:xfrm>
            <a:off x="480910" y="756369"/>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a:latin typeface="Cambria" panose="02040503050406030204" pitchFamily="18" charset="0"/>
                <a:cs typeface="Times New Roman" pitchFamily="18" charset="0"/>
              </a:rPr>
              <a:t>Ta chạy command line để xem cách lấy tài liệu cho các hàm trên. Ta vào menu tools/chọn Python Console…</a:t>
            </a:r>
          </a:p>
        </p:txBody>
      </p:sp>
      <p:pic>
        <p:nvPicPr>
          <p:cNvPr id="8" name="Picture 7">
            <a:extLst>
              <a:ext uri="{FF2B5EF4-FFF2-40B4-BE49-F238E27FC236}">
                <a16:creationId xmlns:a16="http://schemas.microsoft.com/office/drawing/2014/main" id="{81159456-1B1C-49F1-894C-91E7F294D3EE}"/>
              </a:ext>
            </a:extLst>
          </p:cNvPr>
          <p:cNvPicPr>
            <a:picLocks noChangeAspect="1"/>
          </p:cNvPicPr>
          <p:nvPr/>
        </p:nvPicPr>
        <p:blipFill>
          <a:blip r:embed="rId3"/>
          <a:stretch>
            <a:fillRect/>
          </a:stretch>
        </p:blipFill>
        <p:spPr>
          <a:xfrm>
            <a:off x="2690813" y="2057400"/>
            <a:ext cx="6656388" cy="3894559"/>
          </a:xfrm>
          <a:prstGeom prst="rect">
            <a:avLst/>
          </a:prstGeom>
        </p:spPr>
      </p:pic>
      <p:sp>
        <p:nvSpPr>
          <p:cNvPr id="10" name="Rectangle 9">
            <a:extLst>
              <a:ext uri="{FF2B5EF4-FFF2-40B4-BE49-F238E27FC236}">
                <a16:creationId xmlns:a16="http://schemas.microsoft.com/office/drawing/2014/main" id="{7042D678-EE73-49BE-8784-4F613E049C6B}"/>
              </a:ext>
            </a:extLst>
          </p:cNvPr>
          <p:cNvSpPr/>
          <p:nvPr/>
        </p:nvSpPr>
        <p:spPr>
          <a:xfrm>
            <a:off x="363315" y="5955268"/>
            <a:ext cx="4394344" cy="461665"/>
          </a:xfrm>
          <a:prstGeom prst="rect">
            <a:avLst/>
          </a:prstGeom>
        </p:spPr>
        <p:txBody>
          <a:bodyPr wrap="none">
            <a:spAutoFit/>
          </a:bodyPr>
          <a:lstStyle/>
          <a:p>
            <a:r>
              <a:rPr lang="en-US" sz="2400"/>
              <a:t>from DocumentFunction import *</a:t>
            </a:r>
          </a:p>
        </p:txBody>
      </p:sp>
      <p:grpSp>
        <p:nvGrpSpPr>
          <p:cNvPr id="12" name="Group 11">
            <a:extLst>
              <a:ext uri="{FF2B5EF4-FFF2-40B4-BE49-F238E27FC236}">
                <a16:creationId xmlns:a16="http://schemas.microsoft.com/office/drawing/2014/main" id="{A7395E99-7427-46F3-813D-87F709E77CCA}"/>
              </a:ext>
            </a:extLst>
          </p:cNvPr>
          <p:cNvGrpSpPr/>
          <p:nvPr/>
        </p:nvGrpSpPr>
        <p:grpSpPr>
          <a:xfrm>
            <a:off x="152400" y="152400"/>
            <a:ext cx="6629400" cy="508000"/>
            <a:chOff x="789624" y="1191463"/>
            <a:chExt cx="6629400" cy="508000"/>
          </a:xfrm>
        </p:grpSpPr>
        <p:sp>
          <p:nvSpPr>
            <p:cNvPr id="15" name="AutoShape 52">
              <a:extLst>
                <a:ext uri="{FF2B5EF4-FFF2-40B4-BE49-F238E27FC236}">
                  <a16:creationId xmlns:a16="http://schemas.microsoft.com/office/drawing/2014/main" id="{65DDF5E9-274C-4A1E-88C9-92988886D856}"/>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dirty="0" err="1" smtClean="0">
                  <a:latin typeface="Cambria" panose="02040503050406030204" pitchFamily="18" charset="0"/>
                </a:rPr>
                <a:t>Viết</a:t>
              </a:r>
              <a:r>
                <a:rPr lang="en-US" sz="2800" b="1" dirty="0" smtClean="0">
                  <a:latin typeface="Cambria" panose="02040503050406030204" pitchFamily="18" charset="0"/>
                </a:rPr>
                <a:t> </a:t>
              </a:r>
              <a:r>
                <a:rPr lang="en-US" sz="2800" b="1" dirty="0" err="1">
                  <a:latin typeface="Cambria" panose="02040503050406030204" pitchFamily="18" charset="0"/>
                </a:rPr>
                <a:t>tài</a:t>
              </a:r>
              <a:r>
                <a:rPr lang="en-US" sz="2800" b="1" dirty="0">
                  <a:latin typeface="Cambria" panose="02040503050406030204" pitchFamily="18" charset="0"/>
                </a:rPr>
                <a:t> </a:t>
              </a:r>
              <a:r>
                <a:rPr lang="en-US" sz="2800" b="1" dirty="0" err="1">
                  <a:latin typeface="Cambria" panose="02040503050406030204" pitchFamily="18" charset="0"/>
                </a:rPr>
                <a:t>liệu</a:t>
              </a:r>
              <a:r>
                <a:rPr lang="en-US" sz="2800" b="1" dirty="0">
                  <a:latin typeface="Cambria" panose="02040503050406030204" pitchFamily="18" charset="0"/>
                </a:rPr>
                <a:t> </a:t>
              </a:r>
              <a:r>
                <a:rPr lang="en-US" sz="2800" b="1" dirty="0" err="1">
                  <a:latin typeface="Cambria" panose="02040503050406030204" pitchFamily="18" charset="0"/>
                </a:rPr>
                <a:t>cho</a:t>
              </a:r>
              <a:r>
                <a:rPr lang="en-US" sz="2800" b="1" dirty="0">
                  <a:latin typeface="Cambria" panose="02040503050406030204" pitchFamily="18" charset="0"/>
                </a:rPr>
                <a:t> </a:t>
              </a:r>
              <a:r>
                <a:rPr lang="en-US" sz="2800" b="1" dirty="0" err="1">
                  <a:latin typeface="Cambria" panose="02040503050406030204" pitchFamily="18" charset="0"/>
                </a:rPr>
                <a:t>hàm</a:t>
              </a:r>
              <a:endParaRPr lang="en-US" sz="2800" b="1" dirty="0">
                <a:latin typeface="Cambria" panose="02040503050406030204" pitchFamily="18" charset="0"/>
              </a:endParaRPr>
            </a:p>
          </p:txBody>
        </p:sp>
        <p:grpSp>
          <p:nvGrpSpPr>
            <p:cNvPr id="16" name="Group 17">
              <a:extLst>
                <a:ext uri="{FF2B5EF4-FFF2-40B4-BE49-F238E27FC236}">
                  <a16:creationId xmlns:a16="http://schemas.microsoft.com/office/drawing/2014/main" id="{578739AE-41EB-42B8-9BBD-21289E492CA6}"/>
                </a:ext>
              </a:extLst>
            </p:cNvPr>
            <p:cNvGrpSpPr>
              <a:grpSpLocks/>
            </p:cNvGrpSpPr>
            <p:nvPr/>
          </p:nvGrpSpPr>
          <p:grpSpPr bwMode="auto">
            <a:xfrm>
              <a:off x="789624" y="1295400"/>
              <a:ext cx="353376" cy="272472"/>
              <a:chOff x="1110" y="2656"/>
              <a:chExt cx="1549" cy="1351"/>
            </a:xfrm>
          </p:grpSpPr>
          <p:sp>
            <p:nvSpPr>
              <p:cNvPr id="17" name="AutoShape 18">
                <a:extLst>
                  <a:ext uri="{FF2B5EF4-FFF2-40B4-BE49-F238E27FC236}">
                    <a16:creationId xmlns:a16="http://schemas.microsoft.com/office/drawing/2014/main" id="{DFCF1F6C-D267-4D15-BB12-CBE2310BEE4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19">
                <a:extLst>
                  <a:ext uri="{FF2B5EF4-FFF2-40B4-BE49-F238E27FC236}">
                    <a16:creationId xmlns:a16="http://schemas.microsoft.com/office/drawing/2014/main" id="{9521DC39-C14C-478A-94D0-C52CE996865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9" name="AutoShape 20">
                <a:extLst>
                  <a:ext uri="{FF2B5EF4-FFF2-40B4-BE49-F238E27FC236}">
                    <a16:creationId xmlns:a16="http://schemas.microsoft.com/office/drawing/2014/main" id="{46E7E2E9-CE65-435C-B401-012B9AA4F0B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9826653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69</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a:latin typeface="Cambria" panose="02040503050406030204" pitchFamily="18" charset="0"/>
                <a:cs typeface="Times New Roman" pitchFamily="18" charset="0"/>
              </a:rPr>
              <a:t>Muốn xem tài liệu của hàm nào thì gõ : </a:t>
            </a:r>
            <a:r>
              <a:rPr lang="en-US" sz="2800">
                <a:solidFill>
                  <a:srgbClr val="FF0000"/>
                </a:solidFill>
                <a:latin typeface="Cambria" panose="02040503050406030204" pitchFamily="18" charset="0"/>
                <a:cs typeface="Times New Roman" pitchFamily="18" charset="0"/>
              </a:rPr>
              <a:t>help</a:t>
            </a:r>
            <a:r>
              <a:rPr lang="en-US" sz="2800">
                <a:latin typeface="Cambria" panose="02040503050406030204" pitchFamily="18" charset="0"/>
                <a:cs typeface="Times New Roman" pitchFamily="18" charset="0"/>
              </a:rPr>
              <a:t>(function name)</a:t>
            </a:r>
          </a:p>
        </p:txBody>
      </p:sp>
      <p:pic>
        <p:nvPicPr>
          <p:cNvPr id="9" name="Picture 8">
            <a:extLst>
              <a:ext uri="{FF2B5EF4-FFF2-40B4-BE49-F238E27FC236}">
                <a16:creationId xmlns:a16="http://schemas.microsoft.com/office/drawing/2014/main" id="{02109368-F9DF-4D96-B6B9-3CCE2F022DD4}"/>
              </a:ext>
            </a:extLst>
          </p:cNvPr>
          <p:cNvPicPr>
            <a:picLocks noChangeAspect="1"/>
          </p:cNvPicPr>
          <p:nvPr/>
        </p:nvPicPr>
        <p:blipFill>
          <a:blip r:embed="rId3"/>
          <a:stretch>
            <a:fillRect/>
          </a:stretch>
        </p:blipFill>
        <p:spPr>
          <a:xfrm>
            <a:off x="1079358" y="1828800"/>
            <a:ext cx="6762750" cy="2324100"/>
          </a:xfrm>
          <a:prstGeom prst="rect">
            <a:avLst/>
          </a:prstGeom>
        </p:spPr>
      </p:pic>
      <p:pic>
        <p:nvPicPr>
          <p:cNvPr id="11" name="Picture 10">
            <a:extLst>
              <a:ext uri="{FF2B5EF4-FFF2-40B4-BE49-F238E27FC236}">
                <a16:creationId xmlns:a16="http://schemas.microsoft.com/office/drawing/2014/main" id="{7B09C680-67B2-414F-B766-0E08B1FCC2C7}"/>
              </a:ext>
            </a:extLst>
          </p:cNvPr>
          <p:cNvPicPr>
            <a:picLocks noChangeAspect="1"/>
          </p:cNvPicPr>
          <p:nvPr/>
        </p:nvPicPr>
        <p:blipFill>
          <a:blip r:embed="rId4"/>
          <a:stretch>
            <a:fillRect/>
          </a:stretch>
        </p:blipFill>
        <p:spPr>
          <a:xfrm>
            <a:off x="3797300" y="4365349"/>
            <a:ext cx="6972300" cy="1952625"/>
          </a:xfrm>
          <a:prstGeom prst="rect">
            <a:avLst/>
          </a:prstGeom>
        </p:spPr>
      </p:pic>
      <p:sp>
        <p:nvSpPr>
          <p:cNvPr id="12" name="Rectangle 11">
            <a:extLst>
              <a:ext uri="{FF2B5EF4-FFF2-40B4-BE49-F238E27FC236}">
                <a16:creationId xmlns:a16="http://schemas.microsoft.com/office/drawing/2014/main" id="{35AFB8DB-8871-4B22-A7E4-B49FB0BBCA80}"/>
              </a:ext>
            </a:extLst>
          </p:cNvPr>
          <p:cNvSpPr/>
          <p:nvPr/>
        </p:nvSpPr>
        <p:spPr>
          <a:xfrm>
            <a:off x="1676400" y="2133600"/>
            <a:ext cx="2057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E06296-DC02-4D9B-96CD-CADD679E045B}"/>
              </a:ext>
            </a:extLst>
          </p:cNvPr>
          <p:cNvSpPr/>
          <p:nvPr/>
        </p:nvSpPr>
        <p:spPr>
          <a:xfrm>
            <a:off x="4419600" y="4358723"/>
            <a:ext cx="2057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FF825BB-AC87-4978-9C26-7F0BADFAFA75}"/>
              </a:ext>
            </a:extLst>
          </p:cNvPr>
          <p:cNvGrpSpPr/>
          <p:nvPr/>
        </p:nvGrpSpPr>
        <p:grpSpPr>
          <a:xfrm>
            <a:off x="152400" y="152400"/>
            <a:ext cx="6629400" cy="508000"/>
            <a:chOff x="789624" y="1191463"/>
            <a:chExt cx="6629400" cy="508000"/>
          </a:xfrm>
        </p:grpSpPr>
        <p:sp>
          <p:nvSpPr>
            <p:cNvPr id="17" name="AutoShape 52">
              <a:extLst>
                <a:ext uri="{FF2B5EF4-FFF2-40B4-BE49-F238E27FC236}">
                  <a16:creationId xmlns:a16="http://schemas.microsoft.com/office/drawing/2014/main" id="{EE81AF02-ED27-4F78-AA29-9AC4EBB8B19F}"/>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latin typeface="Cambria" panose="02040503050406030204" pitchFamily="18" charset="0"/>
                </a:rPr>
                <a:t>Viết</a:t>
              </a:r>
              <a:r>
                <a:rPr lang="en-US" sz="4000" b="1" dirty="0" smtClean="0">
                  <a:latin typeface="Cambria" panose="02040503050406030204" pitchFamily="18" charset="0"/>
                </a:rPr>
                <a:t> </a:t>
              </a:r>
              <a:r>
                <a:rPr lang="en-US" sz="4000" b="1" dirty="0" err="1">
                  <a:latin typeface="Cambria" panose="02040503050406030204" pitchFamily="18" charset="0"/>
                </a:rPr>
                <a:t>tài</a:t>
              </a:r>
              <a:r>
                <a:rPr lang="en-US" sz="4000" b="1" dirty="0">
                  <a:latin typeface="Cambria" panose="02040503050406030204" pitchFamily="18" charset="0"/>
                </a:rPr>
                <a:t> </a:t>
              </a:r>
              <a:r>
                <a:rPr lang="en-US" sz="4000" b="1" dirty="0" err="1">
                  <a:latin typeface="Cambria" panose="02040503050406030204" pitchFamily="18" charset="0"/>
                </a:rPr>
                <a:t>liệu</a:t>
              </a:r>
              <a:r>
                <a:rPr lang="en-US" sz="4000" b="1" dirty="0">
                  <a:latin typeface="Cambria" panose="02040503050406030204" pitchFamily="18" charset="0"/>
                </a:rPr>
                <a:t> </a:t>
              </a:r>
              <a:r>
                <a:rPr lang="en-US" sz="4000" b="1" dirty="0" err="1">
                  <a:latin typeface="Cambria" panose="02040503050406030204" pitchFamily="18" charset="0"/>
                </a:rPr>
                <a:t>cho</a:t>
              </a:r>
              <a:r>
                <a:rPr lang="en-US" sz="4000" b="1" dirty="0">
                  <a:latin typeface="Cambria" panose="02040503050406030204" pitchFamily="18" charset="0"/>
                </a:rPr>
                <a:t> </a:t>
              </a:r>
              <a:r>
                <a:rPr lang="en-US" sz="4000" b="1" dirty="0" err="1">
                  <a:latin typeface="Cambria" panose="02040503050406030204" pitchFamily="18" charset="0"/>
                </a:rPr>
                <a:t>hàm</a:t>
              </a:r>
              <a:endParaRPr lang="en-US" sz="4000" b="1" dirty="0">
                <a:latin typeface="Cambria" panose="02040503050406030204" pitchFamily="18" charset="0"/>
              </a:endParaRPr>
            </a:p>
          </p:txBody>
        </p:sp>
        <p:grpSp>
          <p:nvGrpSpPr>
            <p:cNvPr id="18" name="Group 17">
              <a:extLst>
                <a:ext uri="{FF2B5EF4-FFF2-40B4-BE49-F238E27FC236}">
                  <a16:creationId xmlns:a16="http://schemas.microsoft.com/office/drawing/2014/main" id="{EDE852D3-71D9-4274-9AEA-B8CA5E4AF420}"/>
                </a:ext>
              </a:extLst>
            </p:cNvPr>
            <p:cNvGrpSpPr>
              <a:grpSpLocks/>
            </p:cNvGrpSpPr>
            <p:nvPr/>
          </p:nvGrpSpPr>
          <p:grpSpPr bwMode="auto">
            <a:xfrm>
              <a:off x="789624" y="1295400"/>
              <a:ext cx="353376" cy="272472"/>
              <a:chOff x="1110" y="2656"/>
              <a:chExt cx="1549" cy="1351"/>
            </a:xfrm>
          </p:grpSpPr>
          <p:sp>
            <p:nvSpPr>
              <p:cNvPr id="19" name="AutoShape 18">
                <a:extLst>
                  <a:ext uri="{FF2B5EF4-FFF2-40B4-BE49-F238E27FC236}">
                    <a16:creationId xmlns:a16="http://schemas.microsoft.com/office/drawing/2014/main" id="{08987C54-147D-4F05-8C69-9E2FE930B67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0" name="AutoShape 19">
                <a:extLst>
                  <a:ext uri="{FF2B5EF4-FFF2-40B4-BE49-F238E27FC236}">
                    <a16:creationId xmlns:a16="http://schemas.microsoft.com/office/drawing/2014/main" id="{F9407B97-B33C-49D7-9667-3793F817AF5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1" name="AutoShape 20">
                <a:extLst>
                  <a:ext uri="{FF2B5EF4-FFF2-40B4-BE49-F238E27FC236}">
                    <a16:creationId xmlns:a16="http://schemas.microsoft.com/office/drawing/2014/main" id="{ECEE127B-01A8-4828-B100-CE07373474B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1542669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029967" cy="1160383"/>
            <a:chOff x="789624" y="1295400"/>
            <a:chExt cx="7029967" cy="1160383"/>
          </a:xfrm>
        </p:grpSpPr>
        <p:sp>
          <p:nvSpPr>
            <p:cNvPr id="3" name="AutoShape 52"/>
            <p:cNvSpPr>
              <a:spLocks noChangeArrowheads="1"/>
            </p:cNvSpPr>
            <p:nvPr/>
          </p:nvSpPr>
          <p:spPr bwMode="gray">
            <a:xfrm>
              <a:off x="1391167" y="194778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vi-VN" sz="4800" b="1" dirty="0" smtClean="0">
                  <a:solidFill>
                    <a:prstClr val="black"/>
                  </a:solidFill>
                  <a:latin typeface="Cambria" panose="02040503050406030204" pitchFamily="18" charset="0"/>
                </a:rPr>
                <a:t>Các </a:t>
              </a:r>
              <a:r>
                <a:rPr lang="vi-VN" sz="4800" b="1" dirty="0">
                  <a:solidFill>
                    <a:prstClr val="black"/>
                  </a:solidFill>
                  <a:latin typeface="Cambria" panose="02040503050406030204" pitchFamily="18" charset="0"/>
                </a:rPr>
                <a:t>kiểu dữ liệu cơ bản trong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a:t>
            </a:fld>
            <a:endParaRPr lang="en-US"/>
          </a:p>
        </p:txBody>
      </p:sp>
      <p:sp>
        <p:nvSpPr>
          <p:cNvPr id="14" name="Content Placeholder 2"/>
          <p:cNvSpPr txBox="1">
            <a:spLocks/>
          </p:cNvSpPr>
          <p:nvPr/>
        </p:nvSpPr>
        <p:spPr>
          <a:xfrm>
            <a:off x="762000" y="213285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sz="2800" dirty="0">
                <a:latin typeface="Cambria" panose="02040503050406030204" pitchFamily="18" charset="0"/>
              </a:rPr>
              <a:t>Kiểu </a:t>
            </a:r>
            <a:r>
              <a:rPr lang="vi-VN" sz="2800" b="1" dirty="0">
                <a:latin typeface="Cambria" panose="02040503050406030204" pitchFamily="18" charset="0"/>
              </a:rPr>
              <a:t>str</a:t>
            </a:r>
            <a:r>
              <a:rPr lang="vi-VN" sz="2800" dirty="0">
                <a:latin typeface="Cambria" panose="02040503050406030204" pitchFamily="18" charset="0"/>
              </a:rPr>
              <a:t>: Kiểu chuỗi, để trong nháy đôi hoặc nháy đơn</a:t>
            </a:r>
          </a:p>
          <a:p>
            <a:pPr lvl="1"/>
            <a:r>
              <a:rPr lang="vi-VN" dirty="0">
                <a:latin typeface="Cambria" panose="02040503050406030204" pitchFamily="18" charset="0"/>
              </a:rPr>
              <a:t>Ví dụ: “Obama”, ‘Putin’</a:t>
            </a:r>
          </a:p>
          <a:p>
            <a:r>
              <a:rPr lang="vi-VN" sz="2800" dirty="0">
                <a:latin typeface="Cambria" panose="02040503050406030204" pitchFamily="18" charset="0"/>
              </a:rPr>
              <a:t>Kiểu </a:t>
            </a:r>
            <a:r>
              <a:rPr lang="vi-VN" sz="2800" b="1" dirty="0">
                <a:latin typeface="Cambria" panose="02040503050406030204" pitchFamily="18" charset="0"/>
              </a:rPr>
              <a:t>bool</a:t>
            </a:r>
            <a:r>
              <a:rPr lang="vi-VN" sz="2800" dirty="0">
                <a:latin typeface="Cambria" panose="02040503050406030204" pitchFamily="18" charset="0"/>
              </a:rPr>
              <a:t>: Kiểu luận lý, để lưu True hoặc False</a:t>
            </a:r>
          </a:p>
          <a:p>
            <a:pPr lvl="1"/>
            <a:r>
              <a:rPr lang="vi-VN" dirty="0">
                <a:latin typeface="Cambria" panose="02040503050406030204" pitchFamily="18" charset="0"/>
              </a:rPr>
              <a:t>Ví dụ 1: t1=True</a:t>
            </a:r>
          </a:p>
          <a:p>
            <a:pPr lvl="1"/>
            <a:r>
              <a:rPr lang="vi-VN" dirty="0">
                <a:latin typeface="Cambria" panose="02040503050406030204" pitchFamily="18" charset="0"/>
              </a:rPr>
              <a:t>Ví dụ 2: t2=False</a:t>
            </a:r>
          </a:p>
        </p:txBody>
      </p:sp>
    </p:spTree>
    <p:extLst>
      <p:ext uri="{BB962C8B-B14F-4D97-AF65-F5344CB8AC3E}">
        <p14:creationId xmlns:p14="http://schemas.microsoft.com/office/powerpoint/2010/main" val="17981291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02810" y="673629"/>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smtClean="0">
                  <a:latin typeface="Cambria" panose="02040503050406030204" pitchFamily="18" charset="0"/>
                </a:rPr>
                <a:t>Global </a:t>
              </a:r>
              <a:r>
                <a:rPr lang="en-US" sz="4000" b="1" dirty="0">
                  <a:latin typeface="Cambria" panose="02040503050406030204" pitchFamily="18" charset="0"/>
                </a:rPr>
                <a:t>Variable</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70</a:t>
            </a:fld>
            <a:endParaRPr lang="en-US"/>
          </a:p>
        </p:txBody>
      </p:sp>
      <p:sp>
        <p:nvSpPr>
          <p:cNvPr id="14" name="Content Placeholder 2"/>
          <p:cNvSpPr txBox="1">
            <a:spLocks/>
          </p:cNvSpPr>
          <p:nvPr/>
        </p:nvSpPr>
        <p:spPr>
          <a:xfrm>
            <a:off x="502810" y="1856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dirty="0" err="1">
                <a:latin typeface="Cambria" panose="02040503050406030204" pitchFamily="18" charset="0"/>
                <a:cs typeface="Times New Roman" pitchFamily="18" charset="0"/>
              </a:rPr>
              <a:t>Tất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cả</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biến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khai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báo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trong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chỉ</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phạm</a:t>
            </a:r>
            <a:r>
              <a:rPr lang="en-US" sz="2800" dirty="0">
                <a:latin typeface="Cambria" panose="02040503050406030204" pitchFamily="18" charset="0"/>
                <a:cs typeface="Times New Roman" pitchFamily="18" charset="0"/>
              </a:rPr>
              <a:t> vi </a:t>
            </a:r>
            <a:r>
              <a:rPr lang="en-US" sz="2800" dirty="0" err="1">
                <a:latin typeface="Cambria" panose="02040503050406030204" pitchFamily="18" charset="0"/>
                <a:cs typeface="Times New Roman" pitchFamily="18" charset="0"/>
              </a:rPr>
              <a:t>ảnh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hưởng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trong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biến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này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gọi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là</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biến</a:t>
            </a:r>
            <a:r>
              <a:rPr lang="en-US" sz="2800" dirty="0">
                <a:latin typeface="Cambria" panose="02040503050406030204" pitchFamily="18" charset="0"/>
                <a:cs typeface="Times New Roman" pitchFamily="18" charset="0"/>
              </a:rPr>
              <a:t> local. </a:t>
            </a:r>
            <a:r>
              <a:rPr lang="en-US" sz="2800" dirty="0" err="1">
                <a:latin typeface="Cambria" panose="02040503050406030204" pitchFamily="18" charset="0"/>
                <a:cs typeface="Times New Roman" pitchFamily="18" charset="0"/>
              </a:rPr>
              <a:t>Khi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thoát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khỏi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thì</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biến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này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không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thể</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truy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x</a:t>
            </a:r>
            <a:r>
              <a:rPr lang="en-US" sz="2800" dirty="0" err="1" smtClean="0">
                <a:latin typeface="Cambria" panose="02040503050406030204" pitchFamily="18" charset="0"/>
                <a:cs typeface="Times New Roman" pitchFamily="18" charset="0"/>
              </a:rPr>
              <a:t>uất</a:t>
            </a:r>
            <a:r>
              <a:rPr lang="en-US" sz="2800" dirty="0" smtClean="0">
                <a:latin typeface="Cambria" panose="02040503050406030204" pitchFamily="18" charset="0"/>
                <a:cs typeface="Times New Roman" pitchFamily="18" charset="0"/>
              </a:rPr>
              <a:t> </a:t>
            </a:r>
            <a:r>
              <a:rPr lang="en-US" sz="2800" dirty="0">
                <a:latin typeface="Cambria" panose="02040503050406030204" pitchFamily="18" charset="0"/>
                <a:cs typeface="Times New Roman" pitchFamily="18" charset="0"/>
              </a:rPr>
              <a:t>đ</a:t>
            </a:r>
            <a:r>
              <a:rPr lang="vi-VN" sz="2800" dirty="0">
                <a:latin typeface="Cambria" panose="02040503050406030204" pitchFamily="18" charset="0"/>
                <a:cs typeface="Times New Roman" pitchFamily="18" charset="0"/>
              </a:rPr>
              <a:t>ư</a:t>
            </a:r>
            <a:r>
              <a:rPr lang="en-US" sz="2800" dirty="0" err="1">
                <a:latin typeface="Cambria" panose="02040503050406030204" pitchFamily="18" charset="0"/>
                <a:cs typeface="Times New Roman" pitchFamily="18" charset="0"/>
              </a:rPr>
              <a:t>ợc</a:t>
            </a:r>
            <a:r>
              <a:rPr lang="en-US" sz="2800" dirty="0">
                <a:latin typeface="Cambria" panose="02040503050406030204" pitchFamily="18" charset="0"/>
                <a:cs typeface="Times New Roman" pitchFamily="18" charset="0"/>
              </a:rPr>
              <a:t>.</a:t>
            </a:r>
          </a:p>
          <a:p>
            <a:pPr marL="457200" indent="-457200" algn="just">
              <a:buFont typeface="Wingdings" pitchFamily="2" charset="2"/>
              <a:buChar char="Ø"/>
            </a:pPr>
            <a:r>
              <a:rPr lang="en-US" sz="2800" dirty="0" err="1">
                <a:latin typeface="Cambria" panose="02040503050406030204" pitchFamily="18" charset="0"/>
                <a:cs typeface="Times New Roman" pitchFamily="18" charset="0"/>
              </a:rPr>
              <a:t>Xem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dụ</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sau</a:t>
            </a:r>
            <a:r>
              <a:rPr lang="en-US" sz="2800" dirty="0">
                <a:latin typeface="Cambria" panose="02040503050406030204" pitchFamily="18" charset="0"/>
                <a:cs typeface="Times New Roman" pitchFamily="18" charset="0"/>
              </a:rPr>
              <a:t>:</a:t>
            </a:r>
          </a:p>
          <a:p>
            <a:pPr marL="457200" indent="-457200" algn="just">
              <a:buFont typeface="Wingdings" pitchFamily="2" charset="2"/>
              <a:buChar char="Ø"/>
            </a:pPr>
            <a:endParaRPr lang="en-US" sz="2800" dirty="0">
              <a:latin typeface="Cambria" panose="02040503050406030204" pitchFamily="18" charset="0"/>
              <a:cs typeface="Times New Roman" pitchFamily="18" charset="0"/>
            </a:endParaRPr>
          </a:p>
          <a:p>
            <a:pPr marL="457200" indent="-457200" algn="just">
              <a:buFont typeface="Wingdings" pitchFamily="2" charset="2"/>
              <a:buChar char="Ø"/>
            </a:pPr>
            <a:endParaRPr lang="en-US" sz="2800" dirty="0">
              <a:latin typeface="Cambria" panose="02040503050406030204" pitchFamily="18" charset="0"/>
              <a:cs typeface="Times New Roman" pitchFamily="18" charset="0"/>
            </a:endParaRPr>
          </a:p>
          <a:p>
            <a:pPr marL="457200" indent="-457200" algn="just">
              <a:buFont typeface="Wingdings" pitchFamily="2" charset="2"/>
              <a:buChar char="Ø"/>
            </a:pPr>
            <a:endParaRPr lang="en-US" sz="2800" dirty="0" smtClean="0">
              <a:latin typeface="Cambria" panose="02040503050406030204" pitchFamily="18" charset="0"/>
              <a:cs typeface="Times New Roman" pitchFamily="18" charset="0"/>
            </a:endParaRPr>
          </a:p>
          <a:p>
            <a:pPr marL="457200" indent="-457200" algn="just">
              <a:buFont typeface="Wingdings" pitchFamily="2" charset="2"/>
              <a:buChar char="Ø"/>
            </a:pPr>
            <a:endParaRPr lang="en-US" sz="2800" dirty="0">
              <a:latin typeface="Cambria" panose="02040503050406030204" pitchFamily="18" charset="0"/>
              <a:cs typeface="Times New Roman" pitchFamily="18" charset="0"/>
            </a:endParaRPr>
          </a:p>
          <a:p>
            <a:pPr marL="457200" indent="-457200" algn="just">
              <a:buFont typeface="Wingdings" pitchFamily="2" charset="2"/>
              <a:buChar char="Ø"/>
            </a:pPr>
            <a:r>
              <a:rPr lang="en-US" sz="2400" dirty="0">
                <a:latin typeface="Cambria" panose="02040503050406030204" pitchFamily="18" charset="0"/>
                <a:cs typeface="Times New Roman" pitchFamily="18" charset="0"/>
              </a:rPr>
              <a:t>Theo </a:t>
            </a:r>
            <a:r>
              <a:rPr lang="en-US" sz="2400" dirty="0" err="1">
                <a:latin typeface="Cambria" panose="02040503050406030204" pitchFamily="18" charset="0"/>
                <a:cs typeface="Times New Roman" pitchFamily="18" charset="0"/>
              </a:rPr>
              <a:t>bạn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thì</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chạy</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xong</a:t>
            </a:r>
            <a:r>
              <a:rPr lang="en-US" sz="2400" dirty="0">
                <a:latin typeface="Cambria" panose="02040503050406030204" pitchFamily="18" charset="0"/>
                <a:cs typeface="Times New Roman" pitchFamily="18" charset="0"/>
              </a:rPr>
              <a:t> 6 </a:t>
            </a:r>
            <a:r>
              <a:rPr lang="en-US" sz="2400" dirty="0" err="1">
                <a:latin typeface="Cambria" panose="02040503050406030204" pitchFamily="18" charset="0"/>
                <a:cs typeface="Times New Roman" pitchFamily="18" charset="0"/>
              </a:rPr>
              <a:t>dòng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lệnh</a:t>
            </a:r>
            <a:r>
              <a:rPr lang="en-US" sz="2400" dirty="0">
                <a:latin typeface="Cambria" panose="02040503050406030204" pitchFamily="18" charset="0"/>
                <a:cs typeface="Times New Roman" pitchFamily="18" charset="0"/>
              </a:rPr>
              <a:t> ở </a:t>
            </a:r>
            <a:r>
              <a:rPr lang="en-US" sz="2400" dirty="0" err="1">
                <a:latin typeface="Cambria" panose="02040503050406030204" pitchFamily="18" charset="0"/>
                <a:cs typeface="Times New Roman" pitchFamily="18" charset="0"/>
              </a:rPr>
              <a:t>trên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giá</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trị</a:t>
            </a:r>
            <a:r>
              <a:rPr lang="en-US" sz="2400" dirty="0">
                <a:latin typeface="Cambria" panose="02040503050406030204" pitchFamily="18" charset="0"/>
                <a:cs typeface="Times New Roman" pitchFamily="18" charset="0"/>
              </a:rPr>
              <a:t> g </a:t>
            </a:r>
            <a:r>
              <a:rPr lang="en-US" sz="2400" dirty="0" err="1">
                <a:latin typeface="Cambria" panose="02040503050406030204" pitchFamily="18" charset="0"/>
                <a:cs typeface="Times New Roman" pitchFamily="18" charset="0"/>
              </a:rPr>
              <a:t>xuất</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ra</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màn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hình</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bao</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nhiêu</a:t>
            </a:r>
            <a:r>
              <a:rPr lang="en-US" sz="2400" dirty="0">
                <a:latin typeface="Cambria" panose="02040503050406030204" pitchFamily="18" charset="0"/>
                <a:cs typeface="Times New Roman" pitchFamily="18" charset="0"/>
              </a:rPr>
              <a:t>?</a:t>
            </a:r>
            <a:endParaRPr lang="en-US" sz="2800" dirty="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9345B602-3BEE-485B-95EC-50138DEAEEEF}"/>
              </a:ext>
            </a:extLst>
          </p:cNvPr>
          <p:cNvPicPr>
            <a:picLocks noChangeAspect="1"/>
          </p:cNvPicPr>
          <p:nvPr/>
        </p:nvPicPr>
        <p:blipFill>
          <a:blip r:embed="rId3"/>
          <a:stretch>
            <a:fillRect/>
          </a:stretch>
        </p:blipFill>
        <p:spPr>
          <a:xfrm>
            <a:off x="3634931" y="3551699"/>
            <a:ext cx="3181350" cy="1857375"/>
          </a:xfrm>
          <a:prstGeom prst="rect">
            <a:avLst/>
          </a:prstGeom>
        </p:spPr>
      </p:pic>
      <p:cxnSp>
        <p:nvCxnSpPr>
          <p:cNvPr id="10" name="Straight Arrow Connector 9">
            <a:extLst>
              <a:ext uri="{FF2B5EF4-FFF2-40B4-BE49-F238E27FC236}">
                <a16:creationId xmlns:a16="http://schemas.microsoft.com/office/drawing/2014/main" id="{E5325917-978E-4C23-B920-D3D0D4D5CBC4}"/>
              </a:ext>
            </a:extLst>
          </p:cNvPr>
          <p:cNvCxnSpPr/>
          <p:nvPr/>
        </p:nvCxnSpPr>
        <p:spPr>
          <a:xfrm>
            <a:off x="5489388" y="3789040"/>
            <a:ext cx="2133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6470A3-8115-4035-921B-CCEB7B58136F}"/>
              </a:ext>
            </a:extLst>
          </p:cNvPr>
          <p:cNvSpPr txBox="1"/>
          <p:nvPr/>
        </p:nvSpPr>
        <p:spPr>
          <a:xfrm>
            <a:off x="7594257" y="3491635"/>
            <a:ext cx="2152962" cy="461665"/>
          </a:xfrm>
          <a:prstGeom prst="rect">
            <a:avLst/>
          </a:prstGeom>
          <a:noFill/>
        </p:spPr>
        <p:txBody>
          <a:bodyPr wrap="none" rtlCol="0">
            <a:spAutoFit/>
          </a:bodyPr>
          <a:lstStyle/>
          <a:p>
            <a:r>
              <a:rPr lang="en-US" sz="2400" dirty="0">
                <a:latin typeface="Cambria" panose="02040503050406030204" pitchFamily="18" charset="0"/>
              </a:rPr>
              <a:t>Global variable</a:t>
            </a:r>
          </a:p>
        </p:txBody>
      </p:sp>
      <p:cxnSp>
        <p:nvCxnSpPr>
          <p:cNvPr id="15" name="Straight Arrow Connector 14">
            <a:extLst>
              <a:ext uri="{FF2B5EF4-FFF2-40B4-BE49-F238E27FC236}">
                <a16:creationId xmlns:a16="http://schemas.microsoft.com/office/drawing/2014/main" id="{8F130EA9-CAA8-47B7-B51E-0EC2B3E5416D}"/>
              </a:ext>
            </a:extLst>
          </p:cNvPr>
          <p:cNvCxnSpPr/>
          <p:nvPr/>
        </p:nvCxnSpPr>
        <p:spPr>
          <a:xfrm>
            <a:off x="5661840" y="5350784"/>
            <a:ext cx="2133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5B4151-B0CE-42DD-9508-DDDC3F0D0513}"/>
              </a:ext>
            </a:extLst>
          </p:cNvPr>
          <p:cNvSpPr txBox="1"/>
          <p:nvPr/>
        </p:nvSpPr>
        <p:spPr>
          <a:xfrm>
            <a:off x="7795440" y="5084698"/>
            <a:ext cx="2152962" cy="461665"/>
          </a:xfrm>
          <a:prstGeom prst="rect">
            <a:avLst/>
          </a:prstGeom>
          <a:noFill/>
        </p:spPr>
        <p:txBody>
          <a:bodyPr wrap="none" rtlCol="0">
            <a:spAutoFit/>
          </a:bodyPr>
          <a:lstStyle/>
          <a:p>
            <a:r>
              <a:rPr lang="en-US" sz="2400" dirty="0">
                <a:latin typeface="Cambria" panose="02040503050406030204" pitchFamily="18" charset="0"/>
              </a:rPr>
              <a:t>Global variable</a:t>
            </a:r>
          </a:p>
        </p:txBody>
      </p:sp>
      <p:cxnSp>
        <p:nvCxnSpPr>
          <p:cNvPr id="17" name="Straight Arrow Connector 16">
            <a:extLst>
              <a:ext uri="{FF2B5EF4-FFF2-40B4-BE49-F238E27FC236}">
                <a16:creationId xmlns:a16="http://schemas.microsoft.com/office/drawing/2014/main" id="{8BD03133-298F-4361-B652-D01B8FF9E3B2}"/>
              </a:ext>
            </a:extLst>
          </p:cNvPr>
          <p:cNvCxnSpPr/>
          <p:nvPr/>
        </p:nvCxnSpPr>
        <p:spPr>
          <a:xfrm>
            <a:off x="5633109" y="4376898"/>
            <a:ext cx="2133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0A27513-7853-4880-A12F-0C398ABD2BDA}"/>
              </a:ext>
            </a:extLst>
          </p:cNvPr>
          <p:cNvSpPr txBox="1"/>
          <p:nvPr/>
        </p:nvSpPr>
        <p:spPr>
          <a:xfrm>
            <a:off x="7738316" y="4003126"/>
            <a:ext cx="2015103" cy="461665"/>
          </a:xfrm>
          <a:prstGeom prst="rect">
            <a:avLst/>
          </a:prstGeom>
          <a:noFill/>
        </p:spPr>
        <p:txBody>
          <a:bodyPr wrap="none" rtlCol="0">
            <a:spAutoFit/>
          </a:bodyPr>
          <a:lstStyle/>
          <a:p>
            <a:r>
              <a:rPr lang="en-US" sz="2400" dirty="0">
                <a:latin typeface="Cambria" panose="02040503050406030204" pitchFamily="18" charset="0"/>
              </a:rPr>
              <a:t>Local variable</a:t>
            </a:r>
          </a:p>
        </p:txBody>
      </p:sp>
    </p:spTree>
    <p:extLst>
      <p:ext uri="{BB962C8B-B14F-4D97-AF65-F5344CB8AC3E}">
        <p14:creationId xmlns:p14="http://schemas.microsoft.com/office/powerpoint/2010/main" val="13506934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71</a:t>
            </a:fld>
            <a:endParaRPr lang="en-US"/>
          </a:p>
        </p:txBody>
      </p:sp>
      <p:sp>
        <p:nvSpPr>
          <p:cNvPr id="14" name="Content Placeholder 2"/>
          <p:cNvSpPr txBox="1">
            <a:spLocks/>
          </p:cNvSpPr>
          <p:nvPr/>
        </p:nvSpPr>
        <p:spPr>
          <a:xfrm>
            <a:off x="762000" y="198884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dirty="0" err="1">
                <a:latin typeface="Cambria" panose="02040503050406030204" pitchFamily="18" charset="0"/>
                <a:cs typeface="Times New Roman" pitchFamily="18" charset="0"/>
              </a:rPr>
              <a:t>Xem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dụ</a:t>
            </a:r>
            <a:r>
              <a:rPr lang="en-US" sz="2800" dirty="0">
                <a:latin typeface="Cambria" panose="02040503050406030204" pitchFamily="18" charset="0"/>
                <a:cs typeface="Times New Roman" pitchFamily="18" charset="0"/>
              </a:rPr>
              <a:t> 2 </a:t>
            </a:r>
            <a:r>
              <a:rPr lang="en-US" sz="2800" dirty="0" err="1">
                <a:latin typeface="Cambria" panose="02040503050406030204" pitchFamily="18" charset="0"/>
                <a:cs typeface="Times New Roman" pitchFamily="18" charset="0"/>
              </a:rPr>
              <a:t>sau</a:t>
            </a:r>
            <a:r>
              <a:rPr lang="en-US" sz="2800" dirty="0">
                <a:latin typeface="Cambria" panose="02040503050406030204" pitchFamily="18" charset="0"/>
                <a:cs typeface="Times New Roman" pitchFamily="18" charset="0"/>
              </a:rPr>
              <a:t>:</a:t>
            </a:r>
          </a:p>
          <a:p>
            <a:pPr marL="457200" indent="-457200" algn="just">
              <a:buFont typeface="Wingdings" pitchFamily="2" charset="2"/>
              <a:buChar char="Ø"/>
            </a:pPr>
            <a:endParaRPr lang="en-US" sz="2800" dirty="0">
              <a:latin typeface="Cambria" panose="02040503050406030204" pitchFamily="18" charset="0"/>
              <a:cs typeface="Times New Roman" pitchFamily="18" charset="0"/>
            </a:endParaRPr>
          </a:p>
          <a:p>
            <a:pPr marL="457200" indent="-457200" algn="just">
              <a:buFont typeface="Wingdings" pitchFamily="2" charset="2"/>
              <a:buChar char="Ø"/>
            </a:pPr>
            <a:endParaRPr lang="en-US" sz="2800" dirty="0" smtClean="0">
              <a:latin typeface="Cambria" panose="02040503050406030204" pitchFamily="18" charset="0"/>
              <a:cs typeface="Times New Roman" pitchFamily="18" charset="0"/>
            </a:endParaRPr>
          </a:p>
          <a:p>
            <a:pPr marL="457200" indent="-457200" algn="just">
              <a:buFont typeface="Wingdings" pitchFamily="2" charset="2"/>
              <a:buChar char="Ø"/>
            </a:pPr>
            <a:endParaRPr lang="en-US" sz="2800" dirty="0">
              <a:latin typeface="Cambria" panose="02040503050406030204" pitchFamily="18" charset="0"/>
              <a:cs typeface="Times New Roman" pitchFamily="18" charset="0"/>
            </a:endParaRPr>
          </a:p>
          <a:p>
            <a:pPr marL="457200" indent="-457200" algn="just">
              <a:buFont typeface="Wingdings" pitchFamily="2" charset="2"/>
              <a:buChar char="Ø"/>
            </a:pPr>
            <a:endParaRPr lang="en-US" sz="2800" dirty="0">
              <a:latin typeface="Cambria" panose="02040503050406030204" pitchFamily="18" charset="0"/>
              <a:cs typeface="Times New Roman" pitchFamily="18" charset="0"/>
            </a:endParaRPr>
          </a:p>
          <a:p>
            <a:pPr marL="457200" indent="-457200" algn="just">
              <a:buFont typeface="Wingdings" pitchFamily="2" charset="2"/>
              <a:buChar char="Ø"/>
            </a:pPr>
            <a:endParaRPr lang="en-US" sz="2800" dirty="0">
              <a:latin typeface="Cambria" panose="02040503050406030204" pitchFamily="18" charset="0"/>
              <a:cs typeface="Times New Roman" pitchFamily="18" charset="0"/>
            </a:endParaRPr>
          </a:p>
          <a:p>
            <a:pPr marL="457200" indent="-457200" algn="just">
              <a:buFont typeface="Wingdings" pitchFamily="2" charset="2"/>
              <a:buChar char="Ø"/>
            </a:pPr>
            <a:r>
              <a:rPr lang="en-US" sz="2400" dirty="0">
                <a:latin typeface="Cambria" panose="02040503050406030204" pitchFamily="18" charset="0"/>
                <a:cs typeface="Times New Roman" pitchFamily="18" charset="0"/>
              </a:rPr>
              <a:t>Theo </a:t>
            </a:r>
            <a:r>
              <a:rPr lang="en-US" sz="2400" dirty="0" err="1">
                <a:latin typeface="Cambria" panose="02040503050406030204" pitchFamily="18" charset="0"/>
                <a:cs typeface="Times New Roman" pitchFamily="18" charset="0"/>
              </a:rPr>
              <a:t>bạn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thì</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chạy</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xong</a:t>
            </a:r>
            <a:r>
              <a:rPr lang="en-US" sz="2400" dirty="0">
                <a:latin typeface="Cambria" panose="02040503050406030204" pitchFamily="18" charset="0"/>
                <a:cs typeface="Times New Roman" pitchFamily="18" charset="0"/>
              </a:rPr>
              <a:t> 7 </a:t>
            </a:r>
            <a:r>
              <a:rPr lang="en-US" sz="2400" dirty="0" err="1">
                <a:latin typeface="Cambria" panose="02040503050406030204" pitchFamily="18" charset="0"/>
                <a:cs typeface="Times New Roman" pitchFamily="18" charset="0"/>
              </a:rPr>
              <a:t>dòng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lệnh</a:t>
            </a:r>
            <a:r>
              <a:rPr lang="en-US" sz="2400" dirty="0">
                <a:latin typeface="Cambria" panose="02040503050406030204" pitchFamily="18" charset="0"/>
                <a:cs typeface="Times New Roman" pitchFamily="18" charset="0"/>
              </a:rPr>
              <a:t> ở </a:t>
            </a:r>
            <a:r>
              <a:rPr lang="en-US" sz="2400" dirty="0" err="1">
                <a:latin typeface="Cambria" panose="02040503050406030204" pitchFamily="18" charset="0"/>
                <a:cs typeface="Times New Roman" pitchFamily="18" charset="0"/>
              </a:rPr>
              <a:t>trên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giá</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trị</a:t>
            </a:r>
            <a:r>
              <a:rPr lang="en-US" sz="2400" dirty="0">
                <a:latin typeface="Cambria" panose="02040503050406030204" pitchFamily="18" charset="0"/>
                <a:cs typeface="Times New Roman" pitchFamily="18" charset="0"/>
              </a:rPr>
              <a:t> g </a:t>
            </a:r>
            <a:r>
              <a:rPr lang="en-US" sz="2400" dirty="0" err="1">
                <a:latin typeface="Cambria" panose="02040503050406030204" pitchFamily="18" charset="0"/>
                <a:cs typeface="Times New Roman" pitchFamily="18" charset="0"/>
              </a:rPr>
              <a:t>xuất</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ra</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màn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hình</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bao</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nhiêu</a:t>
            </a:r>
            <a:r>
              <a:rPr lang="en-US" sz="2400" dirty="0">
                <a:latin typeface="Cambria" panose="02040503050406030204" pitchFamily="18" charset="0"/>
                <a:cs typeface="Times New Roman" pitchFamily="18" charset="0"/>
              </a:rPr>
              <a:t>?</a:t>
            </a:r>
          </a:p>
          <a:p>
            <a:pPr marL="457200" indent="-457200" algn="just">
              <a:buFont typeface="Wingdings" pitchFamily="2" charset="2"/>
              <a:buChar char="Ø"/>
            </a:pPr>
            <a:r>
              <a:rPr lang="en-US" sz="2400" dirty="0">
                <a:latin typeface="Cambria" panose="02040503050406030204" pitchFamily="18" charset="0"/>
                <a:cs typeface="Times New Roman" pitchFamily="18" charset="0"/>
              </a:rPr>
              <a:t>Global </a:t>
            </a:r>
            <a:r>
              <a:rPr lang="en-US" sz="2400" dirty="0" err="1">
                <a:latin typeface="Cambria" panose="02040503050406030204" pitchFamily="18" charset="0"/>
                <a:cs typeface="Times New Roman" pitchFamily="18" charset="0"/>
              </a:rPr>
              <a:t>cho</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phép</a:t>
            </a:r>
            <a:r>
              <a:rPr lang="en-US" sz="2400" dirty="0">
                <a:latin typeface="Cambria" panose="02040503050406030204" pitchFamily="18" charset="0"/>
                <a:cs typeface="Times New Roman" pitchFamily="18" charset="0"/>
              </a:rPr>
              <a:t> ta </a:t>
            </a:r>
            <a:r>
              <a:rPr lang="en-US" sz="2400" dirty="0" err="1">
                <a:latin typeface="Cambria" panose="02040503050406030204" pitchFamily="18" charset="0"/>
                <a:cs typeface="Times New Roman" pitchFamily="18" charset="0"/>
              </a:rPr>
              <a:t>tham</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chiếu</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sử</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dụng</a:t>
            </a:r>
            <a:r>
              <a:rPr lang="en-US" sz="2400" dirty="0">
                <a:latin typeface="Cambria" panose="02040503050406030204" pitchFamily="18" charset="0"/>
                <a:cs typeface="Times New Roman" pitchFamily="18" charset="0"/>
              </a:rPr>
              <a:t> đ</a:t>
            </a:r>
            <a:r>
              <a:rPr lang="vi-VN" sz="2400" dirty="0">
                <a:latin typeface="Cambria" panose="02040503050406030204" pitchFamily="18" charset="0"/>
                <a:cs typeface="Times New Roman" pitchFamily="18" charset="0"/>
              </a:rPr>
              <a:t>ư</a:t>
            </a:r>
            <a:r>
              <a:rPr lang="en-US" sz="2400" dirty="0" err="1">
                <a:latin typeface="Cambria" panose="02040503050406030204" pitchFamily="18" charset="0"/>
                <a:cs typeface="Times New Roman" pitchFamily="18" charset="0"/>
              </a:rPr>
              <a:t>ợc</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biến</a:t>
            </a:r>
            <a:r>
              <a:rPr lang="en-US" sz="2400" dirty="0">
                <a:latin typeface="Cambria" panose="02040503050406030204" pitchFamily="18" charset="0"/>
                <a:cs typeface="Times New Roman" pitchFamily="18" charset="0"/>
              </a:rPr>
              <a:t> Global</a:t>
            </a:r>
            <a:endParaRPr lang="en-US" sz="2800" dirty="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67AEF579-BEA2-42C7-86CE-344F3386F433}"/>
              </a:ext>
            </a:extLst>
          </p:cNvPr>
          <p:cNvPicPr>
            <a:picLocks noChangeAspect="1"/>
          </p:cNvPicPr>
          <p:nvPr/>
        </p:nvPicPr>
        <p:blipFill>
          <a:blip r:embed="rId3"/>
          <a:stretch>
            <a:fillRect/>
          </a:stretch>
        </p:blipFill>
        <p:spPr>
          <a:xfrm>
            <a:off x="4151784" y="2204864"/>
            <a:ext cx="4323426" cy="2664296"/>
          </a:xfrm>
          <a:prstGeom prst="rect">
            <a:avLst/>
          </a:prstGeom>
        </p:spPr>
      </p:pic>
      <p:grpSp>
        <p:nvGrpSpPr>
          <p:cNvPr id="11" name="Group 10">
            <a:extLst>
              <a:ext uri="{FF2B5EF4-FFF2-40B4-BE49-F238E27FC236}">
                <a16:creationId xmlns:a16="http://schemas.microsoft.com/office/drawing/2014/main" id="{1669BBAF-76BD-4DE1-B0DC-941DE12A9C81}"/>
              </a:ext>
            </a:extLst>
          </p:cNvPr>
          <p:cNvGrpSpPr/>
          <p:nvPr/>
        </p:nvGrpSpPr>
        <p:grpSpPr>
          <a:xfrm>
            <a:off x="152400" y="256337"/>
            <a:ext cx="7213596" cy="1016367"/>
            <a:chOff x="789624" y="1295400"/>
            <a:chExt cx="7213596" cy="1016367"/>
          </a:xfrm>
        </p:grpSpPr>
        <p:sp>
          <p:nvSpPr>
            <p:cNvPr id="12" name="AutoShape 52">
              <a:extLst>
                <a:ext uri="{FF2B5EF4-FFF2-40B4-BE49-F238E27FC236}">
                  <a16:creationId xmlns:a16="http://schemas.microsoft.com/office/drawing/2014/main" id="{15EEAD2F-7494-49DA-AF99-C8DE323FA7FE}"/>
                </a:ext>
              </a:extLst>
            </p:cNvPr>
            <p:cNvSpPr>
              <a:spLocks noChangeArrowheads="1"/>
            </p:cNvSpPr>
            <p:nvPr/>
          </p:nvSpPr>
          <p:spPr bwMode="gray">
            <a:xfrm>
              <a:off x="1574796" y="1803767"/>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smtClean="0">
                  <a:latin typeface="Cambria" panose="02040503050406030204" pitchFamily="18" charset="0"/>
                </a:rPr>
                <a:t>Global </a:t>
              </a:r>
              <a:r>
                <a:rPr lang="en-US" sz="4400" b="1" dirty="0">
                  <a:latin typeface="Cambria" panose="02040503050406030204" pitchFamily="18" charset="0"/>
                </a:rPr>
                <a:t>Variable</a:t>
              </a:r>
            </a:p>
          </p:txBody>
        </p:sp>
        <p:grpSp>
          <p:nvGrpSpPr>
            <p:cNvPr id="15" name="Group 17">
              <a:extLst>
                <a:ext uri="{FF2B5EF4-FFF2-40B4-BE49-F238E27FC236}">
                  <a16:creationId xmlns:a16="http://schemas.microsoft.com/office/drawing/2014/main" id="{EA704412-67CF-401F-B859-971F54EEAE13}"/>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E1E5185E-A09F-4539-A9CF-32A4567B348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0CEED8FB-CD5D-4CA0-AC99-36A6B7A4F68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2357E80B-8A42-4A20-A930-7B86207C3B9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8996133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72</a:t>
            </a:fld>
            <a:endParaRPr lang="en-US"/>
          </a:p>
        </p:txBody>
      </p:sp>
      <p:sp>
        <p:nvSpPr>
          <p:cNvPr id="14" name="Content Placeholder 2"/>
          <p:cNvSpPr txBox="1">
            <a:spLocks/>
          </p:cNvSpPr>
          <p:nvPr/>
        </p:nvSpPr>
        <p:spPr>
          <a:xfrm>
            <a:off x="519723" y="198884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dirty="0" err="1">
                <a:latin typeface="Cambria" panose="02040503050406030204" pitchFamily="18" charset="0"/>
                <a:cs typeface="Times New Roman" pitchFamily="18" charset="0"/>
              </a:rPr>
              <a:t>Xem</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ví</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dụ</a:t>
            </a:r>
            <a:r>
              <a:rPr lang="en-US" dirty="0">
                <a:latin typeface="Cambria" panose="02040503050406030204" pitchFamily="18" charset="0"/>
                <a:cs typeface="Times New Roman" pitchFamily="18" charset="0"/>
              </a:rPr>
              <a:t> 3 </a:t>
            </a:r>
            <a:r>
              <a:rPr lang="en-US" dirty="0" err="1">
                <a:latin typeface="Cambria" panose="02040503050406030204" pitchFamily="18" charset="0"/>
                <a:cs typeface="Times New Roman" pitchFamily="18" charset="0"/>
              </a:rPr>
              <a:t>sau</a:t>
            </a:r>
            <a:r>
              <a:rPr lang="en-US" dirty="0">
                <a:latin typeface="Cambria" panose="02040503050406030204" pitchFamily="18" charset="0"/>
                <a:cs typeface="Times New Roman" pitchFamily="18" charset="0"/>
              </a:rPr>
              <a:t>:</a:t>
            </a:r>
          </a:p>
          <a:p>
            <a:pPr marL="457200" indent="-457200" algn="just">
              <a:buFont typeface="Wingdings" pitchFamily="2" charset="2"/>
              <a:buChar char="Ø"/>
            </a:pPr>
            <a:endParaRPr lang="en-US" dirty="0">
              <a:latin typeface="Cambria" panose="02040503050406030204" pitchFamily="18" charset="0"/>
              <a:cs typeface="Times New Roman" pitchFamily="18" charset="0"/>
            </a:endParaRPr>
          </a:p>
          <a:p>
            <a:pPr marL="457200" indent="-457200" algn="just">
              <a:buFont typeface="Wingdings" pitchFamily="2" charset="2"/>
              <a:buChar char="Ø"/>
            </a:pPr>
            <a:endParaRPr lang="en-US" dirty="0">
              <a:latin typeface="Cambria" panose="02040503050406030204" pitchFamily="18" charset="0"/>
              <a:cs typeface="Times New Roman" pitchFamily="18" charset="0"/>
            </a:endParaRPr>
          </a:p>
          <a:p>
            <a:pPr marL="457200" indent="-457200" algn="just">
              <a:buFont typeface="Wingdings" pitchFamily="2" charset="2"/>
              <a:buChar char="Ø"/>
            </a:pPr>
            <a:endParaRPr lang="en-US" dirty="0" smtClean="0">
              <a:latin typeface="Cambria" panose="02040503050406030204" pitchFamily="18" charset="0"/>
              <a:cs typeface="Times New Roman" pitchFamily="18" charset="0"/>
            </a:endParaRPr>
          </a:p>
          <a:p>
            <a:pPr marL="457200" indent="-457200" algn="just">
              <a:buFont typeface="Wingdings" pitchFamily="2" charset="2"/>
              <a:buChar char="Ø"/>
            </a:pPr>
            <a:endParaRPr lang="en-US" dirty="0">
              <a:latin typeface="Cambria" panose="02040503050406030204" pitchFamily="18" charset="0"/>
              <a:cs typeface="Times New Roman" pitchFamily="18" charset="0"/>
            </a:endParaRPr>
          </a:p>
          <a:p>
            <a:pPr marL="457200" indent="-457200" algn="just">
              <a:buFont typeface="Wingdings" pitchFamily="2" charset="2"/>
              <a:buChar char="Ø"/>
            </a:pPr>
            <a:endParaRPr lang="en-US" dirty="0">
              <a:latin typeface="Cambria" panose="02040503050406030204" pitchFamily="18" charset="0"/>
              <a:cs typeface="Times New Roman" pitchFamily="18" charset="0"/>
            </a:endParaRPr>
          </a:p>
          <a:p>
            <a:pPr marL="457200" indent="-457200" algn="just">
              <a:buFont typeface="Wingdings" pitchFamily="2" charset="2"/>
              <a:buChar char="Ø"/>
            </a:pPr>
            <a:r>
              <a:rPr lang="en-US" sz="2800" dirty="0">
                <a:latin typeface="Cambria" panose="02040503050406030204" pitchFamily="18" charset="0"/>
                <a:cs typeface="Times New Roman" pitchFamily="18" charset="0"/>
              </a:rPr>
              <a:t>G </a:t>
            </a:r>
            <a:r>
              <a:rPr lang="en-US" sz="2800" dirty="0" err="1">
                <a:latin typeface="Cambria" panose="02040503050406030204" pitchFamily="18" charset="0"/>
                <a:cs typeface="Times New Roman" pitchFamily="18" charset="0"/>
              </a:rPr>
              <a:t>dòng</a:t>
            </a:r>
            <a:r>
              <a:rPr lang="en-US" sz="2800" dirty="0">
                <a:latin typeface="Cambria" panose="02040503050406030204" pitchFamily="18" charset="0"/>
                <a:cs typeface="Times New Roman" pitchFamily="18" charset="0"/>
              </a:rPr>
              <a:t> 3 </a:t>
            </a:r>
            <a:r>
              <a:rPr lang="en-US" sz="2800" dirty="0" err="1">
                <a:latin typeface="Cambria" panose="02040503050406030204" pitchFamily="18" charset="0"/>
                <a:cs typeface="Times New Roman" pitchFamily="18" charset="0"/>
              </a:rPr>
              <a:t>Báo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lỗi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vì</a:t>
            </a:r>
            <a:r>
              <a:rPr lang="en-US" sz="2800" dirty="0">
                <a:latin typeface="Cambria" panose="02040503050406030204" pitchFamily="18" charset="0"/>
                <a:cs typeface="Times New Roman" pitchFamily="18" charset="0"/>
              </a:rPr>
              <a:t> g ở </a:t>
            </a:r>
            <a:r>
              <a:rPr lang="en-US" sz="2800" dirty="0" err="1">
                <a:latin typeface="Cambria" panose="02040503050406030204" pitchFamily="18" charset="0"/>
                <a:cs typeface="Times New Roman" pitchFamily="18" charset="0"/>
              </a:rPr>
              <a:t>trong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không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lấy</a:t>
            </a:r>
            <a:r>
              <a:rPr lang="en-US" sz="2800" dirty="0">
                <a:latin typeface="Cambria" panose="02040503050406030204" pitchFamily="18" charset="0"/>
                <a:cs typeface="Times New Roman" pitchFamily="18" charset="0"/>
              </a:rPr>
              <a:t> g ở </a:t>
            </a:r>
            <a:r>
              <a:rPr lang="en-US" sz="2800" dirty="0" err="1">
                <a:latin typeface="Cambria" panose="02040503050406030204" pitchFamily="18" charset="0"/>
                <a:cs typeface="Times New Roman" pitchFamily="18" charset="0"/>
              </a:rPr>
              <a:t>ngoài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khai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báo</a:t>
            </a:r>
            <a:r>
              <a:rPr lang="en-US" sz="2800" dirty="0">
                <a:latin typeface="Cambria" panose="02040503050406030204" pitchFamily="18" charset="0"/>
                <a:cs typeface="Times New Roman" pitchFamily="18" charset="0"/>
              </a:rPr>
              <a:t> ở </a:t>
            </a:r>
            <a:r>
              <a:rPr lang="en-US" sz="2800" dirty="0" err="1">
                <a:latin typeface="Cambria" panose="02040503050406030204" pitchFamily="18" charset="0"/>
                <a:cs typeface="Times New Roman" pitchFamily="18" charset="0"/>
              </a:rPr>
              <a:t>dòng</a:t>
            </a:r>
            <a:r>
              <a:rPr lang="en-US" sz="2800" dirty="0">
                <a:latin typeface="Cambria" panose="02040503050406030204" pitchFamily="18" charset="0"/>
                <a:cs typeface="Times New Roman" pitchFamily="18" charset="0"/>
              </a:rPr>
              <a:t> 1)</a:t>
            </a:r>
            <a:endParaRPr lang="en-US" dirty="0">
              <a:latin typeface="Cambria" panose="02040503050406030204" pitchFamily="18" charset="0"/>
              <a:cs typeface="Times New Roman" pitchFamily="18" charset="0"/>
            </a:endParaRPr>
          </a:p>
        </p:txBody>
      </p:sp>
      <p:pic>
        <p:nvPicPr>
          <p:cNvPr id="9" name="Picture 8">
            <a:extLst>
              <a:ext uri="{FF2B5EF4-FFF2-40B4-BE49-F238E27FC236}">
                <a16:creationId xmlns:a16="http://schemas.microsoft.com/office/drawing/2014/main" id="{992909F9-EBA0-4265-BA85-7D6C93030BB6}"/>
              </a:ext>
            </a:extLst>
          </p:cNvPr>
          <p:cNvPicPr>
            <a:picLocks noChangeAspect="1"/>
          </p:cNvPicPr>
          <p:nvPr/>
        </p:nvPicPr>
        <p:blipFill>
          <a:blip r:embed="rId3"/>
          <a:stretch>
            <a:fillRect/>
          </a:stretch>
        </p:blipFill>
        <p:spPr>
          <a:xfrm>
            <a:off x="3883219" y="2645968"/>
            <a:ext cx="6185328" cy="2727248"/>
          </a:xfrm>
          <a:prstGeom prst="rect">
            <a:avLst/>
          </a:prstGeom>
        </p:spPr>
      </p:pic>
      <p:grpSp>
        <p:nvGrpSpPr>
          <p:cNvPr id="11" name="Group 10">
            <a:extLst>
              <a:ext uri="{FF2B5EF4-FFF2-40B4-BE49-F238E27FC236}">
                <a16:creationId xmlns:a16="http://schemas.microsoft.com/office/drawing/2014/main" id="{13F24619-3DD2-4F3A-86E8-2C87287BB51B}"/>
              </a:ext>
            </a:extLst>
          </p:cNvPr>
          <p:cNvGrpSpPr/>
          <p:nvPr/>
        </p:nvGrpSpPr>
        <p:grpSpPr>
          <a:xfrm>
            <a:off x="152400" y="152400"/>
            <a:ext cx="6629400" cy="508000"/>
            <a:chOff x="789624" y="1191463"/>
            <a:chExt cx="6629400" cy="508000"/>
          </a:xfrm>
        </p:grpSpPr>
        <p:sp>
          <p:nvSpPr>
            <p:cNvPr id="12" name="AutoShape 52">
              <a:extLst>
                <a:ext uri="{FF2B5EF4-FFF2-40B4-BE49-F238E27FC236}">
                  <a16:creationId xmlns:a16="http://schemas.microsoft.com/office/drawing/2014/main" id="{5790EB3A-D0A0-4C1C-B14D-DA7B1F894A4D}"/>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smtClean="0">
                  <a:latin typeface="Cambria" panose="02040503050406030204" pitchFamily="18" charset="0"/>
                </a:rPr>
                <a:t>Global </a:t>
              </a:r>
              <a:r>
                <a:rPr lang="en-US" sz="4000" b="1" dirty="0">
                  <a:latin typeface="Cambria" panose="02040503050406030204" pitchFamily="18" charset="0"/>
                </a:rPr>
                <a:t>Variable</a:t>
              </a:r>
            </a:p>
          </p:txBody>
        </p:sp>
        <p:grpSp>
          <p:nvGrpSpPr>
            <p:cNvPr id="15" name="Group 17">
              <a:extLst>
                <a:ext uri="{FF2B5EF4-FFF2-40B4-BE49-F238E27FC236}">
                  <a16:creationId xmlns:a16="http://schemas.microsoft.com/office/drawing/2014/main" id="{9E3DFCBD-F143-433C-BD68-BB60671FB61A}"/>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9CBC2E94-C683-4A52-85AE-41BD97B3C5B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CC54747B-A1FE-419B-A726-9EE00210639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D531330A-E4FE-4CD7-A43B-20DB9760606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4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114087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6" end="6"/>
                                            </p:txEl>
                                          </p:spTgt>
                                        </p:tgtEl>
                                        <p:attrNameLst>
                                          <p:attrName>style.visibility</p:attrName>
                                        </p:attrNameLst>
                                      </p:cBhvr>
                                      <p:to>
                                        <p:strVal val="visible"/>
                                      </p:to>
                                    </p:set>
                                    <p:animEffect transition="in" filter="fade">
                                      <p:cBhvr>
                                        <p:cTn id="7"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115440" cy="1000168"/>
            <a:chOff x="789624" y="1295400"/>
            <a:chExt cx="7115440" cy="1000168"/>
          </a:xfrm>
        </p:grpSpPr>
        <p:sp>
          <p:nvSpPr>
            <p:cNvPr id="3" name="AutoShape 52"/>
            <p:cNvSpPr>
              <a:spLocks noChangeArrowheads="1"/>
            </p:cNvSpPr>
            <p:nvPr/>
          </p:nvSpPr>
          <p:spPr bwMode="gray">
            <a:xfrm>
              <a:off x="1476640" y="1787568"/>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600" b="1" dirty="0" smtClean="0">
                  <a:latin typeface="Cambria" panose="02040503050406030204" pitchFamily="18" charset="0"/>
                </a:rPr>
                <a:t>Parameter </a:t>
              </a:r>
              <a:r>
                <a:rPr lang="en-US" sz="3600" b="1" dirty="0" err="1">
                  <a:latin typeface="Cambria" panose="02040503050406030204" pitchFamily="18" charset="0"/>
                </a:rPr>
                <a:t>mặc</a:t>
              </a:r>
              <a:r>
                <a:rPr lang="en-US" sz="3600" b="1" dirty="0">
                  <a:latin typeface="Cambria" panose="02040503050406030204" pitchFamily="18" charset="0"/>
                </a:rPr>
                <a:t> </a:t>
              </a:r>
              <a:r>
                <a:rPr lang="en-US" sz="3600" b="1" dirty="0" err="1">
                  <a:latin typeface="Cambria" panose="02040503050406030204" pitchFamily="18" charset="0"/>
                </a:rPr>
                <a:t>định</a:t>
              </a:r>
              <a:endParaRPr lang="en-US" sz="3600" b="1" dirty="0">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73</a:t>
            </a:fld>
            <a:endParaRPr lang="en-US"/>
          </a:p>
        </p:txBody>
      </p:sp>
      <p:sp>
        <p:nvSpPr>
          <p:cNvPr id="14" name="Content Placeholder 2"/>
          <p:cNvSpPr txBox="1">
            <a:spLocks/>
          </p:cNvSpPr>
          <p:nvPr/>
        </p:nvSpPr>
        <p:spPr>
          <a:xfrm>
            <a:off x="465957" y="198884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dirty="0">
                <a:latin typeface="Cambria" panose="02040503050406030204" pitchFamily="18" charset="0"/>
                <a:cs typeface="Times New Roman" pitchFamily="18" charset="0"/>
              </a:rPr>
              <a:t>Python </a:t>
            </a:r>
            <a:r>
              <a:rPr lang="en-US" sz="2800" dirty="0" err="1">
                <a:latin typeface="Cambria" panose="02040503050406030204" pitchFamily="18" charset="0"/>
                <a:cs typeface="Times New Roman" pitchFamily="18" charset="0"/>
              </a:rPr>
              <a:t>cũng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tương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tự</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như</a:t>
            </a:r>
            <a:r>
              <a:rPr lang="en-US" sz="2800" dirty="0">
                <a:latin typeface="Cambria" panose="02040503050406030204" pitchFamily="18" charset="0"/>
                <a:cs typeface="Times New Roman" pitchFamily="18" charset="0"/>
              </a:rPr>
              <a:t> C++,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hỗ</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trợ</a:t>
            </a:r>
            <a:r>
              <a:rPr lang="en-US" sz="2800" dirty="0">
                <a:latin typeface="Cambria" panose="02040503050406030204" pitchFamily="18" charset="0"/>
                <a:cs typeface="Times New Roman" pitchFamily="18" charset="0"/>
              </a:rPr>
              <a:t> Parameter </a:t>
            </a:r>
            <a:r>
              <a:rPr lang="en-US" sz="2800" dirty="0" err="1">
                <a:latin typeface="Cambria" panose="02040503050406030204" pitchFamily="18" charset="0"/>
                <a:cs typeface="Times New Roman" pitchFamily="18" charset="0"/>
              </a:rPr>
              <a:t>mặc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định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Khai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báo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a:t>
            </a:r>
          </a:p>
          <a:p>
            <a:pPr marL="457200" indent="-457200" algn="just">
              <a:buFont typeface="Wingdings" pitchFamily="2" charset="2"/>
              <a:buChar char="Ø"/>
            </a:pP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print ta </a:t>
            </a:r>
            <a:r>
              <a:rPr lang="en-US" sz="2800" dirty="0" err="1">
                <a:latin typeface="Cambria" panose="02040503050406030204" pitchFamily="18" charset="0"/>
                <a:cs typeface="Times New Roman" pitchFamily="18" charset="0"/>
              </a:rPr>
              <a:t>sử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dụng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cũng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a:t>
            </a:r>
            <a:r>
              <a:rPr lang="en-US" sz="2800" dirty="0">
                <a:latin typeface="Cambria" panose="02040503050406030204" pitchFamily="18" charset="0"/>
                <a:cs typeface="Times New Roman" pitchFamily="18" charset="0"/>
              </a:rPr>
              <a:t> parameter </a:t>
            </a:r>
            <a:r>
              <a:rPr lang="en-US" sz="2800" dirty="0" err="1">
                <a:latin typeface="Cambria" panose="02040503050406030204" pitchFamily="18" charset="0"/>
                <a:cs typeface="Times New Roman" pitchFamily="18" charset="0"/>
              </a:rPr>
              <a:t>mặc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định</a:t>
            </a:r>
            <a:endParaRPr lang="en-US" dirty="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8E1E0A84-7483-4E84-A0DA-62E9F9680901}"/>
              </a:ext>
            </a:extLst>
          </p:cNvPr>
          <p:cNvPicPr>
            <a:picLocks noChangeAspect="1"/>
          </p:cNvPicPr>
          <p:nvPr/>
        </p:nvPicPr>
        <p:blipFill>
          <a:blip r:embed="rId3"/>
          <a:stretch>
            <a:fillRect/>
          </a:stretch>
        </p:blipFill>
        <p:spPr>
          <a:xfrm>
            <a:off x="-32373" y="4005064"/>
            <a:ext cx="12224373" cy="2032794"/>
          </a:xfrm>
          <a:prstGeom prst="rect">
            <a:avLst/>
          </a:prstGeom>
        </p:spPr>
      </p:pic>
    </p:spTree>
    <p:extLst>
      <p:ext uri="{BB962C8B-B14F-4D97-AF65-F5344CB8AC3E}">
        <p14:creationId xmlns:p14="http://schemas.microsoft.com/office/powerpoint/2010/main" val="34625950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74</a:t>
            </a:fld>
            <a:endParaRPr lang="en-US"/>
          </a:p>
        </p:txBody>
      </p:sp>
      <p:sp>
        <p:nvSpPr>
          <p:cNvPr id="14" name="Content Placeholder 2"/>
          <p:cNvSpPr txBox="1">
            <a:spLocks/>
          </p:cNvSpPr>
          <p:nvPr/>
        </p:nvSpPr>
        <p:spPr>
          <a:xfrm>
            <a:off x="516820" y="174096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dirty="0" err="1">
                <a:latin typeface="Cambria" panose="02040503050406030204" pitchFamily="18" charset="0"/>
                <a:cs typeface="Times New Roman" pitchFamily="18" charset="0"/>
              </a:rPr>
              <a:t>Vậy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nếu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tự</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viết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thì</a:t>
            </a:r>
            <a:r>
              <a:rPr lang="en-US" sz="2800" dirty="0">
                <a:latin typeface="Cambria" panose="02040503050406030204" pitchFamily="18" charset="0"/>
                <a:cs typeface="Times New Roman" pitchFamily="18" charset="0"/>
              </a:rPr>
              <a:t> ta </a:t>
            </a:r>
            <a:r>
              <a:rPr lang="en-US" sz="2800" dirty="0" err="1">
                <a:latin typeface="Cambria" panose="02040503050406030204" pitchFamily="18" charset="0"/>
                <a:cs typeface="Times New Roman" pitchFamily="18" charset="0"/>
              </a:rPr>
              <a:t>sẽ</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định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nghĩa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a:t>
            </a:r>
            <a:r>
              <a:rPr lang="en-US" sz="2800" dirty="0">
                <a:latin typeface="Cambria" panose="02040503050406030204" pitchFamily="18" charset="0"/>
                <a:cs typeface="Times New Roman" pitchFamily="18" charset="0"/>
              </a:rPr>
              <a:t> Parameter </a:t>
            </a:r>
            <a:r>
              <a:rPr lang="en-US" sz="2800" dirty="0" err="1">
                <a:latin typeface="Cambria" panose="02040503050406030204" pitchFamily="18" charset="0"/>
                <a:cs typeface="Times New Roman" pitchFamily="18" charset="0"/>
              </a:rPr>
              <a:t>mặc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định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này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a:t>
            </a:r>
            <a:r>
              <a:rPr lang="vi-VN" sz="2800" dirty="0">
                <a:latin typeface="Cambria" panose="02040503050406030204" pitchFamily="18" charset="0"/>
                <a:cs typeface="Times New Roman" pitchFamily="18" charset="0"/>
              </a:rPr>
              <a:t>ư</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thế</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nào</a:t>
            </a:r>
            <a:r>
              <a:rPr lang="en-US" sz="2800" dirty="0">
                <a:latin typeface="Cambria" panose="02040503050406030204" pitchFamily="18" charset="0"/>
                <a:cs typeface="Times New Roman" pitchFamily="18" charset="0"/>
              </a:rPr>
              <a:t>?</a:t>
            </a:r>
            <a:endParaRPr lang="en-US" dirty="0">
              <a:latin typeface="Cambria" panose="02040503050406030204" pitchFamily="18" charset="0"/>
              <a:cs typeface="Times New Roman" pitchFamily="18" charset="0"/>
            </a:endParaRPr>
          </a:p>
        </p:txBody>
      </p:sp>
      <p:pic>
        <p:nvPicPr>
          <p:cNvPr id="9" name="Picture 8">
            <a:extLst>
              <a:ext uri="{FF2B5EF4-FFF2-40B4-BE49-F238E27FC236}">
                <a16:creationId xmlns:a16="http://schemas.microsoft.com/office/drawing/2014/main" id="{F227C3A6-397F-4ED6-B203-D137B0BB7C04}"/>
              </a:ext>
            </a:extLst>
          </p:cNvPr>
          <p:cNvPicPr>
            <a:picLocks noChangeAspect="1"/>
          </p:cNvPicPr>
          <p:nvPr/>
        </p:nvPicPr>
        <p:blipFill>
          <a:blip r:embed="rId3"/>
          <a:stretch>
            <a:fillRect/>
          </a:stretch>
        </p:blipFill>
        <p:spPr>
          <a:xfrm>
            <a:off x="1199456" y="2952749"/>
            <a:ext cx="5668782" cy="3284563"/>
          </a:xfrm>
          <a:prstGeom prst="rect">
            <a:avLst/>
          </a:prstGeom>
        </p:spPr>
      </p:pic>
      <p:pic>
        <p:nvPicPr>
          <p:cNvPr id="10" name="Picture 9">
            <a:extLst>
              <a:ext uri="{FF2B5EF4-FFF2-40B4-BE49-F238E27FC236}">
                <a16:creationId xmlns:a16="http://schemas.microsoft.com/office/drawing/2014/main" id="{02F07EE8-FD0C-42EB-9ECC-32E3EB4293AD}"/>
              </a:ext>
            </a:extLst>
          </p:cNvPr>
          <p:cNvPicPr>
            <a:picLocks noChangeAspect="1"/>
          </p:cNvPicPr>
          <p:nvPr/>
        </p:nvPicPr>
        <p:blipFill>
          <a:blip r:embed="rId4"/>
          <a:stretch>
            <a:fillRect/>
          </a:stretch>
        </p:blipFill>
        <p:spPr>
          <a:xfrm>
            <a:off x="8040216" y="4365104"/>
            <a:ext cx="3105375" cy="1069629"/>
          </a:xfrm>
          <a:prstGeom prst="rect">
            <a:avLst/>
          </a:prstGeom>
        </p:spPr>
      </p:pic>
      <p:grpSp>
        <p:nvGrpSpPr>
          <p:cNvPr id="12" name="Group 11">
            <a:extLst>
              <a:ext uri="{FF2B5EF4-FFF2-40B4-BE49-F238E27FC236}">
                <a16:creationId xmlns:a16="http://schemas.microsoft.com/office/drawing/2014/main" id="{60227E73-2C12-43CE-883D-0840D8F51E59}"/>
              </a:ext>
            </a:extLst>
          </p:cNvPr>
          <p:cNvGrpSpPr/>
          <p:nvPr/>
        </p:nvGrpSpPr>
        <p:grpSpPr>
          <a:xfrm>
            <a:off x="719147" y="798192"/>
            <a:ext cx="6629400" cy="508000"/>
            <a:chOff x="789624" y="1191463"/>
            <a:chExt cx="6629400" cy="508000"/>
          </a:xfrm>
        </p:grpSpPr>
        <p:sp>
          <p:nvSpPr>
            <p:cNvPr id="15" name="AutoShape 52">
              <a:extLst>
                <a:ext uri="{FF2B5EF4-FFF2-40B4-BE49-F238E27FC236}">
                  <a16:creationId xmlns:a16="http://schemas.microsoft.com/office/drawing/2014/main" id="{C1F96B1E-3641-4373-B884-243E5956E535}"/>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smtClean="0">
                  <a:latin typeface="Cambria" panose="02040503050406030204" pitchFamily="18" charset="0"/>
                </a:rPr>
                <a:t>Parameter </a:t>
              </a:r>
              <a:r>
                <a:rPr lang="en-US" sz="4800" b="1" dirty="0" err="1">
                  <a:latin typeface="Cambria" panose="02040503050406030204" pitchFamily="18" charset="0"/>
                </a:rPr>
                <a:t>mặc</a:t>
              </a:r>
              <a:r>
                <a:rPr lang="en-US" sz="4800" b="1" dirty="0">
                  <a:latin typeface="Cambria" panose="02040503050406030204" pitchFamily="18" charset="0"/>
                </a:rPr>
                <a:t> </a:t>
              </a:r>
              <a:r>
                <a:rPr lang="en-US" sz="4800" b="1" dirty="0" err="1">
                  <a:latin typeface="Cambria" panose="02040503050406030204" pitchFamily="18" charset="0"/>
                </a:rPr>
                <a:t>định</a:t>
              </a:r>
              <a:endParaRPr lang="en-US" sz="4800" b="1" dirty="0">
                <a:latin typeface="Cambria" panose="02040503050406030204" pitchFamily="18" charset="0"/>
              </a:endParaRPr>
            </a:p>
          </p:txBody>
        </p:sp>
        <p:grpSp>
          <p:nvGrpSpPr>
            <p:cNvPr id="16" name="Group 17">
              <a:extLst>
                <a:ext uri="{FF2B5EF4-FFF2-40B4-BE49-F238E27FC236}">
                  <a16:creationId xmlns:a16="http://schemas.microsoft.com/office/drawing/2014/main" id="{57731E95-7640-4389-9C00-4B3AC3828D45}"/>
                </a:ext>
              </a:extLst>
            </p:cNvPr>
            <p:cNvGrpSpPr>
              <a:grpSpLocks/>
            </p:cNvGrpSpPr>
            <p:nvPr/>
          </p:nvGrpSpPr>
          <p:grpSpPr bwMode="auto">
            <a:xfrm>
              <a:off x="789624" y="1295400"/>
              <a:ext cx="353376" cy="272472"/>
              <a:chOff x="1110" y="2656"/>
              <a:chExt cx="1549" cy="1351"/>
            </a:xfrm>
          </p:grpSpPr>
          <p:sp>
            <p:nvSpPr>
              <p:cNvPr id="17" name="AutoShape 18">
                <a:extLst>
                  <a:ext uri="{FF2B5EF4-FFF2-40B4-BE49-F238E27FC236}">
                    <a16:creationId xmlns:a16="http://schemas.microsoft.com/office/drawing/2014/main" id="{ACFD5DB5-87AC-4156-8A89-D4A05964AD7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18" name="AutoShape 19">
                <a:extLst>
                  <a:ext uri="{FF2B5EF4-FFF2-40B4-BE49-F238E27FC236}">
                    <a16:creationId xmlns:a16="http://schemas.microsoft.com/office/drawing/2014/main" id="{D52D3B6B-C4B2-4971-9588-93249528153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19" name="AutoShape 20">
                <a:extLst>
                  <a:ext uri="{FF2B5EF4-FFF2-40B4-BE49-F238E27FC236}">
                    <a16:creationId xmlns:a16="http://schemas.microsoft.com/office/drawing/2014/main" id="{60345F0B-AA83-4D40-935B-34D1B6C21AC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5170682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smtClean="0">
                  <a:latin typeface="Cambria" panose="02040503050406030204" pitchFamily="18" charset="0"/>
                </a:rPr>
                <a:t>Lambda </a:t>
              </a:r>
              <a:r>
                <a:rPr lang="en-US" sz="4400" b="1" dirty="0">
                  <a:latin typeface="Cambria" panose="02040503050406030204" pitchFamily="18" charset="0"/>
                </a:rPr>
                <a:t>Expression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75</a:t>
            </a:fld>
            <a:endParaRPr lang="en-US"/>
          </a:p>
        </p:txBody>
      </p:sp>
      <p:sp>
        <p:nvSpPr>
          <p:cNvPr id="14" name="Content Placeholder 2"/>
          <p:cNvSpPr txBox="1">
            <a:spLocks/>
          </p:cNvSpPr>
          <p:nvPr/>
        </p:nvSpPr>
        <p:spPr>
          <a:xfrm>
            <a:off x="522445" y="206084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dirty="0">
                <a:latin typeface="Cambria" panose="02040503050406030204" pitchFamily="18" charset="0"/>
                <a:cs typeface="Times New Roman" pitchFamily="18" charset="0"/>
              </a:rPr>
              <a:t>Python </a:t>
            </a:r>
            <a:r>
              <a:rPr lang="en-US" dirty="0" err="1">
                <a:latin typeface="Cambria" panose="02040503050406030204" pitchFamily="18" charset="0"/>
                <a:cs typeface="Times New Roman" pitchFamily="18" charset="0"/>
              </a:rPr>
              <a:t>hỗ</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trợ</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kiểu</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khai</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báo</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hàm</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nặc</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danh</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thông</a:t>
            </a:r>
            <a:r>
              <a:rPr lang="en-US" dirty="0">
                <a:latin typeface="Cambria" panose="02040503050406030204" pitchFamily="18" charset="0"/>
                <a:cs typeface="Times New Roman" pitchFamily="18" charset="0"/>
              </a:rPr>
              <a:t> qua Lambda expression:</a:t>
            </a:r>
          </a:p>
          <a:p>
            <a:pPr marL="457200" indent="-457200" algn="just">
              <a:buFont typeface="Wingdings" pitchFamily="2" charset="2"/>
              <a:buChar char="Ø"/>
            </a:pPr>
            <a:endParaRPr lang="en-US" dirty="0">
              <a:latin typeface="Cambria" panose="02040503050406030204" pitchFamily="18" charset="0"/>
              <a:cs typeface="Times New Roman" pitchFamily="18" charset="0"/>
            </a:endParaRPr>
          </a:p>
          <a:p>
            <a:pPr marL="0" indent="0" algn="just">
              <a:buNone/>
            </a:pPr>
            <a:r>
              <a:rPr lang="en-US" dirty="0">
                <a:latin typeface="Cambria" panose="02040503050406030204" pitchFamily="18" charset="0"/>
                <a:cs typeface="Times New Roman" pitchFamily="18" charset="0"/>
              </a:rPr>
              <a:t>lambda: </a:t>
            </a:r>
            <a:r>
              <a:rPr lang="en-US" dirty="0" err="1">
                <a:latin typeface="Cambria" panose="02040503050406030204" pitchFamily="18" charset="0"/>
                <a:cs typeface="Times New Roman" pitchFamily="18" charset="0"/>
              </a:rPr>
              <a:t>là</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từ</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khóa</a:t>
            </a:r>
            <a:endParaRPr lang="en-US" dirty="0">
              <a:latin typeface="Cambria" panose="02040503050406030204" pitchFamily="18" charset="0"/>
              <a:cs typeface="Times New Roman" pitchFamily="18" charset="0"/>
            </a:endParaRPr>
          </a:p>
          <a:p>
            <a:pPr marL="0" indent="0" algn="just">
              <a:buNone/>
            </a:pPr>
            <a:r>
              <a:rPr lang="en-US" dirty="0" err="1">
                <a:latin typeface="Cambria" panose="02040503050406030204" pitchFamily="18" charset="0"/>
                <a:cs typeface="Times New Roman" pitchFamily="18" charset="0"/>
              </a:rPr>
              <a:t>paramaterlist</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tập</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hợp</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các</a:t>
            </a:r>
            <a:r>
              <a:rPr lang="en-US" dirty="0">
                <a:latin typeface="Cambria" panose="02040503050406030204" pitchFamily="18" charset="0"/>
                <a:cs typeface="Times New Roman" pitchFamily="18" charset="0"/>
              </a:rPr>
              <a:t> parameter </a:t>
            </a:r>
            <a:r>
              <a:rPr lang="en-US" dirty="0" err="1">
                <a:latin typeface="Cambria" panose="02040503050406030204" pitchFamily="18" charset="0"/>
                <a:cs typeface="Times New Roman" pitchFamily="18" charset="0"/>
              </a:rPr>
              <a:t>mà</a:t>
            </a:r>
            <a:r>
              <a:rPr lang="en-US" dirty="0">
                <a:latin typeface="Cambria" panose="02040503050406030204" pitchFamily="18" charset="0"/>
                <a:cs typeface="Times New Roman" pitchFamily="18" charset="0"/>
              </a:rPr>
              <a:t> ta </a:t>
            </a:r>
            <a:r>
              <a:rPr lang="en-US" dirty="0" err="1">
                <a:latin typeface="Cambria" panose="02040503050406030204" pitchFamily="18" charset="0"/>
                <a:cs typeface="Times New Roman" pitchFamily="18" charset="0"/>
              </a:rPr>
              <a:t>muốn</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định</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nghĩa</a:t>
            </a:r>
            <a:endParaRPr lang="en-US" dirty="0">
              <a:latin typeface="Cambria" panose="02040503050406030204" pitchFamily="18" charset="0"/>
              <a:cs typeface="Times New Roman" pitchFamily="18" charset="0"/>
            </a:endParaRPr>
          </a:p>
          <a:p>
            <a:pPr marL="0" indent="0" algn="just">
              <a:buNone/>
            </a:pPr>
            <a:r>
              <a:rPr lang="en-US" dirty="0">
                <a:latin typeface="Cambria" panose="02040503050406030204" pitchFamily="18" charset="0"/>
                <a:cs typeface="Times New Roman" pitchFamily="18" charset="0"/>
              </a:rPr>
              <a:t>expression: </a:t>
            </a:r>
            <a:r>
              <a:rPr lang="en-US" dirty="0" err="1">
                <a:latin typeface="Cambria" panose="02040503050406030204" pitchFamily="18" charset="0"/>
                <a:cs typeface="Times New Roman" pitchFamily="18" charset="0"/>
              </a:rPr>
              <a:t>biểu</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thức</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đơn</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trong</a:t>
            </a:r>
            <a:r>
              <a:rPr lang="en-US" dirty="0">
                <a:latin typeface="Cambria" panose="02040503050406030204" pitchFamily="18" charset="0"/>
                <a:cs typeface="Times New Roman" pitchFamily="18" charset="0"/>
              </a:rPr>
              <a:t> Python(</a:t>
            </a:r>
            <a:r>
              <a:rPr lang="en-US" dirty="0" err="1">
                <a:latin typeface="Cambria" panose="02040503050406030204" pitchFamily="18" charset="0"/>
                <a:cs typeface="Times New Roman" pitchFamily="18" charset="0"/>
              </a:rPr>
              <a:t>ko</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nhập</a:t>
            </a:r>
            <a:r>
              <a:rPr lang="en-US" dirty="0">
                <a:latin typeface="Cambria" panose="02040503050406030204" pitchFamily="18" charset="0"/>
                <a:cs typeface="Times New Roman" pitchFamily="18" charset="0"/>
              </a:rPr>
              <a:t> complex)</a:t>
            </a:r>
            <a:endParaRPr lang="en-US" sz="3600" dirty="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BF51C4DD-C6D2-48BF-A91C-BE1797BCB3FC}"/>
              </a:ext>
            </a:extLst>
          </p:cNvPr>
          <p:cNvPicPr>
            <a:picLocks noChangeAspect="1"/>
          </p:cNvPicPr>
          <p:nvPr/>
        </p:nvPicPr>
        <p:blipFill>
          <a:blip r:embed="rId3"/>
          <a:stretch>
            <a:fillRect/>
          </a:stretch>
        </p:blipFill>
        <p:spPr>
          <a:xfrm>
            <a:off x="3997959" y="2778262"/>
            <a:ext cx="7402417" cy="1370818"/>
          </a:xfrm>
          <a:prstGeom prst="rect">
            <a:avLst/>
          </a:prstGeom>
        </p:spPr>
      </p:pic>
    </p:spTree>
    <p:extLst>
      <p:ext uri="{BB962C8B-B14F-4D97-AF65-F5344CB8AC3E}">
        <p14:creationId xmlns:p14="http://schemas.microsoft.com/office/powerpoint/2010/main" val="19031541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76</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a:latin typeface="Cambria" panose="02040503050406030204" pitchFamily="18" charset="0"/>
                <a:cs typeface="Times New Roman" pitchFamily="18" charset="0"/>
              </a:rPr>
              <a:t>Ví dụ ta định nghĩa 1 hàm </a:t>
            </a:r>
          </a:p>
          <a:p>
            <a:pPr marL="457200" indent="-457200" algn="just">
              <a:buFont typeface="Wingdings" pitchFamily="2" charset="2"/>
              <a:buChar char="Ø"/>
            </a:pPr>
            <a:r>
              <a:rPr lang="en-US" sz="2800">
                <a:latin typeface="Cambria" panose="02040503050406030204" pitchFamily="18" charset="0"/>
                <a:cs typeface="Times New Roman" pitchFamily="18" charset="0"/>
              </a:rPr>
              <a:t>Ta thấy đối số 1 là 1 hàm f nào đó</a:t>
            </a:r>
          </a:p>
          <a:p>
            <a:pPr marL="457200" indent="-457200" algn="just">
              <a:buFont typeface="Wingdings" pitchFamily="2" charset="2"/>
              <a:buChar char="Ø"/>
            </a:pPr>
            <a:r>
              <a:rPr lang="en-US" sz="2800">
                <a:latin typeface="Cambria" panose="02040503050406030204" pitchFamily="18" charset="0"/>
                <a:cs typeface="Times New Roman" pitchFamily="18" charset="0"/>
              </a:rPr>
              <a:t>Từ handle này ta có thể gọi tùy ý các giao tác:</a:t>
            </a:r>
          </a:p>
          <a:p>
            <a:pPr marL="457200" indent="-457200" algn="just">
              <a:buFont typeface="Wingdings" pitchFamily="2" charset="2"/>
              <a:buChar char="Ø"/>
            </a:pPr>
            <a:endParaRPr lang="en-US" sz="2800">
              <a:latin typeface="Cambria" panose="02040503050406030204" pitchFamily="18" charset="0"/>
              <a:cs typeface="Times New Roman" pitchFamily="18" charset="0"/>
            </a:endParaRPr>
          </a:p>
          <a:p>
            <a:pPr marL="457200" indent="-457200" algn="just">
              <a:buFont typeface="Wingdings" pitchFamily="2" charset="2"/>
              <a:buChar char="Ø"/>
            </a:pPr>
            <a:endParaRPr lang="en-US" sz="2800">
              <a:latin typeface="Cambria" panose="02040503050406030204" pitchFamily="18" charset="0"/>
              <a:cs typeface="Times New Roman" pitchFamily="18" charset="0"/>
            </a:endParaRPr>
          </a:p>
          <a:p>
            <a:pPr marL="457200" indent="-457200" algn="just">
              <a:buFont typeface="Wingdings" pitchFamily="2" charset="2"/>
              <a:buChar char="Ø"/>
            </a:pPr>
            <a:r>
              <a:rPr lang="en-US" sz="2800">
                <a:latin typeface="Cambria" panose="02040503050406030204" pitchFamily="18" charset="0"/>
                <a:cs typeface="Times New Roman" pitchFamily="18" charset="0"/>
              </a:rPr>
              <a:t>Tr</a:t>
            </a:r>
            <a:r>
              <a:rPr lang="vi-VN" sz="2800">
                <a:latin typeface="Cambria" panose="02040503050406030204" pitchFamily="18" charset="0"/>
                <a:cs typeface="Times New Roman" pitchFamily="18" charset="0"/>
              </a:rPr>
              <a:t>ư</a:t>
            </a:r>
            <a:r>
              <a:rPr lang="en-US" sz="2800">
                <a:latin typeface="Cambria" panose="02040503050406030204" pitchFamily="18" charset="0"/>
                <a:cs typeface="Times New Roman" pitchFamily="18" charset="0"/>
              </a:rPr>
              <a:t>ớc dấu 2 chấm là từ khóa lambda, đằng sau nó là số l</a:t>
            </a:r>
            <a:r>
              <a:rPr lang="vi-VN" sz="2800">
                <a:latin typeface="Cambria" panose="02040503050406030204" pitchFamily="18" charset="0"/>
                <a:cs typeface="Times New Roman" pitchFamily="18" charset="0"/>
              </a:rPr>
              <a:t>ư</a:t>
            </a:r>
            <a:r>
              <a:rPr lang="en-US" sz="2800">
                <a:latin typeface="Cambria" panose="02040503050406030204" pitchFamily="18" charset="0"/>
                <a:cs typeface="Times New Roman" pitchFamily="18" charset="0"/>
              </a:rPr>
              <a:t>ợng các biến đ</a:t>
            </a:r>
            <a:r>
              <a:rPr lang="vi-VN" sz="2800">
                <a:latin typeface="Cambria" panose="02040503050406030204" pitchFamily="18" charset="0"/>
                <a:cs typeface="Times New Roman" pitchFamily="18" charset="0"/>
              </a:rPr>
              <a:t>ư</a:t>
            </a:r>
            <a:r>
              <a:rPr lang="en-US" sz="2800">
                <a:latin typeface="Cambria" panose="02040503050406030204" pitchFamily="18" charset="0"/>
                <a:cs typeface="Times New Roman" pitchFamily="18" charset="0"/>
              </a:rPr>
              <a:t>ợc khai báo trong handle (tính sau chữ f). Tức là nếu ta handle(f,x,y) thì viết lambda x, y:</a:t>
            </a:r>
          </a:p>
          <a:p>
            <a:pPr marL="0" indent="0" algn="just">
              <a:buNone/>
            </a:pPr>
            <a:endParaRPr lang="en-US">
              <a:latin typeface="Cambria" panose="02040503050406030204" pitchFamily="18" charset="0"/>
              <a:cs typeface="Times New Roman" pitchFamily="18" charset="0"/>
            </a:endParaRPr>
          </a:p>
        </p:txBody>
      </p:sp>
      <p:pic>
        <p:nvPicPr>
          <p:cNvPr id="9" name="Picture 8">
            <a:extLst>
              <a:ext uri="{FF2B5EF4-FFF2-40B4-BE49-F238E27FC236}">
                <a16:creationId xmlns:a16="http://schemas.microsoft.com/office/drawing/2014/main" id="{2EDEA68B-7828-46F6-8E43-D0446155AABD}"/>
              </a:ext>
            </a:extLst>
          </p:cNvPr>
          <p:cNvPicPr>
            <a:picLocks noChangeAspect="1"/>
          </p:cNvPicPr>
          <p:nvPr/>
        </p:nvPicPr>
        <p:blipFill>
          <a:blip r:embed="rId3"/>
          <a:stretch>
            <a:fillRect/>
          </a:stretch>
        </p:blipFill>
        <p:spPr>
          <a:xfrm>
            <a:off x="5410199" y="933449"/>
            <a:ext cx="3951037" cy="733426"/>
          </a:xfrm>
          <a:prstGeom prst="rect">
            <a:avLst/>
          </a:prstGeom>
        </p:spPr>
      </p:pic>
      <p:sp>
        <p:nvSpPr>
          <p:cNvPr id="11" name="Rectangle 2">
            <a:extLst>
              <a:ext uri="{FF2B5EF4-FFF2-40B4-BE49-F238E27FC236}">
                <a16:creationId xmlns:a16="http://schemas.microsoft.com/office/drawing/2014/main" id="{34E346FC-007C-413C-9DC0-52EE81B0049C}"/>
              </a:ext>
            </a:extLst>
          </p:cNvPr>
          <p:cNvSpPr>
            <a:spLocks noChangeArrowheads="1"/>
          </p:cNvSpPr>
          <p:nvPr/>
        </p:nvSpPr>
        <p:spPr bwMode="auto">
          <a:xfrm>
            <a:off x="3810000" y="2749242"/>
            <a:ext cx="5715026"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000000"/>
                </a:solidFill>
                <a:latin typeface="Courier New" panose="02070309020205020404" pitchFamily="49" charset="0"/>
                <a:cs typeface="Courier New" panose="02070309020205020404" pitchFamily="49" charset="0"/>
              </a:rPr>
              <a:t>ret1</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=handle(</a:t>
            </a:r>
            <a:r>
              <a:rPr kumimoji="0" lang="en-US" altLang="en-US" sz="24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lambda </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x:x%</a:t>
            </a:r>
            <a:r>
              <a:rPr kumimoji="0" lang="en-US" altLang="en-US" sz="24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0</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7</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ret2=handle(</a:t>
            </a:r>
            <a:r>
              <a:rPr lang="en-US" altLang="en-US" sz="2400" b="1">
                <a:solidFill>
                  <a:srgbClr val="000080"/>
                </a:solidFill>
                <a:latin typeface="Courier New" panose="02070309020205020404" pitchFamily="49" charset="0"/>
                <a:cs typeface="Courier New" panose="02070309020205020404" pitchFamily="49" charset="0"/>
              </a:rPr>
              <a:t>lambda </a:t>
            </a:r>
            <a:r>
              <a:rPr lang="en-US" altLang="en-US" sz="2400">
                <a:solidFill>
                  <a:srgbClr val="000000"/>
                </a:solidFill>
                <a:latin typeface="Courier New" panose="02070309020205020404" pitchFamily="49" charset="0"/>
                <a:cs typeface="Courier New" panose="02070309020205020404" pitchFamily="49" charset="0"/>
              </a:rPr>
              <a:t>x:x%</a:t>
            </a:r>
            <a:r>
              <a:rPr lang="en-US" altLang="en-US" sz="2400">
                <a:solidFill>
                  <a:srgbClr val="0000FF"/>
                </a:solidFill>
                <a:latin typeface="Courier New" panose="02070309020205020404" pitchFamily="49" charset="0"/>
                <a:cs typeface="Courier New" panose="02070309020205020404" pitchFamily="49" charset="0"/>
              </a:rPr>
              <a:t>2</a:t>
            </a:r>
            <a:r>
              <a:rPr lang="en-US" altLang="en-US" sz="2400">
                <a:solidFill>
                  <a:srgbClr val="000000"/>
                </a:solidFill>
                <a:latin typeface="Courier New" panose="02070309020205020404" pitchFamily="49" charset="0"/>
                <a:cs typeface="Courier New" panose="02070309020205020404" pitchFamily="49" charset="0"/>
              </a:rPr>
              <a:t>!=</a:t>
            </a:r>
            <a:r>
              <a:rPr lang="en-US" altLang="en-US" sz="2400">
                <a:solidFill>
                  <a:srgbClr val="0000FF"/>
                </a:solidFill>
                <a:latin typeface="Courier New" panose="02070309020205020404" pitchFamily="49" charset="0"/>
                <a:cs typeface="Courier New" panose="02070309020205020404" pitchFamily="49" charset="0"/>
              </a:rPr>
              <a:t>0</a:t>
            </a:r>
            <a:r>
              <a:rPr lang="en-US" altLang="en-US" sz="2400">
                <a:solidFill>
                  <a:srgbClr val="000000"/>
                </a:solidFill>
                <a:latin typeface="Courier New" panose="02070309020205020404" pitchFamily="49" charset="0"/>
                <a:cs typeface="Courier New" panose="02070309020205020404" pitchFamily="49" charset="0"/>
              </a:rPr>
              <a:t>,</a:t>
            </a:r>
            <a:r>
              <a:rPr lang="en-US" altLang="en-US" sz="2400">
                <a:solidFill>
                  <a:srgbClr val="0000FF"/>
                </a:solidFill>
                <a:latin typeface="Courier New" panose="02070309020205020404" pitchFamily="49" charset="0"/>
                <a:cs typeface="Courier New" panose="02070309020205020404" pitchFamily="49" charset="0"/>
              </a:rPr>
              <a:t>7</a:t>
            </a:r>
            <a:r>
              <a:rPr lang="en-US" altLang="en-US" sz="2400">
                <a:solidFill>
                  <a:srgbClr val="000000"/>
                </a:solidFill>
                <a:latin typeface="Courier New" panose="02070309020205020404" pitchFamily="49" charset="0"/>
                <a:cs typeface="Courier New" panose="02070309020205020404" pitchFamily="49" charset="0"/>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534B4DD4-4FD3-48B9-AA29-0ED1ED49DFDC}"/>
              </a:ext>
            </a:extLst>
          </p:cNvPr>
          <p:cNvPicPr>
            <a:picLocks noChangeAspect="1"/>
          </p:cNvPicPr>
          <p:nvPr/>
        </p:nvPicPr>
        <p:blipFill>
          <a:blip r:embed="rId4"/>
          <a:stretch>
            <a:fillRect/>
          </a:stretch>
        </p:blipFill>
        <p:spPr>
          <a:xfrm>
            <a:off x="4190999" y="4662606"/>
            <a:ext cx="6869855" cy="2077919"/>
          </a:xfrm>
          <a:prstGeom prst="rect">
            <a:avLst/>
          </a:prstGeom>
        </p:spPr>
      </p:pic>
      <p:grpSp>
        <p:nvGrpSpPr>
          <p:cNvPr id="15" name="Group 14">
            <a:extLst>
              <a:ext uri="{FF2B5EF4-FFF2-40B4-BE49-F238E27FC236}">
                <a16:creationId xmlns:a16="http://schemas.microsoft.com/office/drawing/2014/main" id="{55C99E93-2F1B-4D56-AA7E-325D0D8245FD}"/>
              </a:ext>
            </a:extLst>
          </p:cNvPr>
          <p:cNvGrpSpPr/>
          <p:nvPr/>
        </p:nvGrpSpPr>
        <p:grpSpPr>
          <a:xfrm>
            <a:off x="152400" y="152400"/>
            <a:ext cx="6629400" cy="508000"/>
            <a:chOff x="789624" y="1191463"/>
            <a:chExt cx="6629400" cy="508000"/>
          </a:xfrm>
        </p:grpSpPr>
        <p:sp>
          <p:nvSpPr>
            <p:cNvPr id="16" name="AutoShape 52">
              <a:extLst>
                <a:ext uri="{FF2B5EF4-FFF2-40B4-BE49-F238E27FC236}">
                  <a16:creationId xmlns:a16="http://schemas.microsoft.com/office/drawing/2014/main" id="{7D1CE00D-B549-493B-AE4D-33B38A060AC0}"/>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smtClean="0">
                  <a:latin typeface="Cambria" panose="02040503050406030204" pitchFamily="18" charset="0"/>
                </a:rPr>
                <a:t>Lambda </a:t>
              </a:r>
              <a:r>
                <a:rPr lang="en-US" sz="4000" b="1" dirty="0">
                  <a:latin typeface="Cambria" panose="02040503050406030204" pitchFamily="18" charset="0"/>
                </a:rPr>
                <a:t>Expression</a:t>
              </a:r>
            </a:p>
          </p:txBody>
        </p:sp>
        <p:grpSp>
          <p:nvGrpSpPr>
            <p:cNvPr id="17" name="Group 17">
              <a:extLst>
                <a:ext uri="{FF2B5EF4-FFF2-40B4-BE49-F238E27FC236}">
                  <a16:creationId xmlns:a16="http://schemas.microsoft.com/office/drawing/2014/main" id="{79E663D1-B7F4-4085-98AF-0674F3D76F82}"/>
                </a:ext>
              </a:extLst>
            </p:cNvPr>
            <p:cNvGrpSpPr>
              <a:grpSpLocks/>
            </p:cNvGrpSpPr>
            <p:nvPr/>
          </p:nvGrpSpPr>
          <p:grpSpPr bwMode="auto">
            <a:xfrm>
              <a:off x="789624" y="1295400"/>
              <a:ext cx="353376" cy="272472"/>
              <a:chOff x="1110" y="2656"/>
              <a:chExt cx="1549" cy="1351"/>
            </a:xfrm>
          </p:grpSpPr>
          <p:sp>
            <p:nvSpPr>
              <p:cNvPr id="18" name="AutoShape 18">
                <a:extLst>
                  <a:ext uri="{FF2B5EF4-FFF2-40B4-BE49-F238E27FC236}">
                    <a16:creationId xmlns:a16="http://schemas.microsoft.com/office/drawing/2014/main" id="{544AFC4B-F8E1-4DB2-A742-726EA11C8F6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19" name="AutoShape 19">
                <a:extLst>
                  <a:ext uri="{FF2B5EF4-FFF2-40B4-BE49-F238E27FC236}">
                    <a16:creationId xmlns:a16="http://schemas.microsoft.com/office/drawing/2014/main" id="{3F442E4C-4D85-4BC9-B4FC-ED2F41B7830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20" name="AutoShape 20">
                <a:extLst>
                  <a:ext uri="{FF2B5EF4-FFF2-40B4-BE49-F238E27FC236}">
                    <a16:creationId xmlns:a16="http://schemas.microsoft.com/office/drawing/2014/main" id="{6CAD22F4-4AAF-452E-8A36-F973BA8B174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6129466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77</a:t>
            </a:fld>
            <a:endParaRPr lang="en-US"/>
          </a:p>
        </p:txBody>
      </p:sp>
      <p:sp>
        <p:nvSpPr>
          <p:cNvPr id="14" name="Content Placeholder 2"/>
          <p:cNvSpPr txBox="1">
            <a:spLocks/>
          </p:cNvSpPr>
          <p:nvPr/>
        </p:nvSpPr>
        <p:spPr>
          <a:xfrm>
            <a:off x="353376" y="1844824"/>
            <a:ext cx="5715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dirty="0" err="1">
                <a:latin typeface="Cambria" panose="02040503050406030204" pitchFamily="18" charset="0"/>
                <a:cs typeface="Times New Roman" pitchFamily="18" charset="0"/>
              </a:rPr>
              <a:t>Vì</a:t>
            </a:r>
            <a:r>
              <a:rPr lang="en-US" sz="2800" dirty="0">
                <a:latin typeface="Cambria" panose="02040503050406030204" pitchFamily="18" charset="0"/>
                <a:cs typeface="Times New Roman" pitchFamily="18" charset="0"/>
              </a:rPr>
              <a:t> lambda expression </a:t>
            </a:r>
            <a:r>
              <a:rPr lang="en-US" sz="2800" dirty="0" err="1">
                <a:latin typeface="Cambria" panose="02040503050406030204" pitchFamily="18" charset="0"/>
                <a:cs typeface="Times New Roman" pitchFamily="18" charset="0"/>
              </a:rPr>
              <a:t>không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nhận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viết</a:t>
            </a:r>
            <a:r>
              <a:rPr lang="en-US" sz="2800" dirty="0">
                <a:latin typeface="Cambria" panose="02040503050406030204" pitchFamily="18" charset="0"/>
                <a:cs typeface="Times New Roman" pitchFamily="18" charset="0"/>
              </a:rPr>
              <a:t> complex, do </a:t>
            </a:r>
            <a:r>
              <a:rPr lang="en-US" sz="2800" dirty="0" err="1">
                <a:latin typeface="Cambria" panose="02040503050406030204" pitchFamily="18" charset="0"/>
                <a:cs typeface="Times New Roman" pitchFamily="18" charset="0"/>
              </a:rPr>
              <a:t>đó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nếu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muốn</a:t>
            </a:r>
            <a:r>
              <a:rPr lang="en-US" sz="2800" dirty="0">
                <a:latin typeface="Cambria" panose="02040503050406030204" pitchFamily="18" charset="0"/>
                <a:cs typeface="Times New Roman" pitchFamily="18" charset="0"/>
              </a:rPr>
              <a:t> complex </a:t>
            </a:r>
            <a:r>
              <a:rPr lang="en-US" sz="2800" dirty="0" err="1">
                <a:latin typeface="Cambria" panose="02040503050406030204" pitchFamily="18" charset="0"/>
                <a:cs typeface="Times New Roman" pitchFamily="18" charset="0"/>
              </a:rPr>
              <a:t>thì</a:t>
            </a:r>
            <a:r>
              <a:rPr lang="en-US" sz="2800" dirty="0">
                <a:latin typeface="Cambria" panose="02040503050406030204" pitchFamily="18" charset="0"/>
                <a:cs typeface="Times New Roman" pitchFamily="18" charset="0"/>
              </a:rPr>
              <a:t> ta </a:t>
            </a:r>
            <a:r>
              <a:rPr lang="en-US" sz="2800" dirty="0" err="1">
                <a:latin typeface="Cambria" panose="02040503050406030204" pitchFamily="18" charset="0"/>
                <a:cs typeface="Times New Roman" pitchFamily="18" charset="0"/>
              </a:rPr>
              <a:t>nên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định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nghĩa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độc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lập</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rồi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truyền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vào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Lamba</a:t>
            </a:r>
            <a:r>
              <a:rPr lang="en-US" sz="2800" dirty="0">
                <a:latin typeface="Cambria" panose="02040503050406030204" pitchFamily="18" charset="0"/>
                <a:cs typeface="Times New Roman" pitchFamily="18" charset="0"/>
              </a:rPr>
              <a:t> expression. </a:t>
            </a:r>
            <a:r>
              <a:rPr lang="en-US" sz="2800" dirty="0" err="1">
                <a:latin typeface="Cambria" panose="02040503050406030204" pitchFamily="18" charset="0"/>
                <a:cs typeface="Times New Roman" pitchFamily="18" charset="0"/>
              </a:rPr>
              <a:t>Ví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dụ</a:t>
            </a:r>
            <a:r>
              <a:rPr lang="en-US" sz="2800" dirty="0">
                <a:latin typeface="Cambria" panose="02040503050406030204" pitchFamily="18" charset="0"/>
                <a:cs typeface="Times New Roman" pitchFamily="18" charset="0"/>
              </a:rPr>
              <a:t>:</a:t>
            </a:r>
          </a:p>
          <a:p>
            <a:pPr marL="457200" indent="-457200" algn="just">
              <a:buFont typeface="Wingdings" pitchFamily="2" charset="2"/>
              <a:buChar char="Ø"/>
            </a:pPr>
            <a:r>
              <a:rPr lang="en-US" sz="2800" dirty="0">
                <a:latin typeface="Cambria" panose="02040503050406030204" pitchFamily="18" charset="0"/>
                <a:cs typeface="Times New Roman" pitchFamily="18" charset="0"/>
              </a:rPr>
              <a:t>Ở </a:t>
            </a:r>
            <a:r>
              <a:rPr lang="en-US" sz="2800" dirty="0" err="1">
                <a:latin typeface="Cambria" panose="02040503050406030204" pitchFamily="18" charset="0"/>
                <a:cs typeface="Times New Roman" pitchFamily="18" charset="0"/>
              </a:rPr>
              <a:t>bên</a:t>
            </a:r>
            <a:r>
              <a:rPr lang="en-US" sz="2800" dirty="0">
                <a:latin typeface="Cambria" panose="02040503050406030204" pitchFamily="18" charset="0"/>
                <a:cs typeface="Times New Roman" pitchFamily="18" charset="0"/>
              </a:rPr>
              <a:t> ta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4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trong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soChan</a:t>
            </a:r>
            <a:r>
              <a:rPr lang="en-US" sz="2800" dirty="0" smtClean="0">
                <a:latin typeface="Cambria" panose="02040503050406030204" pitchFamily="18" charset="0"/>
                <a:cs typeface="Times New Roman" pitchFamily="18" charset="0"/>
              </a:rPr>
              <a:t>, sole</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SoNguyenTo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sẽ</a:t>
            </a:r>
            <a:r>
              <a:rPr lang="en-US" sz="2800" dirty="0">
                <a:latin typeface="Cambria" panose="02040503050406030204" pitchFamily="18" charset="0"/>
                <a:cs typeface="Times New Roman" pitchFamily="18" charset="0"/>
              </a:rPr>
              <a:t> đ</a:t>
            </a:r>
            <a:r>
              <a:rPr lang="vi-VN" sz="2800" dirty="0">
                <a:latin typeface="Cambria" panose="02040503050406030204" pitchFamily="18" charset="0"/>
                <a:cs typeface="Times New Roman" pitchFamily="18" charset="0"/>
              </a:rPr>
              <a:t>ư</a:t>
            </a:r>
            <a:r>
              <a:rPr lang="en-US" sz="2800" dirty="0" err="1">
                <a:latin typeface="Cambria" panose="02040503050406030204" pitchFamily="18" charset="0"/>
                <a:cs typeface="Times New Roman" pitchFamily="18" charset="0"/>
              </a:rPr>
              <a:t>ợc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gọi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vào</a:t>
            </a:r>
            <a:r>
              <a:rPr lang="en-US" sz="2800" dirty="0">
                <a:latin typeface="Cambria" panose="02040503050406030204" pitchFamily="18" charset="0"/>
                <a:cs typeface="Times New Roman" pitchFamily="18" charset="0"/>
              </a:rPr>
              <a:t> handle</a:t>
            </a:r>
            <a:endParaRPr lang="en-US" dirty="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FD578B12-AEE1-434B-9495-3FF3E51B4C35}"/>
              </a:ext>
            </a:extLst>
          </p:cNvPr>
          <p:cNvPicPr>
            <a:picLocks noChangeAspect="1"/>
          </p:cNvPicPr>
          <p:nvPr/>
        </p:nvPicPr>
        <p:blipFill>
          <a:blip r:embed="rId3"/>
          <a:stretch>
            <a:fillRect/>
          </a:stretch>
        </p:blipFill>
        <p:spPr>
          <a:xfrm>
            <a:off x="6744072" y="1831341"/>
            <a:ext cx="4762500" cy="4476750"/>
          </a:xfrm>
          <a:prstGeom prst="rect">
            <a:avLst/>
          </a:prstGeom>
        </p:spPr>
      </p:pic>
      <p:grpSp>
        <p:nvGrpSpPr>
          <p:cNvPr id="11" name="Group 10">
            <a:extLst>
              <a:ext uri="{FF2B5EF4-FFF2-40B4-BE49-F238E27FC236}">
                <a16:creationId xmlns:a16="http://schemas.microsoft.com/office/drawing/2014/main" id="{F3607B64-9030-4AA0-AB4C-8A90F49AFAF5}"/>
              </a:ext>
            </a:extLst>
          </p:cNvPr>
          <p:cNvGrpSpPr/>
          <p:nvPr/>
        </p:nvGrpSpPr>
        <p:grpSpPr>
          <a:xfrm>
            <a:off x="152400" y="256337"/>
            <a:ext cx="7043432" cy="1152961"/>
            <a:chOff x="789624" y="1295400"/>
            <a:chExt cx="7043432" cy="1152961"/>
          </a:xfrm>
        </p:grpSpPr>
        <p:sp>
          <p:nvSpPr>
            <p:cNvPr id="12" name="AutoShape 52">
              <a:extLst>
                <a:ext uri="{FF2B5EF4-FFF2-40B4-BE49-F238E27FC236}">
                  <a16:creationId xmlns:a16="http://schemas.microsoft.com/office/drawing/2014/main" id="{A0FB57F2-7F94-44F5-891D-8FCF379FC90F}"/>
                </a:ext>
              </a:extLst>
            </p:cNvPr>
            <p:cNvSpPr>
              <a:spLocks noChangeArrowheads="1"/>
            </p:cNvSpPr>
            <p:nvPr/>
          </p:nvSpPr>
          <p:spPr bwMode="gray">
            <a:xfrm>
              <a:off x="1404632" y="194036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smtClean="0">
                  <a:latin typeface="Cambria" panose="02040503050406030204" pitchFamily="18" charset="0"/>
                </a:rPr>
                <a:t>Lambda </a:t>
              </a:r>
              <a:r>
                <a:rPr lang="en-US" sz="4400" b="1" dirty="0">
                  <a:latin typeface="Cambria" panose="02040503050406030204" pitchFamily="18" charset="0"/>
                </a:rPr>
                <a:t>Expression</a:t>
              </a:r>
            </a:p>
          </p:txBody>
        </p:sp>
        <p:grpSp>
          <p:nvGrpSpPr>
            <p:cNvPr id="15" name="Group 17">
              <a:extLst>
                <a:ext uri="{FF2B5EF4-FFF2-40B4-BE49-F238E27FC236}">
                  <a16:creationId xmlns:a16="http://schemas.microsoft.com/office/drawing/2014/main" id="{8BF5C0ED-F3FE-4EA8-9C37-0E0D8C719AB2}"/>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4D525E1A-69A6-40AE-A2B6-0D174B9F0D3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537FCE41-40CE-4525-BA87-43CC73AE22A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9B6200E7-54C9-4067-B067-2F377AC17FF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8128667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78</a:t>
            </a:fld>
            <a:endParaRPr lang="en-US"/>
          </a:p>
        </p:txBody>
      </p:sp>
      <p:sp>
        <p:nvSpPr>
          <p:cNvPr id="14" name="Content Placeholder 2"/>
          <p:cNvSpPr txBox="1">
            <a:spLocks/>
          </p:cNvSpPr>
          <p:nvPr/>
        </p:nvSpPr>
        <p:spPr>
          <a:xfrm>
            <a:off x="502810" y="1827588"/>
            <a:ext cx="111252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err="1">
                <a:latin typeface="Cambria" panose="02040503050406030204" pitchFamily="18" charset="0"/>
                <a:cs typeface="Times New Roman" pitchFamily="18" charset="0"/>
              </a:rPr>
              <a:t>Một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số</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dụng</a:t>
            </a:r>
            <a:r>
              <a:rPr lang="en-US" sz="2800" dirty="0">
                <a:latin typeface="Cambria" panose="02040503050406030204" pitchFamily="18" charset="0"/>
                <a:cs typeface="Times New Roman" pitchFamily="18" charset="0"/>
              </a:rPr>
              <a:t>:</a:t>
            </a:r>
          </a:p>
        </p:txBody>
      </p:sp>
      <p:pic>
        <p:nvPicPr>
          <p:cNvPr id="9" name="Picture 8">
            <a:extLst>
              <a:ext uri="{FF2B5EF4-FFF2-40B4-BE49-F238E27FC236}">
                <a16:creationId xmlns:a16="http://schemas.microsoft.com/office/drawing/2014/main" id="{7302E115-6E20-4FE1-A093-3147CA328608}"/>
              </a:ext>
            </a:extLst>
          </p:cNvPr>
          <p:cNvPicPr>
            <a:picLocks noChangeAspect="1"/>
          </p:cNvPicPr>
          <p:nvPr/>
        </p:nvPicPr>
        <p:blipFill>
          <a:blip r:embed="rId3"/>
          <a:stretch>
            <a:fillRect/>
          </a:stretch>
        </p:blipFill>
        <p:spPr>
          <a:xfrm>
            <a:off x="1342018" y="2348880"/>
            <a:ext cx="5512668" cy="3887263"/>
          </a:xfrm>
          <a:prstGeom prst="rect">
            <a:avLst/>
          </a:prstGeom>
        </p:spPr>
      </p:pic>
      <p:pic>
        <p:nvPicPr>
          <p:cNvPr id="10" name="Picture 9">
            <a:extLst>
              <a:ext uri="{FF2B5EF4-FFF2-40B4-BE49-F238E27FC236}">
                <a16:creationId xmlns:a16="http://schemas.microsoft.com/office/drawing/2014/main" id="{5E6DB463-EC4B-4F69-9C33-9420E0AD82EC}"/>
              </a:ext>
            </a:extLst>
          </p:cNvPr>
          <p:cNvPicPr>
            <a:picLocks noChangeAspect="1"/>
          </p:cNvPicPr>
          <p:nvPr/>
        </p:nvPicPr>
        <p:blipFill>
          <a:blip r:embed="rId4"/>
          <a:stretch>
            <a:fillRect/>
          </a:stretch>
        </p:blipFill>
        <p:spPr>
          <a:xfrm>
            <a:off x="7547285" y="2362726"/>
            <a:ext cx="1799915" cy="3873417"/>
          </a:xfrm>
          <a:prstGeom prst="rect">
            <a:avLst/>
          </a:prstGeom>
        </p:spPr>
      </p:pic>
      <p:sp>
        <p:nvSpPr>
          <p:cNvPr id="11" name="Arrow: Right 10">
            <a:extLst>
              <a:ext uri="{FF2B5EF4-FFF2-40B4-BE49-F238E27FC236}">
                <a16:creationId xmlns:a16="http://schemas.microsoft.com/office/drawing/2014/main" id="{F92BDEBB-E85F-4EB0-AB98-FAED0297AE59}"/>
              </a:ext>
            </a:extLst>
          </p:cNvPr>
          <p:cNvSpPr/>
          <p:nvPr/>
        </p:nvSpPr>
        <p:spPr>
          <a:xfrm>
            <a:off x="6210537" y="3109912"/>
            <a:ext cx="1142525" cy="3048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4BAF4C1-7A75-474F-BEE1-7F6B28078DED}"/>
              </a:ext>
            </a:extLst>
          </p:cNvPr>
          <p:cNvGrpSpPr/>
          <p:nvPr/>
        </p:nvGrpSpPr>
        <p:grpSpPr>
          <a:xfrm>
            <a:off x="152400" y="152400"/>
            <a:ext cx="6629400" cy="508000"/>
            <a:chOff x="789624" y="1191463"/>
            <a:chExt cx="6629400" cy="508000"/>
          </a:xfrm>
        </p:grpSpPr>
        <p:sp>
          <p:nvSpPr>
            <p:cNvPr id="16" name="AutoShape 52">
              <a:extLst>
                <a:ext uri="{FF2B5EF4-FFF2-40B4-BE49-F238E27FC236}">
                  <a16:creationId xmlns:a16="http://schemas.microsoft.com/office/drawing/2014/main" id="{7FA8CEAB-0BF2-4B8D-B7DA-5E45B011ADB0}"/>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smtClean="0">
                  <a:latin typeface="Cambria" panose="02040503050406030204" pitchFamily="18" charset="0"/>
                </a:rPr>
                <a:t>Lambda </a:t>
              </a:r>
              <a:r>
                <a:rPr lang="en-US" sz="4400" b="1" dirty="0">
                  <a:latin typeface="Cambria" panose="02040503050406030204" pitchFamily="18" charset="0"/>
                </a:rPr>
                <a:t>Expression</a:t>
              </a:r>
            </a:p>
          </p:txBody>
        </p:sp>
        <p:grpSp>
          <p:nvGrpSpPr>
            <p:cNvPr id="17" name="Group 17">
              <a:extLst>
                <a:ext uri="{FF2B5EF4-FFF2-40B4-BE49-F238E27FC236}">
                  <a16:creationId xmlns:a16="http://schemas.microsoft.com/office/drawing/2014/main" id="{CD07C1EF-A955-4499-95DA-71C7FFA129B7}"/>
                </a:ext>
              </a:extLst>
            </p:cNvPr>
            <p:cNvGrpSpPr>
              <a:grpSpLocks/>
            </p:cNvGrpSpPr>
            <p:nvPr/>
          </p:nvGrpSpPr>
          <p:grpSpPr bwMode="auto">
            <a:xfrm>
              <a:off x="789624" y="1295400"/>
              <a:ext cx="353376" cy="272472"/>
              <a:chOff x="1110" y="2656"/>
              <a:chExt cx="1549" cy="1351"/>
            </a:xfrm>
          </p:grpSpPr>
          <p:sp>
            <p:nvSpPr>
              <p:cNvPr id="18" name="AutoShape 18">
                <a:extLst>
                  <a:ext uri="{FF2B5EF4-FFF2-40B4-BE49-F238E27FC236}">
                    <a16:creationId xmlns:a16="http://schemas.microsoft.com/office/drawing/2014/main" id="{AAE2AD4A-42AD-4C68-B8B3-0D95652DBF7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19" name="AutoShape 19">
                <a:extLst>
                  <a:ext uri="{FF2B5EF4-FFF2-40B4-BE49-F238E27FC236}">
                    <a16:creationId xmlns:a16="http://schemas.microsoft.com/office/drawing/2014/main" id="{58426105-F0F5-4EAA-B0E9-F07A4146A93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20" name="AutoShape 20">
                <a:extLst>
                  <a:ext uri="{FF2B5EF4-FFF2-40B4-BE49-F238E27FC236}">
                    <a16:creationId xmlns:a16="http://schemas.microsoft.com/office/drawing/2014/main" id="{A7246A93-6912-49B4-A74E-F4214C83E87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40654222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5400" y="764704"/>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latin typeface="Cambria" panose="02040503050406030204" pitchFamily="18" charset="0"/>
                </a:rPr>
                <a:t>Giới</a:t>
              </a:r>
              <a:r>
                <a:rPr lang="en-US" sz="4000" b="1" dirty="0" smtClean="0">
                  <a:latin typeface="Cambria" panose="02040503050406030204" pitchFamily="18" charset="0"/>
                </a:rPr>
                <a:t> </a:t>
              </a:r>
              <a:r>
                <a:rPr lang="en-US" sz="4000" b="1" dirty="0" err="1">
                  <a:latin typeface="Cambria" panose="02040503050406030204" pitchFamily="18" charset="0"/>
                </a:rPr>
                <a:t>thiệu</a:t>
              </a:r>
              <a:r>
                <a:rPr lang="en-US" sz="4000" b="1" dirty="0">
                  <a:latin typeface="Cambria" panose="02040503050406030204" pitchFamily="18" charset="0"/>
                </a:rPr>
                <a:t> </a:t>
              </a:r>
              <a:r>
                <a:rPr lang="en-US" sz="4000" b="1" dirty="0" err="1">
                  <a:latin typeface="Cambria" panose="02040503050406030204" pitchFamily="18" charset="0"/>
                </a:rPr>
                <a:t>về</a:t>
              </a:r>
              <a:r>
                <a:rPr lang="en-US" sz="4000" b="1" dirty="0">
                  <a:latin typeface="Cambria" panose="02040503050406030204" pitchFamily="18" charset="0"/>
                </a:rPr>
                <a:t> </a:t>
              </a:r>
              <a:r>
                <a:rPr lang="en-US" sz="4000" b="1" dirty="0" err="1">
                  <a:latin typeface="Cambria" panose="02040503050406030204" pitchFamily="18" charset="0"/>
                </a:rPr>
                <a:t>hàm</a:t>
              </a:r>
              <a:r>
                <a:rPr lang="en-US" sz="4000" b="1" dirty="0">
                  <a:latin typeface="Cambria" panose="02040503050406030204" pitchFamily="18" charset="0"/>
                </a:rPr>
                <a:t> </a:t>
              </a:r>
              <a:r>
                <a:rPr lang="en-US" sz="4000" b="1" dirty="0" err="1">
                  <a:latin typeface="Cambria" panose="02040503050406030204" pitchFamily="18" charset="0"/>
                </a:rPr>
                <a:t>đệ</a:t>
              </a:r>
              <a:r>
                <a:rPr lang="en-US" sz="4000" b="1" dirty="0">
                  <a:latin typeface="Cambria" panose="02040503050406030204" pitchFamily="18" charset="0"/>
                </a:rPr>
                <a:t> qui</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4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79</a:t>
            </a:fld>
            <a:endParaRPr lang="en-US"/>
          </a:p>
        </p:txBody>
      </p:sp>
      <p:sp>
        <p:nvSpPr>
          <p:cNvPr id="14" name="Content Placeholder 2"/>
          <p:cNvSpPr txBox="1">
            <a:spLocks/>
          </p:cNvSpPr>
          <p:nvPr/>
        </p:nvSpPr>
        <p:spPr>
          <a:xfrm>
            <a:off x="520631" y="1772816"/>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dirty="0" err="1">
                <a:latin typeface="Cambria" panose="02040503050406030204" pitchFamily="18" charset="0"/>
                <a:cs typeface="Times New Roman" pitchFamily="18" charset="0"/>
              </a:rPr>
              <a:t>Đệ</a:t>
            </a:r>
            <a:r>
              <a:rPr lang="en-US" sz="2800" dirty="0">
                <a:latin typeface="Cambria" panose="02040503050406030204" pitchFamily="18" charset="0"/>
                <a:cs typeface="Times New Roman" pitchFamily="18" charset="0"/>
              </a:rPr>
              <a:t> qui </a:t>
            </a:r>
            <a:r>
              <a:rPr lang="en-US" sz="2800" dirty="0" err="1">
                <a:latin typeface="Cambria" panose="02040503050406030204" pitchFamily="18" charset="0"/>
                <a:cs typeface="Times New Roman" pitchFamily="18" charset="0"/>
              </a:rPr>
              <a:t>là</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mà</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tự</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gọi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lại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chính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trong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nhiều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a:t>
            </a:r>
            <a:r>
              <a:rPr lang="vi-VN" sz="2800" dirty="0">
                <a:latin typeface="Cambria" panose="02040503050406030204" pitchFamily="18" charset="0"/>
                <a:cs typeface="Times New Roman" pitchFamily="18" charset="0"/>
              </a:rPr>
              <a:t>ư</a:t>
            </a:r>
            <a:r>
              <a:rPr lang="en-US" sz="2800" dirty="0" err="1">
                <a:latin typeface="Cambria" panose="02040503050406030204" pitchFamily="18" charset="0"/>
                <a:cs typeface="Times New Roman" pitchFamily="18" charset="0"/>
              </a:rPr>
              <a:t>ờng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hợp</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đệ</a:t>
            </a:r>
            <a:r>
              <a:rPr lang="en-US" sz="2800" dirty="0">
                <a:latin typeface="Cambria" panose="02040503050406030204" pitchFamily="18" charset="0"/>
                <a:cs typeface="Times New Roman" pitchFamily="18" charset="0"/>
              </a:rPr>
              <a:t> qui </a:t>
            </a:r>
            <a:r>
              <a:rPr lang="en-US" sz="2800" dirty="0" err="1">
                <a:latin typeface="Cambria" panose="02040503050406030204" pitchFamily="18" charset="0"/>
                <a:cs typeface="Times New Roman" pitchFamily="18" charset="0"/>
              </a:rPr>
              <a:t>giúp</a:t>
            </a:r>
            <a:r>
              <a:rPr lang="en-US" sz="2800" dirty="0">
                <a:latin typeface="Cambria" panose="02040503050406030204" pitchFamily="18" charset="0"/>
                <a:cs typeface="Times New Roman" pitchFamily="18" charset="0"/>
              </a:rPr>
              <a:t> ta </a:t>
            </a:r>
            <a:r>
              <a:rPr lang="en-US" sz="2800" dirty="0" err="1">
                <a:latin typeface="Cambria" panose="02040503050406030204" pitchFamily="18" charset="0"/>
                <a:cs typeface="Times New Roman" pitchFamily="18" charset="0"/>
              </a:rPr>
              <a:t>giải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quyết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những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bài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toán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hóc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búa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và</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theo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tự</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nhiên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Tuy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nhiên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đệ</a:t>
            </a:r>
            <a:r>
              <a:rPr lang="en-US" sz="2800" dirty="0">
                <a:latin typeface="Cambria" panose="02040503050406030204" pitchFamily="18" charset="0"/>
                <a:cs typeface="Times New Roman" pitchFamily="18" charset="0"/>
              </a:rPr>
              <a:t> qui </a:t>
            </a:r>
            <a:r>
              <a:rPr lang="en-US" sz="2800" dirty="0" err="1">
                <a:latin typeface="Cambria" panose="02040503050406030204" pitchFamily="18" charset="0"/>
                <a:cs typeface="Times New Roman" pitchFamily="18" charset="0"/>
              </a:rPr>
              <a:t>nếu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xử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lý</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không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khéo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sẽ</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bị</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tràn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bộ</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đệm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Thông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a:t>
            </a:r>
            <a:r>
              <a:rPr lang="vi-VN" sz="2800" dirty="0">
                <a:latin typeface="Cambria" panose="02040503050406030204" pitchFamily="18" charset="0"/>
                <a:cs typeface="Times New Roman" pitchFamily="18" charset="0"/>
              </a:rPr>
              <a:t>ư</a:t>
            </a:r>
            <a:r>
              <a:rPr lang="en-US" sz="2800" dirty="0" err="1">
                <a:latin typeface="Cambria" panose="02040503050406030204" pitchFamily="18" charset="0"/>
                <a:cs typeface="Times New Roman" pitchFamily="18" charset="0"/>
              </a:rPr>
              <a:t>ờng</a:t>
            </a:r>
            <a:r>
              <a:rPr lang="en-US" sz="2800" dirty="0">
                <a:latin typeface="Cambria" panose="02040503050406030204" pitchFamily="18" charset="0"/>
                <a:cs typeface="Times New Roman" pitchFamily="18" charset="0"/>
              </a:rPr>
              <a:t> ta </a:t>
            </a:r>
            <a:r>
              <a:rPr lang="en-US" sz="2800" dirty="0" err="1">
                <a:latin typeface="Cambria" panose="02040503050406030204" pitchFamily="18" charset="0"/>
                <a:cs typeface="Times New Roman" pitchFamily="18" charset="0"/>
              </a:rPr>
              <a:t>nên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cố</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gắng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giải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quyết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bài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toán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đệ</a:t>
            </a:r>
            <a:r>
              <a:rPr lang="en-US" sz="2800" dirty="0">
                <a:latin typeface="Cambria" panose="02040503050406030204" pitchFamily="18" charset="0"/>
                <a:cs typeface="Times New Roman" pitchFamily="18" charset="0"/>
              </a:rPr>
              <a:t> qui </a:t>
            </a:r>
            <a:r>
              <a:rPr lang="en-US" sz="2800" dirty="0" err="1">
                <a:latin typeface="Cambria" panose="02040503050406030204" pitchFamily="18" charset="0"/>
                <a:cs typeface="Times New Roman" pitchFamily="18" charset="0"/>
              </a:rPr>
              <a:t>bằng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vòng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lặp</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nào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không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thể</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giải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quyết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bằng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vòng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lặp</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thì</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mới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nghĩ</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tới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đệ</a:t>
            </a:r>
            <a:r>
              <a:rPr lang="en-US" sz="2800" dirty="0">
                <a:latin typeface="Cambria" panose="02040503050406030204" pitchFamily="18" charset="0"/>
                <a:cs typeface="Times New Roman" pitchFamily="18" charset="0"/>
              </a:rPr>
              <a:t> qui. Do </a:t>
            </a:r>
            <a:r>
              <a:rPr lang="en-US" sz="2800" dirty="0" err="1">
                <a:latin typeface="Cambria" panose="02040503050406030204" pitchFamily="18" charset="0"/>
                <a:cs typeface="Times New Roman" pitchFamily="18" charset="0"/>
              </a:rPr>
              <a:t>đó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những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bài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toán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đệ</a:t>
            </a:r>
            <a:r>
              <a:rPr lang="en-US" sz="2800" dirty="0">
                <a:latin typeface="Cambria" panose="02040503050406030204" pitchFamily="18" charset="0"/>
                <a:cs typeface="Times New Roman" pitchFamily="18" charset="0"/>
              </a:rPr>
              <a:t> qui </a:t>
            </a:r>
            <a:r>
              <a:rPr lang="en-US" sz="2800" dirty="0" err="1">
                <a:latin typeface="Cambria" panose="02040503050406030204" pitchFamily="18" charset="0"/>
                <a:cs typeface="Times New Roman" pitchFamily="18" charset="0"/>
              </a:rPr>
              <a:t>thì</a:t>
            </a:r>
            <a:r>
              <a:rPr lang="en-US" sz="2800" dirty="0">
                <a:latin typeface="Cambria" panose="02040503050406030204" pitchFamily="18" charset="0"/>
                <a:cs typeface="Times New Roman" pitchFamily="18" charset="0"/>
              </a:rPr>
              <a:t> ta </a:t>
            </a:r>
            <a:r>
              <a:rPr lang="en-US" sz="2800" dirty="0" err="1">
                <a:latin typeface="Cambria" panose="02040503050406030204" pitchFamily="18" charset="0"/>
                <a:cs typeface="Times New Roman" pitchFamily="18" charset="0"/>
              </a:rPr>
              <a:t>nên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nghĩ</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về</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các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vòng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lặp</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để</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khử</a:t>
            </a:r>
            <a:r>
              <a:rPr lang="en-US" sz="2800" dirty="0">
                <a:latin typeface="Cambria" panose="02040503050406030204" pitchFamily="18" charset="0"/>
                <a:cs typeface="Times New Roman" pitchFamily="18" charset="0"/>
              </a:rPr>
              <a:t>.</a:t>
            </a:r>
          </a:p>
          <a:p>
            <a:pPr marL="457200" indent="-457200" algn="just">
              <a:buFont typeface="Wingdings" pitchFamily="2" charset="2"/>
              <a:buChar char="Ø"/>
            </a:pPr>
            <a:r>
              <a:rPr lang="en-US" sz="2800" dirty="0" err="1">
                <a:latin typeface="Cambria" panose="02040503050406030204" pitchFamily="18" charset="0"/>
                <a:cs typeface="Times New Roman" pitchFamily="18" charset="0"/>
              </a:rPr>
              <a:t>Một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vài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ví</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dụ</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kinh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điển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về</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đệ</a:t>
            </a:r>
            <a:r>
              <a:rPr lang="en-US" sz="2800" dirty="0">
                <a:latin typeface="Cambria" panose="02040503050406030204" pitchFamily="18" charset="0"/>
                <a:cs typeface="Times New Roman" pitchFamily="18" charset="0"/>
              </a:rPr>
              <a:t> qui </a:t>
            </a:r>
            <a:r>
              <a:rPr lang="en-US" sz="2800" dirty="0" err="1">
                <a:latin typeface="Cambria" panose="02040503050406030204" pitchFamily="18" charset="0"/>
                <a:cs typeface="Times New Roman" pitchFamily="18" charset="0"/>
              </a:rPr>
              <a:t>nh</a:t>
            </a:r>
            <a:r>
              <a:rPr lang="vi-VN" sz="2800" dirty="0">
                <a:latin typeface="Cambria" panose="02040503050406030204" pitchFamily="18" charset="0"/>
                <a:cs typeface="Times New Roman" pitchFamily="18" charset="0"/>
              </a:rPr>
              <a:t>ư</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tính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giai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thừa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tính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dãy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số</a:t>
            </a:r>
            <a:r>
              <a:rPr lang="en-US" sz="2800" dirty="0">
                <a:latin typeface="Cambria" panose="02040503050406030204" pitchFamily="18" charset="0"/>
                <a:cs typeface="Times New Roman" pitchFamily="18" charset="0"/>
              </a:rPr>
              <a:t> Fibonacci.</a:t>
            </a:r>
          </a:p>
          <a:p>
            <a:pPr marL="457200" indent="-457200" algn="just">
              <a:buFont typeface="Wingdings" pitchFamily="2" charset="2"/>
              <a:buChar char="Ø"/>
            </a:pPr>
            <a:r>
              <a:rPr lang="en-US" sz="2800" dirty="0">
                <a:latin typeface="Cambria" panose="02040503050406030204" pitchFamily="18" charset="0"/>
                <a:cs typeface="Times New Roman" pitchFamily="18" charset="0"/>
              </a:rPr>
              <a:t>N!=N*(N-1)! </a:t>
            </a:r>
            <a:r>
              <a:rPr lang="en-US" sz="2800" dirty="0">
                <a:latin typeface="Cambria" panose="02040503050406030204" pitchFamily="18" charset="0"/>
                <a:cs typeface="Times New Roman" pitchFamily="18" charset="0"/>
                <a:sym typeface="Wingdings" panose="05000000000000000000" pitchFamily="2" charset="2"/>
              </a:rPr>
              <a:t></a:t>
            </a:r>
            <a:r>
              <a:rPr lang="en-US" sz="2800" dirty="0" err="1">
                <a:latin typeface="Cambria" panose="02040503050406030204" pitchFamily="18" charset="0"/>
                <a:cs typeface="Times New Roman" pitchFamily="18" charset="0"/>
                <a:sym typeface="Wingdings" panose="05000000000000000000" pitchFamily="2" charset="2"/>
              </a:rPr>
              <a:t>Đệ</a:t>
            </a:r>
            <a:r>
              <a:rPr lang="en-US" sz="2800" dirty="0">
                <a:latin typeface="Cambria" panose="02040503050406030204" pitchFamily="18" charset="0"/>
                <a:cs typeface="Times New Roman" pitchFamily="18" charset="0"/>
                <a:sym typeface="Wingdings" panose="05000000000000000000" pitchFamily="2" charset="2"/>
              </a:rPr>
              <a:t> qui: </a:t>
            </a:r>
            <a:r>
              <a:rPr lang="en-US" sz="2800" dirty="0" err="1">
                <a:latin typeface="Cambria" panose="02040503050406030204" pitchFamily="18" charset="0"/>
                <a:cs typeface="Times New Roman" pitchFamily="18" charset="0"/>
                <a:sym typeface="Wingdings" panose="05000000000000000000" pitchFamily="2" charset="2"/>
              </a:rPr>
              <a:t>Nếu</a:t>
            </a:r>
            <a:r>
              <a:rPr lang="en-US" sz="2800" dirty="0">
                <a:latin typeface="Cambria" panose="02040503050406030204" pitchFamily="18" charset="0"/>
                <a:cs typeface="Times New Roman" pitchFamily="18" charset="0"/>
                <a:sym typeface="Wingdings" panose="05000000000000000000" pitchFamily="2" charset="2"/>
              </a:rPr>
              <a:t> </a:t>
            </a:r>
            <a:r>
              <a:rPr lang="en-US" sz="2800" dirty="0" err="1">
                <a:latin typeface="Cambria" panose="02040503050406030204" pitchFamily="18" charset="0"/>
                <a:cs typeface="Times New Roman" pitchFamily="18" charset="0"/>
                <a:sym typeface="Wingdings" panose="05000000000000000000" pitchFamily="2" charset="2"/>
              </a:rPr>
              <a:t>biết</a:t>
            </a:r>
            <a:r>
              <a:rPr lang="en-US" sz="2800" dirty="0">
                <a:latin typeface="Cambria" panose="02040503050406030204" pitchFamily="18" charset="0"/>
                <a:cs typeface="Times New Roman" pitchFamily="18" charset="0"/>
                <a:sym typeface="Wingdings" panose="05000000000000000000" pitchFamily="2" charset="2"/>
              </a:rPr>
              <a:t> đ</a:t>
            </a:r>
            <a:r>
              <a:rPr lang="vi-VN" sz="2800" dirty="0">
                <a:latin typeface="Cambria" panose="02040503050406030204" pitchFamily="18" charset="0"/>
                <a:cs typeface="Times New Roman" pitchFamily="18" charset="0"/>
                <a:sym typeface="Wingdings" panose="05000000000000000000" pitchFamily="2" charset="2"/>
              </a:rPr>
              <a:t>ư</a:t>
            </a:r>
            <a:r>
              <a:rPr lang="en-US" sz="2800" dirty="0" err="1">
                <a:latin typeface="Cambria" panose="02040503050406030204" pitchFamily="18" charset="0"/>
                <a:cs typeface="Times New Roman" pitchFamily="18" charset="0"/>
                <a:sym typeface="Wingdings" panose="05000000000000000000" pitchFamily="2" charset="2"/>
              </a:rPr>
              <a:t>ợc</a:t>
            </a:r>
            <a:r>
              <a:rPr lang="en-US" sz="2800" dirty="0">
                <a:latin typeface="Cambria" panose="02040503050406030204" pitchFamily="18" charset="0"/>
                <a:cs typeface="Times New Roman" pitchFamily="18" charset="0"/>
                <a:sym typeface="Wingdings" panose="05000000000000000000" pitchFamily="2" charset="2"/>
              </a:rPr>
              <a:t> (N-1)! </a:t>
            </a:r>
            <a:r>
              <a:rPr lang="en-US" sz="2800" dirty="0" err="1">
                <a:latin typeface="Cambria" panose="02040503050406030204" pitchFamily="18" charset="0"/>
                <a:cs typeface="Times New Roman" pitchFamily="18" charset="0"/>
                <a:sym typeface="Wingdings" panose="05000000000000000000" pitchFamily="2" charset="2"/>
              </a:rPr>
              <a:t>Thì</a:t>
            </a:r>
            <a:r>
              <a:rPr lang="en-US" sz="2800" dirty="0">
                <a:latin typeface="Cambria" panose="02040503050406030204" pitchFamily="18" charset="0"/>
                <a:cs typeface="Times New Roman" pitchFamily="18" charset="0"/>
                <a:sym typeface="Wingdings" panose="05000000000000000000" pitchFamily="2" charset="2"/>
              </a:rPr>
              <a:t> </a:t>
            </a:r>
            <a:r>
              <a:rPr lang="en-US" sz="2800" dirty="0" err="1">
                <a:latin typeface="Cambria" panose="02040503050406030204" pitchFamily="18" charset="0"/>
                <a:cs typeface="Times New Roman" pitchFamily="18" charset="0"/>
                <a:sym typeface="Wingdings" panose="05000000000000000000" pitchFamily="2" charset="2"/>
              </a:rPr>
              <a:t>sẽ</a:t>
            </a:r>
            <a:r>
              <a:rPr lang="en-US" sz="2800" dirty="0">
                <a:latin typeface="Cambria" panose="02040503050406030204" pitchFamily="18" charset="0"/>
                <a:cs typeface="Times New Roman" pitchFamily="18" charset="0"/>
                <a:sym typeface="Wingdings" panose="05000000000000000000" pitchFamily="2" charset="2"/>
              </a:rPr>
              <a:t> </a:t>
            </a:r>
            <a:r>
              <a:rPr lang="en-US" sz="2800" dirty="0" err="1">
                <a:latin typeface="Cambria" panose="02040503050406030204" pitchFamily="18" charset="0"/>
                <a:cs typeface="Times New Roman" pitchFamily="18" charset="0"/>
                <a:sym typeface="Wingdings" panose="05000000000000000000" pitchFamily="2" charset="2"/>
              </a:rPr>
              <a:t>tính</a:t>
            </a:r>
            <a:r>
              <a:rPr lang="en-US" sz="2800" dirty="0">
                <a:latin typeface="Cambria" panose="02040503050406030204" pitchFamily="18" charset="0"/>
                <a:cs typeface="Times New Roman" pitchFamily="18" charset="0"/>
                <a:sym typeface="Wingdings" panose="05000000000000000000" pitchFamily="2" charset="2"/>
              </a:rPr>
              <a:t> đ</a:t>
            </a:r>
            <a:r>
              <a:rPr lang="vi-VN" sz="2800" dirty="0">
                <a:latin typeface="Cambria" panose="02040503050406030204" pitchFamily="18" charset="0"/>
                <a:cs typeface="Times New Roman" pitchFamily="18" charset="0"/>
                <a:sym typeface="Wingdings" panose="05000000000000000000" pitchFamily="2" charset="2"/>
              </a:rPr>
              <a:t>ư</a:t>
            </a:r>
            <a:r>
              <a:rPr lang="en-US" sz="2800" dirty="0" err="1">
                <a:latin typeface="Cambria" panose="02040503050406030204" pitchFamily="18" charset="0"/>
                <a:cs typeface="Times New Roman" pitchFamily="18" charset="0"/>
                <a:sym typeface="Wingdings" panose="05000000000000000000" pitchFamily="2" charset="2"/>
              </a:rPr>
              <a:t>ợc</a:t>
            </a:r>
            <a:r>
              <a:rPr lang="en-US" sz="2800" dirty="0">
                <a:latin typeface="Cambria" panose="02040503050406030204" pitchFamily="18" charset="0"/>
                <a:cs typeface="Times New Roman" pitchFamily="18" charset="0"/>
                <a:sym typeface="Wingdings" panose="05000000000000000000" pitchFamily="2" charset="2"/>
              </a:rPr>
              <a:t> N!</a:t>
            </a:r>
          </a:p>
          <a:p>
            <a:pPr marL="457200" indent="-457200" algn="just">
              <a:buFont typeface="Wingdings" pitchFamily="2" charset="2"/>
              <a:buChar char="Ø"/>
            </a:pPr>
            <a:r>
              <a:rPr lang="en-US" sz="2800" dirty="0">
                <a:latin typeface="Cambria" panose="02040503050406030204" pitchFamily="18" charset="0"/>
                <a:cs typeface="Times New Roman" pitchFamily="18" charset="0"/>
                <a:sym typeface="Wingdings" panose="05000000000000000000" pitchFamily="2" charset="2"/>
              </a:rPr>
              <a:t>F1=1, F2=1, F</a:t>
            </a:r>
            <a:r>
              <a:rPr lang="en-US" sz="2800" baseline="-25000" dirty="0">
                <a:latin typeface="Cambria" panose="02040503050406030204" pitchFamily="18" charset="0"/>
                <a:cs typeface="Times New Roman" pitchFamily="18" charset="0"/>
                <a:sym typeface="Wingdings" panose="05000000000000000000" pitchFamily="2" charset="2"/>
              </a:rPr>
              <a:t>N</a:t>
            </a:r>
            <a:r>
              <a:rPr lang="en-US" sz="2800" dirty="0">
                <a:latin typeface="Cambria" panose="02040503050406030204" pitchFamily="18" charset="0"/>
                <a:cs typeface="Times New Roman" pitchFamily="18" charset="0"/>
                <a:sym typeface="Wingdings" panose="05000000000000000000" pitchFamily="2" charset="2"/>
              </a:rPr>
              <a:t>=F</a:t>
            </a:r>
            <a:r>
              <a:rPr lang="en-US" sz="2800" baseline="-25000" dirty="0">
                <a:latin typeface="Cambria" panose="02040503050406030204" pitchFamily="18" charset="0"/>
                <a:cs typeface="Times New Roman" pitchFamily="18" charset="0"/>
                <a:sym typeface="Wingdings" panose="05000000000000000000" pitchFamily="2" charset="2"/>
              </a:rPr>
              <a:t>N-1</a:t>
            </a:r>
            <a:r>
              <a:rPr lang="en-US" sz="2800" dirty="0">
                <a:latin typeface="Cambria" panose="02040503050406030204" pitchFamily="18" charset="0"/>
                <a:cs typeface="Times New Roman" pitchFamily="18" charset="0"/>
                <a:sym typeface="Wingdings" panose="05000000000000000000" pitchFamily="2" charset="2"/>
              </a:rPr>
              <a:t>+F</a:t>
            </a:r>
            <a:r>
              <a:rPr lang="en-US" sz="2800" baseline="-25000" dirty="0">
                <a:latin typeface="Cambria" panose="02040503050406030204" pitchFamily="18" charset="0"/>
                <a:cs typeface="Times New Roman" pitchFamily="18" charset="0"/>
                <a:sym typeface="Wingdings" panose="05000000000000000000" pitchFamily="2" charset="2"/>
              </a:rPr>
              <a:t>N-2</a:t>
            </a:r>
            <a:r>
              <a:rPr lang="en-US" sz="2800" dirty="0">
                <a:latin typeface="Cambria" panose="02040503050406030204" pitchFamily="18" charset="0"/>
                <a:cs typeface="Times New Roman" pitchFamily="18" charset="0"/>
                <a:sym typeface="Wingdings" panose="05000000000000000000" pitchFamily="2" charset="2"/>
              </a:rPr>
              <a:t> </a:t>
            </a:r>
          </a:p>
          <a:p>
            <a:pPr marL="457200" indent="-457200" algn="just">
              <a:buFont typeface="Wingdings" pitchFamily="2" charset="2"/>
              <a:buChar char="Ø"/>
            </a:pPr>
            <a:endParaRPr lang="en-US" dirty="0">
              <a:latin typeface="Cambria" panose="02040503050406030204" pitchFamily="18" charset="0"/>
              <a:cs typeface="Times New Roman" pitchFamily="18" charset="0"/>
            </a:endParaRPr>
          </a:p>
        </p:txBody>
      </p:sp>
    </p:spTree>
    <p:extLst>
      <p:ext uri="{BB962C8B-B14F-4D97-AF65-F5344CB8AC3E}">
        <p14:creationId xmlns:p14="http://schemas.microsoft.com/office/powerpoint/2010/main" val="15293194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7043432" cy="1088375"/>
            <a:chOff x="789624" y="1295400"/>
            <a:chExt cx="7043432" cy="1088375"/>
          </a:xfrm>
        </p:grpSpPr>
        <p:sp>
          <p:nvSpPr>
            <p:cNvPr id="3" name="AutoShape 52"/>
            <p:cNvSpPr>
              <a:spLocks noChangeArrowheads="1"/>
            </p:cNvSpPr>
            <p:nvPr/>
          </p:nvSpPr>
          <p:spPr bwMode="gray">
            <a:xfrm>
              <a:off x="1404632" y="1875775"/>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vi-VN" sz="5400" b="1" dirty="0" smtClean="0">
                  <a:solidFill>
                    <a:prstClr val="black"/>
                  </a:solidFill>
                  <a:latin typeface="Cambria" panose="02040503050406030204" pitchFamily="18" charset="0"/>
                </a:rPr>
                <a:t>Khai </a:t>
              </a:r>
              <a:r>
                <a:rPr lang="vi-VN" sz="5400" b="1" dirty="0">
                  <a:solidFill>
                    <a:prstClr val="black"/>
                  </a:solidFill>
                  <a:latin typeface="Cambria" panose="02040503050406030204" pitchFamily="18" charset="0"/>
                </a:rPr>
                <a:t>báo biến trong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a:t>
            </a:fld>
            <a:endParaRPr lang="en-US"/>
          </a:p>
        </p:txBody>
      </p:sp>
      <p:sp>
        <p:nvSpPr>
          <p:cNvPr id="14" name="Content Placeholder 2"/>
          <p:cNvSpPr txBox="1">
            <a:spLocks/>
          </p:cNvSpPr>
          <p:nvPr/>
        </p:nvSpPr>
        <p:spPr>
          <a:xfrm>
            <a:off x="515912" y="2060848"/>
            <a:ext cx="1099379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r>
              <a:rPr lang="vi-VN" sz="2800" dirty="0">
                <a:solidFill>
                  <a:prstClr val="black"/>
                </a:solidFill>
                <a:latin typeface="Cambria" panose="02040503050406030204" pitchFamily="18" charset="0"/>
              </a:rPr>
              <a:t>Trong Python một biến không cần khai báo kiểu dữ liệu, khi ta gán giá trị thì tự động Python sẽ nội suy ra kiểu dữ liệu của biến</a:t>
            </a:r>
            <a:r>
              <a:rPr lang="vi-VN" sz="2800">
                <a:solidFill>
                  <a:prstClr val="black"/>
                </a:solidFill>
                <a:latin typeface="Cambria" panose="02040503050406030204" pitchFamily="18" charset="0"/>
              </a:rPr>
              <a:t>. </a:t>
            </a:r>
            <a:endParaRPr lang="en-US" sz="2800" smtClean="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vi-VN" sz="2800" smtClean="0">
                <a:solidFill>
                  <a:prstClr val="black"/>
                </a:solidFill>
                <a:latin typeface="Cambria" panose="02040503050406030204" pitchFamily="18" charset="0"/>
              </a:rPr>
              <a:t>Như </a:t>
            </a:r>
            <a:r>
              <a:rPr lang="vi-VN" sz="2800" dirty="0">
                <a:solidFill>
                  <a:prstClr val="black"/>
                </a:solidFill>
                <a:latin typeface="Cambria" panose="02040503050406030204" pitchFamily="18" charset="0"/>
              </a:rPr>
              <a:t>vậy một biến có thể có nhiều kiểu dữ liệu tùy thuộc vào giá trị mà ta gán</a:t>
            </a:r>
            <a:r>
              <a:rPr lang="vi-VN" sz="2800">
                <a:solidFill>
                  <a:prstClr val="black"/>
                </a:solidFill>
                <a:latin typeface="Cambria" panose="02040503050406030204" pitchFamily="18" charset="0"/>
              </a:rPr>
              <a:t>. </a:t>
            </a:r>
            <a:endParaRPr lang="en-US" sz="2800" smtClean="0">
              <a:solidFill>
                <a:prstClr val="black"/>
              </a:solidFill>
              <a:latin typeface="Cambria" panose="02040503050406030204" pitchFamily="18" charset="0"/>
            </a:endParaRPr>
          </a:p>
          <a:p>
            <a:pPr marL="0" lvl="0" indent="0" algn="just">
              <a:lnSpc>
                <a:spcPct val="90000"/>
              </a:lnSpc>
              <a:spcBef>
                <a:spcPts val="1000"/>
              </a:spcBef>
              <a:buClr>
                <a:srgbClr val="215D9F"/>
              </a:buClr>
              <a:buNone/>
            </a:pPr>
            <a:r>
              <a:rPr lang="vi-VN" sz="2800" smtClean="0">
                <a:solidFill>
                  <a:prstClr val="black"/>
                </a:solidFill>
                <a:latin typeface="Cambria" panose="02040503050406030204" pitchFamily="18" charset="0"/>
              </a:rPr>
              <a:t>Ta </a:t>
            </a:r>
            <a:r>
              <a:rPr lang="vi-VN" sz="2800" dirty="0">
                <a:solidFill>
                  <a:prstClr val="black"/>
                </a:solidFill>
                <a:latin typeface="Cambria" panose="02040503050406030204" pitchFamily="18" charset="0"/>
              </a:rPr>
              <a:t>có thể dùng hàm type() để kiểm tra kiểu dữ liệu của biến</a:t>
            </a:r>
            <a:r>
              <a:rPr lang="en-US" sz="2800" dirty="0">
                <a:solidFill>
                  <a:prstClr val="black"/>
                </a:solidFill>
                <a:latin typeface="Cambria" panose="02040503050406030204" pitchFamily="18" charset="0"/>
              </a:rPr>
              <a:t>:</a:t>
            </a:r>
          </a:p>
          <a:p>
            <a:pPr marL="0" lvl="0" indent="0" algn="just">
              <a:lnSpc>
                <a:spcPct val="90000"/>
              </a:lnSpc>
              <a:spcBef>
                <a:spcPts val="1000"/>
              </a:spcBef>
              <a:buClr>
                <a:srgbClr val="215D9F"/>
              </a:buClr>
              <a:buNone/>
            </a:pPr>
            <a:endParaRPr lang="vi-VN" sz="2800" dirty="0">
              <a:solidFill>
                <a:prstClr val="black"/>
              </a:solidFill>
              <a:latin typeface="Cambria" panose="02040503050406030204" pitchFamily="18" charset="0"/>
            </a:endParaRPr>
          </a:p>
        </p:txBody>
      </p:sp>
    </p:spTree>
    <p:extLst>
      <p:ext uri="{BB962C8B-B14F-4D97-AF65-F5344CB8AC3E}">
        <p14:creationId xmlns:p14="http://schemas.microsoft.com/office/powerpoint/2010/main" val="41662121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80</a:t>
            </a:fld>
            <a:endParaRPr lang="en-US"/>
          </a:p>
        </p:txBody>
      </p:sp>
      <p:sp>
        <p:nvSpPr>
          <p:cNvPr id="14" name="Content Placeholder 2"/>
          <p:cNvSpPr txBox="1">
            <a:spLocks/>
          </p:cNvSpPr>
          <p:nvPr/>
        </p:nvSpPr>
        <p:spPr>
          <a:xfrm>
            <a:off x="457200"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3600" dirty="0" err="1">
                <a:latin typeface="Cambria" panose="02040503050406030204" pitchFamily="18" charset="0"/>
                <a:cs typeface="Times New Roman" pitchFamily="18" charset="0"/>
              </a:rPr>
              <a:t>Khi</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quyết</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định</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giải</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quyết</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bài</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toán</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theo</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Đệ</a:t>
            </a:r>
            <a:r>
              <a:rPr lang="en-US" sz="3600" dirty="0">
                <a:latin typeface="Cambria" panose="02040503050406030204" pitchFamily="18" charset="0"/>
                <a:cs typeface="Times New Roman" pitchFamily="18" charset="0"/>
              </a:rPr>
              <a:t> Qui </a:t>
            </a:r>
            <a:r>
              <a:rPr lang="en-US" sz="3600" dirty="0" err="1">
                <a:latin typeface="Cambria" panose="02040503050406030204" pitchFamily="18" charset="0"/>
                <a:cs typeface="Times New Roman" pitchFamily="18" charset="0"/>
              </a:rPr>
              <a:t>thì</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điều</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quan</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trọng</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phải</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nghĩ</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tới</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đó</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là</a:t>
            </a:r>
            <a:r>
              <a:rPr lang="en-US" sz="3600" dirty="0">
                <a:latin typeface="Cambria" panose="02040503050406030204" pitchFamily="18" charset="0"/>
                <a:cs typeface="Times New Roman" pitchFamily="18" charset="0"/>
              </a:rPr>
              <a:t>: </a:t>
            </a:r>
            <a:endParaRPr lang="en-US" sz="3600" dirty="0" smtClean="0">
              <a:latin typeface="Cambria" panose="02040503050406030204" pitchFamily="18" charset="0"/>
              <a:cs typeface="Times New Roman" pitchFamily="18" charset="0"/>
            </a:endParaRPr>
          </a:p>
          <a:p>
            <a:pPr marL="857250" lvl="1" indent="-457200" algn="just">
              <a:buFont typeface="Wingdings" pitchFamily="2" charset="2"/>
              <a:buChar char="Ø"/>
            </a:pPr>
            <a:r>
              <a:rPr lang="en-US" sz="3200" dirty="0" err="1" smtClean="0">
                <a:solidFill>
                  <a:srgbClr val="FF0000"/>
                </a:solidFill>
                <a:latin typeface="Cambria" panose="02040503050406030204" pitchFamily="18" charset="0"/>
                <a:cs typeface="Times New Roman" pitchFamily="18" charset="0"/>
              </a:rPr>
              <a:t>Điểm</a:t>
            </a:r>
            <a:r>
              <a:rPr lang="en-US" sz="3200" dirty="0" smtClean="0">
                <a:solidFill>
                  <a:srgbClr val="FF0000"/>
                </a:solidFill>
                <a:latin typeface="Cambria" panose="02040503050406030204" pitchFamily="18" charset="0"/>
                <a:cs typeface="Times New Roman" pitchFamily="18" charset="0"/>
              </a:rPr>
              <a:t> </a:t>
            </a:r>
            <a:r>
              <a:rPr lang="en-US" sz="3200" dirty="0" err="1">
                <a:solidFill>
                  <a:srgbClr val="FF0000"/>
                </a:solidFill>
                <a:latin typeface="Cambria" panose="02040503050406030204" pitchFamily="18" charset="0"/>
                <a:cs typeface="Times New Roman" pitchFamily="18" charset="0"/>
              </a:rPr>
              <a:t>dừng</a:t>
            </a:r>
            <a:r>
              <a:rPr lang="en-US" sz="3200" dirty="0">
                <a:solidFill>
                  <a:srgbClr val="FF0000"/>
                </a:solidFill>
                <a:latin typeface="Cambria" panose="02040503050406030204" pitchFamily="18" charset="0"/>
                <a:cs typeface="Times New Roman" pitchFamily="18" charset="0"/>
              </a:rPr>
              <a:t> </a:t>
            </a:r>
            <a:r>
              <a:rPr lang="en-US" sz="3200" dirty="0" err="1">
                <a:solidFill>
                  <a:srgbClr val="FF0000"/>
                </a:solidFill>
                <a:latin typeface="Cambria" panose="02040503050406030204" pitchFamily="18" charset="0"/>
                <a:cs typeface="Times New Roman" pitchFamily="18" charset="0"/>
              </a:rPr>
              <a:t>của</a:t>
            </a:r>
            <a:r>
              <a:rPr lang="en-US" sz="3200" dirty="0">
                <a:solidFill>
                  <a:srgbClr val="FF0000"/>
                </a:solidFill>
                <a:latin typeface="Cambria" panose="02040503050406030204" pitchFamily="18" charset="0"/>
                <a:cs typeface="Times New Roman" pitchFamily="18" charset="0"/>
              </a:rPr>
              <a:t> </a:t>
            </a:r>
            <a:r>
              <a:rPr lang="en-US" sz="3200" dirty="0" err="1">
                <a:solidFill>
                  <a:srgbClr val="FF0000"/>
                </a:solidFill>
                <a:latin typeface="Cambria" panose="02040503050406030204" pitchFamily="18" charset="0"/>
                <a:cs typeface="Times New Roman" pitchFamily="18" charset="0"/>
              </a:rPr>
              <a:t>bài</a:t>
            </a:r>
            <a:r>
              <a:rPr lang="en-US" sz="3200" dirty="0">
                <a:solidFill>
                  <a:srgbClr val="FF0000"/>
                </a:solidFill>
                <a:latin typeface="Cambria" panose="02040503050406030204" pitchFamily="18" charset="0"/>
                <a:cs typeface="Times New Roman" pitchFamily="18" charset="0"/>
              </a:rPr>
              <a:t> </a:t>
            </a:r>
            <a:r>
              <a:rPr lang="en-US" sz="3200" dirty="0" err="1">
                <a:solidFill>
                  <a:srgbClr val="FF0000"/>
                </a:solidFill>
                <a:latin typeface="Cambria" panose="02040503050406030204" pitchFamily="18" charset="0"/>
                <a:cs typeface="Times New Roman" pitchFamily="18" charset="0"/>
              </a:rPr>
              <a:t>toán</a:t>
            </a:r>
            <a:r>
              <a:rPr lang="en-US" sz="3200" dirty="0">
                <a:solidFill>
                  <a:srgbClr val="FF0000"/>
                </a:solidFill>
                <a:latin typeface="Cambria" panose="02040503050406030204" pitchFamily="18" charset="0"/>
                <a:cs typeface="Times New Roman" pitchFamily="18" charset="0"/>
              </a:rPr>
              <a:t> </a:t>
            </a:r>
            <a:r>
              <a:rPr lang="en-US" sz="3200" dirty="0" err="1">
                <a:solidFill>
                  <a:srgbClr val="FF0000"/>
                </a:solidFill>
                <a:latin typeface="Cambria" panose="02040503050406030204" pitchFamily="18" charset="0"/>
                <a:cs typeface="Times New Roman" pitchFamily="18" charset="0"/>
              </a:rPr>
              <a:t>là</a:t>
            </a:r>
            <a:r>
              <a:rPr lang="en-US" sz="3200" dirty="0">
                <a:solidFill>
                  <a:srgbClr val="FF0000"/>
                </a:solidFill>
                <a:latin typeface="Cambria" panose="02040503050406030204" pitchFamily="18" charset="0"/>
                <a:cs typeface="Times New Roman" pitchFamily="18" charset="0"/>
              </a:rPr>
              <a:t> </a:t>
            </a:r>
            <a:r>
              <a:rPr lang="en-US" sz="3200" dirty="0" err="1">
                <a:solidFill>
                  <a:srgbClr val="FF0000"/>
                </a:solidFill>
                <a:latin typeface="Cambria" panose="02040503050406030204" pitchFamily="18" charset="0"/>
                <a:cs typeface="Times New Roman" pitchFamily="18" charset="0"/>
              </a:rPr>
              <a:t>gì</a:t>
            </a:r>
            <a:r>
              <a:rPr lang="en-US" sz="3200" dirty="0">
                <a:solidFill>
                  <a:srgbClr val="FF0000"/>
                </a:solidFill>
                <a:latin typeface="Cambria" panose="02040503050406030204" pitchFamily="18" charset="0"/>
                <a:cs typeface="Times New Roman" pitchFamily="18" charset="0"/>
              </a:rPr>
              <a:t>?</a:t>
            </a:r>
            <a:r>
              <a:rPr lang="en-US" sz="3200" dirty="0">
                <a:latin typeface="Cambria" panose="02040503050406030204" pitchFamily="18" charset="0"/>
                <a:cs typeface="Times New Roman" pitchFamily="18" charset="0"/>
              </a:rPr>
              <a:t> </a:t>
            </a:r>
          </a:p>
          <a:p>
            <a:pPr marL="857250" lvl="1" indent="-457200" algn="just">
              <a:buFont typeface="Wingdings" pitchFamily="2" charset="2"/>
              <a:buChar char="Ø"/>
            </a:pPr>
            <a:r>
              <a:rPr lang="en-US" sz="3200" dirty="0" err="1" smtClean="0">
                <a:solidFill>
                  <a:srgbClr val="FF0000"/>
                </a:solidFill>
                <a:latin typeface="Cambria" panose="02040503050406030204" pitchFamily="18" charset="0"/>
                <a:cs typeface="Times New Roman" pitchFamily="18" charset="0"/>
              </a:rPr>
              <a:t>Biết</a:t>
            </a:r>
            <a:r>
              <a:rPr lang="en-US" sz="3200" dirty="0" smtClean="0">
                <a:solidFill>
                  <a:srgbClr val="FF0000"/>
                </a:solidFill>
                <a:latin typeface="Cambria" panose="02040503050406030204" pitchFamily="18" charset="0"/>
                <a:cs typeface="Times New Roman" pitchFamily="18" charset="0"/>
              </a:rPr>
              <a:t> </a:t>
            </a:r>
            <a:r>
              <a:rPr lang="en-US" sz="3200" dirty="0">
                <a:solidFill>
                  <a:srgbClr val="FF0000"/>
                </a:solidFill>
                <a:latin typeface="Cambria" panose="02040503050406030204" pitchFamily="18" charset="0"/>
                <a:cs typeface="Times New Roman" pitchFamily="18" charset="0"/>
              </a:rPr>
              <a:t>đ</a:t>
            </a:r>
            <a:r>
              <a:rPr lang="vi-VN" sz="3200" dirty="0">
                <a:solidFill>
                  <a:srgbClr val="FF0000"/>
                </a:solidFill>
                <a:latin typeface="Cambria" panose="02040503050406030204" pitchFamily="18" charset="0"/>
                <a:cs typeface="Times New Roman" pitchFamily="18" charset="0"/>
              </a:rPr>
              <a:t>ư</a:t>
            </a:r>
            <a:r>
              <a:rPr lang="en-US" sz="3200" dirty="0" err="1">
                <a:solidFill>
                  <a:srgbClr val="FF0000"/>
                </a:solidFill>
                <a:latin typeface="Cambria" panose="02040503050406030204" pitchFamily="18" charset="0"/>
                <a:cs typeface="Times New Roman" pitchFamily="18" charset="0"/>
              </a:rPr>
              <a:t>ợc</a:t>
            </a:r>
            <a:r>
              <a:rPr lang="en-US" sz="3200" dirty="0">
                <a:solidFill>
                  <a:srgbClr val="FF0000"/>
                </a:solidFill>
                <a:latin typeface="Cambria" panose="02040503050406030204" pitchFamily="18" charset="0"/>
                <a:cs typeface="Times New Roman" pitchFamily="18" charset="0"/>
              </a:rPr>
              <a:t> qui </a:t>
            </a:r>
            <a:r>
              <a:rPr lang="en-US" sz="3200" dirty="0" err="1">
                <a:solidFill>
                  <a:srgbClr val="FF0000"/>
                </a:solidFill>
                <a:latin typeface="Cambria" panose="02040503050406030204" pitchFamily="18" charset="0"/>
                <a:cs typeface="Times New Roman" pitchFamily="18" charset="0"/>
              </a:rPr>
              <a:t>luật</a:t>
            </a:r>
            <a:r>
              <a:rPr lang="en-US" sz="3200" dirty="0">
                <a:solidFill>
                  <a:srgbClr val="FF0000"/>
                </a:solidFill>
                <a:latin typeface="Cambria" panose="02040503050406030204" pitchFamily="18" charset="0"/>
                <a:cs typeface="Times New Roman" pitchFamily="18" charset="0"/>
              </a:rPr>
              <a:t> </a:t>
            </a:r>
            <a:r>
              <a:rPr lang="en-US" sz="3200" dirty="0" err="1">
                <a:solidFill>
                  <a:srgbClr val="FF0000"/>
                </a:solidFill>
                <a:latin typeface="Cambria" panose="02040503050406030204" pitchFamily="18" charset="0"/>
                <a:cs typeface="Times New Roman" pitchFamily="18" charset="0"/>
              </a:rPr>
              <a:t>thực</a:t>
            </a:r>
            <a:r>
              <a:rPr lang="en-US" sz="3200" dirty="0">
                <a:solidFill>
                  <a:srgbClr val="FF0000"/>
                </a:solidFill>
                <a:latin typeface="Cambria" panose="02040503050406030204" pitchFamily="18" charset="0"/>
                <a:cs typeface="Times New Roman" pitchFamily="18" charset="0"/>
              </a:rPr>
              <a:t> </a:t>
            </a:r>
            <a:r>
              <a:rPr lang="en-US" sz="3200" dirty="0" err="1">
                <a:solidFill>
                  <a:srgbClr val="FF0000"/>
                </a:solidFill>
                <a:latin typeface="Cambria" panose="02040503050406030204" pitchFamily="18" charset="0"/>
                <a:cs typeface="Times New Roman" pitchFamily="18" charset="0"/>
              </a:rPr>
              <a:t>hiện</a:t>
            </a:r>
            <a:r>
              <a:rPr lang="en-US" sz="3200" dirty="0">
                <a:solidFill>
                  <a:srgbClr val="FF0000"/>
                </a:solidFill>
                <a:latin typeface="Cambria" panose="02040503050406030204" pitchFamily="18" charset="0"/>
                <a:cs typeface="Times New Roman" pitchFamily="18" charset="0"/>
              </a:rPr>
              <a:t> </a:t>
            </a:r>
            <a:r>
              <a:rPr lang="en-US" sz="3200" dirty="0" err="1">
                <a:solidFill>
                  <a:srgbClr val="FF0000"/>
                </a:solidFill>
                <a:latin typeface="Cambria" panose="02040503050406030204" pitchFamily="18" charset="0"/>
                <a:cs typeface="Times New Roman" pitchFamily="18" charset="0"/>
              </a:rPr>
              <a:t>của</a:t>
            </a:r>
            <a:r>
              <a:rPr lang="en-US" sz="3200" dirty="0">
                <a:solidFill>
                  <a:srgbClr val="FF0000"/>
                </a:solidFill>
                <a:latin typeface="Cambria" panose="02040503050406030204" pitchFamily="18" charset="0"/>
                <a:cs typeface="Times New Roman" pitchFamily="18" charset="0"/>
              </a:rPr>
              <a:t> </a:t>
            </a:r>
            <a:r>
              <a:rPr lang="en-US" sz="3200" dirty="0" err="1">
                <a:solidFill>
                  <a:srgbClr val="FF0000"/>
                </a:solidFill>
                <a:latin typeface="Cambria" panose="02040503050406030204" pitchFamily="18" charset="0"/>
                <a:cs typeface="Times New Roman" pitchFamily="18" charset="0"/>
              </a:rPr>
              <a:t>bài</a:t>
            </a:r>
            <a:r>
              <a:rPr lang="en-US" sz="3200" dirty="0">
                <a:solidFill>
                  <a:srgbClr val="FF0000"/>
                </a:solidFill>
                <a:latin typeface="Cambria" panose="02040503050406030204" pitchFamily="18" charset="0"/>
                <a:cs typeface="Times New Roman" pitchFamily="18" charset="0"/>
              </a:rPr>
              <a:t> </a:t>
            </a:r>
            <a:r>
              <a:rPr lang="en-US" sz="3200" dirty="0" err="1">
                <a:solidFill>
                  <a:srgbClr val="FF0000"/>
                </a:solidFill>
                <a:latin typeface="Cambria" panose="02040503050406030204" pitchFamily="18" charset="0"/>
                <a:cs typeface="Times New Roman" pitchFamily="18" charset="0"/>
              </a:rPr>
              <a:t>toán</a:t>
            </a:r>
            <a:r>
              <a:rPr lang="en-US" sz="3200" dirty="0">
                <a:solidFill>
                  <a:srgbClr val="FF0000"/>
                </a:solidFill>
                <a:latin typeface="Cambria" panose="02040503050406030204" pitchFamily="18" charset="0"/>
                <a:cs typeface="Times New Roman" pitchFamily="18" charset="0"/>
              </a:rPr>
              <a:t>? </a:t>
            </a:r>
            <a:endParaRPr lang="en-US" sz="3200" dirty="0" smtClean="0">
              <a:solidFill>
                <a:srgbClr val="FF0000"/>
              </a:solidFill>
              <a:latin typeface="Cambria" panose="02040503050406030204" pitchFamily="18" charset="0"/>
              <a:cs typeface="Times New Roman" pitchFamily="18" charset="0"/>
            </a:endParaRPr>
          </a:p>
          <a:p>
            <a:pPr marL="457200" indent="-457200" algn="just">
              <a:buFont typeface="Wingdings" pitchFamily="2" charset="2"/>
              <a:buChar char="Ø"/>
            </a:pPr>
            <a:r>
              <a:rPr lang="en-US" sz="3600" dirty="0" err="1" smtClean="0">
                <a:latin typeface="Cambria" panose="02040503050406030204" pitchFamily="18" charset="0"/>
                <a:cs typeface="Times New Roman" pitchFamily="18" charset="0"/>
              </a:rPr>
              <a:t>Nếu</a:t>
            </a:r>
            <a:r>
              <a:rPr lang="en-US" sz="3600" dirty="0" smtClean="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không</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tìm</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ra</a:t>
            </a:r>
            <a:r>
              <a:rPr lang="en-US" sz="3600" dirty="0">
                <a:latin typeface="Cambria" panose="02040503050406030204" pitchFamily="18" charset="0"/>
                <a:cs typeface="Times New Roman" pitchFamily="18" charset="0"/>
              </a:rPr>
              <a:t> đ</a:t>
            </a:r>
            <a:r>
              <a:rPr lang="vi-VN" sz="3600" dirty="0">
                <a:latin typeface="Cambria" panose="02040503050406030204" pitchFamily="18" charset="0"/>
                <a:cs typeface="Times New Roman" pitchFamily="18" charset="0"/>
              </a:rPr>
              <a:t>ư</a:t>
            </a:r>
            <a:r>
              <a:rPr lang="en-US" sz="3600" dirty="0" err="1">
                <a:latin typeface="Cambria" panose="02040503050406030204" pitchFamily="18" charset="0"/>
                <a:cs typeface="Times New Roman" pitchFamily="18" charset="0"/>
              </a:rPr>
              <a:t>ợc</a:t>
            </a:r>
            <a:r>
              <a:rPr lang="en-US" sz="3600" dirty="0">
                <a:latin typeface="Cambria" panose="02040503050406030204" pitchFamily="18" charset="0"/>
                <a:cs typeface="Times New Roman" pitchFamily="18" charset="0"/>
              </a:rPr>
              <a:t> 2 </a:t>
            </a:r>
            <a:r>
              <a:rPr lang="en-US" sz="3600" dirty="0" err="1">
                <a:latin typeface="Cambria" panose="02040503050406030204" pitchFamily="18" charset="0"/>
                <a:cs typeface="Times New Roman" pitchFamily="18" charset="0"/>
              </a:rPr>
              <a:t>dấu</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hiệu</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này</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thì</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không</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thể</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giải</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quyết</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bài</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toán</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bằng</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cách</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dùng</a:t>
            </a:r>
            <a:r>
              <a:rPr lang="en-US" sz="3600" dirty="0">
                <a:latin typeface="Cambria" panose="02040503050406030204" pitchFamily="18" charset="0"/>
                <a:cs typeface="Times New Roman" pitchFamily="18" charset="0"/>
              </a:rPr>
              <a:t> </a:t>
            </a:r>
            <a:r>
              <a:rPr lang="en-US" sz="3600" dirty="0" err="1">
                <a:latin typeface="Cambria" panose="02040503050406030204" pitchFamily="18" charset="0"/>
                <a:cs typeface="Times New Roman" pitchFamily="18" charset="0"/>
              </a:rPr>
              <a:t>đệ</a:t>
            </a:r>
            <a:r>
              <a:rPr lang="en-US" sz="3600" dirty="0">
                <a:latin typeface="Cambria" panose="02040503050406030204" pitchFamily="18" charset="0"/>
                <a:cs typeface="Times New Roman" pitchFamily="18" charset="0"/>
              </a:rPr>
              <a:t> qui.</a:t>
            </a:r>
          </a:p>
          <a:p>
            <a:pPr marL="457200" indent="-457200" algn="just">
              <a:buFont typeface="Wingdings" pitchFamily="2" charset="2"/>
              <a:buChar char="Ø"/>
            </a:pPr>
            <a:endParaRPr lang="en-US" sz="4000" dirty="0">
              <a:latin typeface="Cambria" panose="02040503050406030204" pitchFamily="18" charset="0"/>
              <a:cs typeface="Times New Roman" pitchFamily="18" charset="0"/>
            </a:endParaRPr>
          </a:p>
        </p:txBody>
      </p:sp>
      <p:grpSp>
        <p:nvGrpSpPr>
          <p:cNvPr id="10" name="Group 9">
            <a:extLst>
              <a:ext uri="{FF2B5EF4-FFF2-40B4-BE49-F238E27FC236}">
                <a16:creationId xmlns:a16="http://schemas.microsoft.com/office/drawing/2014/main" id="{AE2487DC-170F-4FBA-A462-A62A57EDE76D}"/>
              </a:ext>
            </a:extLst>
          </p:cNvPr>
          <p:cNvGrpSpPr/>
          <p:nvPr/>
        </p:nvGrpSpPr>
        <p:grpSpPr>
          <a:xfrm>
            <a:off x="457200" y="822325"/>
            <a:ext cx="6629400" cy="508000"/>
            <a:chOff x="789624" y="1191463"/>
            <a:chExt cx="6629400" cy="508000"/>
          </a:xfrm>
        </p:grpSpPr>
        <p:sp>
          <p:nvSpPr>
            <p:cNvPr id="11" name="AutoShape 52">
              <a:extLst>
                <a:ext uri="{FF2B5EF4-FFF2-40B4-BE49-F238E27FC236}">
                  <a16:creationId xmlns:a16="http://schemas.microsoft.com/office/drawing/2014/main" id="{5D6BD6E9-0CCB-4D48-BFC4-51E2BE803A7C}"/>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err="1" smtClean="0">
                  <a:latin typeface="Cambria" panose="02040503050406030204" pitchFamily="18" charset="0"/>
                </a:rPr>
                <a:t>Giới</a:t>
              </a:r>
              <a:r>
                <a:rPr lang="en-US" sz="4000" b="1" dirty="0" smtClean="0">
                  <a:latin typeface="Cambria" panose="02040503050406030204" pitchFamily="18" charset="0"/>
                </a:rPr>
                <a:t> </a:t>
              </a:r>
              <a:r>
                <a:rPr lang="en-US" sz="4000" b="1" dirty="0" err="1">
                  <a:latin typeface="Cambria" panose="02040503050406030204" pitchFamily="18" charset="0"/>
                </a:rPr>
                <a:t>thiệu</a:t>
              </a:r>
              <a:r>
                <a:rPr lang="en-US" sz="4000" b="1" dirty="0">
                  <a:latin typeface="Cambria" panose="02040503050406030204" pitchFamily="18" charset="0"/>
                </a:rPr>
                <a:t> </a:t>
              </a:r>
              <a:r>
                <a:rPr lang="en-US" sz="4000" b="1" dirty="0" err="1">
                  <a:latin typeface="Cambria" panose="02040503050406030204" pitchFamily="18" charset="0"/>
                </a:rPr>
                <a:t>về</a:t>
              </a:r>
              <a:r>
                <a:rPr lang="en-US" sz="4000" b="1" dirty="0">
                  <a:latin typeface="Cambria" panose="02040503050406030204" pitchFamily="18" charset="0"/>
                </a:rPr>
                <a:t> </a:t>
              </a:r>
              <a:r>
                <a:rPr lang="en-US" sz="4000" b="1" dirty="0" err="1">
                  <a:latin typeface="Cambria" panose="02040503050406030204" pitchFamily="18" charset="0"/>
                </a:rPr>
                <a:t>hàm</a:t>
              </a:r>
              <a:r>
                <a:rPr lang="en-US" sz="4000" b="1" dirty="0">
                  <a:latin typeface="Cambria" panose="02040503050406030204" pitchFamily="18" charset="0"/>
                </a:rPr>
                <a:t> </a:t>
              </a:r>
              <a:r>
                <a:rPr lang="en-US" sz="4000" b="1" dirty="0" err="1">
                  <a:latin typeface="Cambria" panose="02040503050406030204" pitchFamily="18" charset="0"/>
                </a:rPr>
                <a:t>đệ</a:t>
              </a:r>
              <a:r>
                <a:rPr lang="en-US" sz="4000" b="1" dirty="0">
                  <a:latin typeface="Cambria" panose="02040503050406030204" pitchFamily="18" charset="0"/>
                </a:rPr>
                <a:t> qui</a:t>
              </a:r>
            </a:p>
          </p:txBody>
        </p:sp>
        <p:grpSp>
          <p:nvGrpSpPr>
            <p:cNvPr id="12" name="Group 17">
              <a:extLst>
                <a:ext uri="{FF2B5EF4-FFF2-40B4-BE49-F238E27FC236}">
                  <a16:creationId xmlns:a16="http://schemas.microsoft.com/office/drawing/2014/main" id="{929C6632-5D43-4446-BBAE-693C7370350E}"/>
                </a:ext>
              </a:extLst>
            </p:cNvPr>
            <p:cNvGrpSpPr>
              <a:grpSpLocks/>
            </p:cNvGrpSpPr>
            <p:nvPr/>
          </p:nvGrpSpPr>
          <p:grpSpPr bwMode="auto">
            <a:xfrm>
              <a:off x="789624" y="1295400"/>
              <a:ext cx="353376" cy="272472"/>
              <a:chOff x="1110" y="2656"/>
              <a:chExt cx="1549" cy="1351"/>
            </a:xfrm>
          </p:grpSpPr>
          <p:sp>
            <p:nvSpPr>
              <p:cNvPr id="15" name="AutoShape 18">
                <a:extLst>
                  <a:ext uri="{FF2B5EF4-FFF2-40B4-BE49-F238E27FC236}">
                    <a16:creationId xmlns:a16="http://schemas.microsoft.com/office/drawing/2014/main" id="{951A1648-FEF0-46D9-9F17-C9DF13DEF6D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16" name="AutoShape 19">
                <a:extLst>
                  <a:ext uri="{FF2B5EF4-FFF2-40B4-BE49-F238E27FC236}">
                    <a16:creationId xmlns:a16="http://schemas.microsoft.com/office/drawing/2014/main" id="{E2A31884-3916-4487-84F9-8BE9E43617B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17" name="AutoShape 20">
                <a:extLst>
                  <a:ext uri="{FF2B5EF4-FFF2-40B4-BE49-F238E27FC236}">
                    <a16:creationId xmlns:a16="http://schemas.microsoft.com/office/drawing/2014/main" id="{41A0DD1D-C8AA-44D6-A3F2-BCE6389B3149}"/>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14629932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81</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r>
              <a:rPr lang="en-US" sz="2800">
                <a:latin typeface="Cambria" panose="02040503050406030204" pitchFamily="18" charset="0"/>
                <a:cs typeface="Times New Roman" pitchFamily="18" charset="0"/>
              </a:rPr>
              <a:t>Ví dụ ta thử phân tích bài giai thừa theo cách đệ qui?</a:t>
            </a:r>
          </a:p>
          <a:p>
            <a:pPr marL="457200" indent="-457200" algn="just">
              <a:buFont typeface="Wingdings" pitchFamily="2" charset="2"/>
              <a:buChar char="Ø"/>
            </a:pPr>
            <a:endParaRPr lang="en-US">
              <a:latin typeface="Cambria" panose="02040503050406030204" pitchFamily="18" charset="0"/>
              <a:cs typeface="Times New Roman" pitchFamily="18" charset="0"/>
            </a:endParaRPr>
          </a:p>
          <a:p>
            <a:pPr marL="457200" indent="-457200" algn="just">
              <a:buFont typeface="Wingdings" pitchFamily="2" charset="2"/>
              <a:buChar char="Ø"/>
            </a:pPr>
            <a:endParaRPr lang="en-US">
              <a:latin typeface="Cambria" panose="02040503050406030204" pitchFamily="18" charset="0"/>
              <a:cs typeface="Times New Roman" pitchFamily="18" charset="0"/>
            </a:endParaRPr>
          </a:p>
          <a:p>
            <a:pPr marL="457200" indent="-457200" algn="just">
              <a:buFont typeface="Wingdings" pitchFamily="2" charset="2"/>
              <a:buChar char="Ø"/>
            </a:pPr>
            <a:r>
              <a:rPr lang="en-US">
                <a:latin typeface="Cambria" panose="02040503050406030204" pitchFamily="18" charset="0"/>
                <a:cs typeface="Times New Roman" pitchFamily="18" charset="0"/>
              </a:rPr>
              <a:t>Viết lại dạng ph</a:t>
            </a:r>
            <a:r>
              <a:rPr lang="vi-VN">
                <a:latin typeface="Cambria" panose="02040503050406030204" pitchFamily="18" charset="0"/>
                <a:cs typeface="Times New Roman" pitchFamily="18" charset="0"/>
              </a:rPr>
              <a:t>ư</a:t>
            </a:r>
            <a:r>
              <a:rPr lang="en-US">
                <a:latin typeface="Cambria" panose="02040503050406030204" pitchFamily="18" charset="0"/>
                <a:cs typeface="Times New Roman" pitchFamily="18" charset="0"/>
              </a:rPr>
              <a:t>ơng trình Đệ Qui có điều kiện:</a:t>
            </a:r>
          </a:p>
          <a:p>
            <a:pPr marL="457200" indent="-457200" algn="just">
              <a:buFont typeface="Wingdings" pitchFamily="2" charset="2"/>
              <a:buChar char="Ø"/>
            </a:pPr>
            <a:endParaRPr lang="en-US">
              <a:latin typeface="Cambria" panose="02040503050406030204" pitchFamily="18" charset="0"/>
              <a:cs typeface="Times New Roman" pitchFamily="18" charset="0"/>
            </a:endParaRPr>
          </a:p>
          <a:p>
            <a:pPr marL="457200" indent="-457200" algn="just">
              <a:buFont typeface="Wingdings" pitchFamily="2" charset="2"/>
              <a:buChar char="Ø"/>
            </a:pPr>
            <a:endParaRPr lang="en-US">
              <a:latin typeface="Cambria" panose="02040503050406030204" pitchFamily="18" charset="0"/>
              <a:cs typeface="Times New Roman" pitchFamily="18" charset="0"/>
            </a:endParaRPr>
          </a:p>
          <a:p>
            <a:pPr marL="457200" indent="-457200" algn="just">
              <a:buFont typeface="Wingdings" pitchFamily="2" charset="2"/>
              <a:buChar char="Ø"/>
            </a:pPr>
            <a:endParaRPr lang="en-US">
              <a:latin typeface="Cambria" panose="02040503050406030204" pitchFamily="18" charset="0"/>
              <a:cs typeface="Times New Roman" pitchFamily="18" charset="0"/>
            </a:endParaRPr>
          </a:p>
          <a:p>
            <a:pPr marL="457200" indent="-457200" algn="just">
              <a:buFont typeface="Wingdings" pitchFamily="2" charset="2"/>
              <a:buChar char="Ø"/>
            </a:pPr>
            <a:r>
              <a:rPr lang="en-US">
                <a:latin typeface="Cambria" panose="02040503050406030204" pitchFamily="18" charset="0"/>
                <a:cs typeface="Times New Roman" pitchFamily="18" charset="0"/>
              </a:rPr>
              <a:t>Điểm dừng là khi n=0, quy luật là nếu biết (n-1)! Thì tính đ</a:t>
            </a:r>
            <a:r>
              <a:rPr lang="vi-VN">
                <a:latin typeface="Cambria" panose="02040503050406030204" pitchFamily="18" charset="0"/>
                <a:cs typeface="Times New Roman" pitchFamily="18" charset="0"/>
              </a:rPr>
              <a:t>ư</a:t>
            </a:r>
            <a:r>
              <a:rPr lang="en-US">
                <a:latin typeface="Cambria" panose="02040503050406030204" pitchFamily="18" charset="0"/>
                <a:cs typeface="Times New Roman" pitchFamily="18" charset="0"/>
              </a:rPr>
              <a:t>ợc N!, vì N!=N*(N-1)!</a:t>
            </a:r>
          </a:p>
        </p:txBody>
      </p:sp>
      <p:pic>
        <p:nvPicPr>
          <p:cNvPr id="8" name="Picture 7">
            <a:extLst>
              <a:ext uri="{FF2B5EF4-FFF2-40B4-BE49-F238E27FC236}">
                <a16:creationId xmlns:a16="http://schemas.microsoft.com/office/drawing/2014/main" id="{26CEFDFE-B61C-4BB3-83E8-F5C47C322FB6}"/>
              </a:ext>
            </a:extLst>
          </p:cNvPr>
          <p:cNvPicPr>
            <a:picLocks noChangeAspect="1"/>
          </p:cNvPicPr>
          <p:nvPr/>
        </p:nvPicPr>
        <p:blipFill>
          <a:blip r:embed="rId3"/>
          <a:stretch>
            <a:fillRect/>
          </a:stretch>
        </p:blipFill>
        <p:spPr>
          <a:xfrm>
            <a:off x="2895600" y="1600200"/>
            <a:ext cx="6124074" cy="685800"/>
          </a:xfrm>
          <a:prstGeom prst="rect">
            <a:avLst/>
          </a:prstGeom>
        </p:spPr>
      </p:pic>
      <p:pic>
        <p:nvPicPr>
          <p:cNvPr id="9" name="Picture 8">
            <a:extLst>
              <a:ext uri="{FF2B5EF4-FFF2-40B4-BE49-F238E27FC236}">
                <a16:creationId xmlns:a16="http://schemas.microsoft.com/office/drawing/2014/main" id="{C4C9816D-AEC1-4ECE-930F-9CD2201DCCBC}"/>
              </a:ext>
            </a:extLst>
          </p:cNvPr>
          <p:cNvPicPr>
            <a:picLocks noChangeAspect="1"/>
          </p:cNvPicPr>
          <p:nvPr/>
        </p:nvPicPr>
        <p:blipFill>
          <a:blip r:embed="rId4"/>
          <a:stretch>
            <a:fillRect/>
          </a:stretch>
        </p:blipFill>
        <p:spPr>
          <a:xfrm>
            <a:off x="3733800" y="3524861"/>
            <a:ext cx="3605213" cy="1560878"/>
          </a:xfrm>
          <a:prstGeom prst="rect">
            <a:avLst/>
          </a:prstGeom>
        </p:spPr>
      </p:pic>
      <p:grpSp>
        <p:nvGrpSpPr>
          <p:cNvPr id="12" name="Group 11">
            <a:extLst>
              <a:ext uri="{FF2B5EF4-FFF2-40B4-BE49-F238E27FC236}">
                <a16:creationId xmlns:a16="http://schemas.microsoft.com/office/drawing/2014/main" id="{7208353F-0208-4C71-8006-26AAE8EF2889}"/>
              </a:ext>
            </a:extLst>
          </p:cNvPr>
          <p:cNvGrpSpPr/>
          <p:nvPr/>
        </p:nvGrpSpPr>
        <p:grpSpPr>
          <a:xfrm>
            <a:off x="152400" y="152400"/>
            <a:ext cx="6629400" cy="508000"/>
            <a:chOff x="789624" y="1191463"/>
            <a:chExt cx="6629400" cy="508000"/>
          </a:xfrm>
        </p:grpSpPr>
        <p:sp>
          <p:nvSpPr>
            <p:cNvPr id="15" name="AutoShape 52">
              <a:extLst>
                <a:ext uri="{FF2B5EF4-FFF2-40B4-BE49-F238E27FC236}">
                  <a16:creationId xmlns:a16="http://schemas.microsoft.com/office/drawing/2014/main" id="{6E6CCE1A-F96F-4E5C-9D93-EE2327443280}"/>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3600" b="1" dirty="0" err="1" smtClean="0">
                  <a:latin typeface="Cambria" panose="02040503050406030204" pitchFamily="18" charset="0"/>
                </a:rPr>
                <a:t>Giới</a:t>
              </a:r>
              <a:r>
                <a:rPr lang="en-US" sz="3600" b="1" dirty="0" smtClean="0">
                  <a:latin typeface="Cambria" panose="02040503050406030204" pitchFamily="18" charset="0"/>
                </a:rPr>
                <a:t> </a:t>
              </a:r>
              <a:r>
                <a:rPr lang="en-US" sz="3600" b="1" dirty="0" err="1">
                  <a:latin typeface="Cambria" panose="02040503050406030204" pitchFamily="18" charset="0"/>
                </a:rPr>
                <a:t>thiệu</a:t>
              </a:r>
              <a:r>
                <a:rPr lang="en-US" sz="3600" b="1" dirty="0">
                  <a:latin typeface="Cambria" panose="02040503050406030204" pitchFamily="18" charset="0"/>
                </a:rPr>
                <a:t> </a:t>
              </a:r>
              <a:r>
                <a:rPr lang="en-US" sz="3600" b="1" dirty="0" err="1">
                  <a:latin typeface="Cambria" panose="02040503050406030204" pitchFamily="18" charset="0"/>
                </a:rPr>
                <a:t>về</a:t>
              </a:r>
              <a:r>
                <a:rPr lang="en-US" sz="3600" b="1" dirty="0">
                  <a:latin typeface="Cambria" panose="02040503050406030204" pitchFamily="18" charset="0"/>
                </a:rPr>
                <a:t> </a:t>
              </a:r>
              <a:r>
                <a:rPr lang="en-US" sz="3600" b="1" dirty="0" err="1">
                  <a:latin typeface="Cambria" panose="02040503050406030204" pitchFamily="18" charset="0"/>
                </a:rPr>
                <a:t>hàm</a:t>
              </a:r>
              <a:r>
                <a:rPr lang="en-US" sz="3600" b="1" dirty="0">
                  <a:latin typeface="Cambria" panose="02040503050406030204" pitchFamily="18" charset="0"/>
                </a:rPr>
                <a:t> </a:t>
              </a:r>
              <a:r>
                <a:rPr lang="en-US" sz="3600" b="1" dirty="0" err="1">
                  <a:latin typeface="Cambria" panose="02040503050406030204" pitchFamily="18" charset="0"/>
                </a:rPr>
                <a:t>đệ</a:t>
              </a:r>
              <a:r>
                <a:rPr lang="en-US" sz="3600" b="1" dirty="0">
                  <a:latin typeface="Cambria" panose="02040503050406030204" pitchFamily="18" charset="0"/>
                </a:rPr>
                <a:t> qui</a:t>
              </a:r>
            </a:p>
          </p:txBody>
        </p:sp>
        <p:grpSp>
          <p:nvGrpSpPr>
            <p:cNvPr id="16" name="Group 17">
              <a:extLst>
                <a:ext uri="{FF2B5EF4-FFF2-40B4-BE49-F238E27FC236}">
                  <a16:creationId xmlns:a16="http://schemas.microsoft.com/office/drawing/2014/main" id="{A9C00549-E794-4321-A1DF-7E886F5560AB}"/>
                </a:ext>
              </a:extLst>
            </p:cNvPr>
            <p:cNvGrpSpPr>
              <a:grpSpLocks/>
            </p:cNvGrpSpPr>
            <p:nvPr/>
          </p:nvGrpSpPr>
          <p:grpSpPr bwMode="auto">
            <a:xfrm>
              <a:off x="789624" y="1295400"/>
              <a:ext cx="353376" cy="272472"/>
              <a:chOff x="1110" y="2656"/>
              <a:chExt cx="1549" cy="1351"/>
            </a:xfrm>
          </p:grpSpPr>
          <p:sp>
            <p:nvSpPr>
              <p:cNvPr id="17" name="AutoShape 18">
                <a:extLst>
                  <a:ext uri="{FF2B5EF4-FFF2-40B4-BE49-F238E27FC236}">
                    <a16:creationId xmlns:a16="http://schemas.microsoft.com/office/drawing/2014/main" id="{63E01799-015F-408A-890F-D06D6C02B0D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18" name="AutoShape 19">
                <a:extLst>
                  <a:ext uri="{FF2B5EF4-FFF2-40B4-BE49-F238E27FC236}">
                    <a16:creationId xmlns:a16="http://schemas.microsoft.com/office/drawing/2014/main" id="{9E49B3C6-A478-483C-9BFF-C4FFEB535CD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19" name="AutoShape 20">
                <a:extLst>
                  <a:ext uri="{FF2B5EF4-FFF2-40B4-BE49-F238E27FC236}">
                    <a16:creationId xmlns:a16="http://schemas.microsoft.com/office/drawing/2014/main" id="{BAD706BE-7410-424E-A459-E9D92C66593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178230169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82</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endParaRPr lang="en-US">
              <a:latin typeface="Cambria" panose="02040503050406030204" pitchFamily="18" charset="0"/>
              <a:cs typeface="Times New Roman" pitchFamily="18" charset="0"/>
            </a:endParaRPr>
          </a:p>
        </p:txBody>
      </p:sp>
      <p:pic>
        <p:nvPicPr>
          <p:cNvPr id="11" name="Picture 10">
            <a:extLst>
              <a:ext uri="{FF2B5EF4-FFF2-40B4-BE49-F238E27FC236}">
                <a16:creationId xmlns:a16="http://schemas.microsoft.com/office/drawing/2014/main" id="{CE85B1DE-F199-472F-AFD3-D97A22CB0985}"/>
              </a:ext>
            </a:extLst>
          </p:cNvPr>
          <p:cNvPicPr>
            <a:picLocks noChangeAspect="1"/>
          </p:cNvPicPr>
          <p:nvPr/>
        </p:nvPicPr>
        <p:blipFill>
          <a:blip r:embed="rId3"/>
          <a:stretch>
            <a:fillRect/>
          </a:stretch>
        </p:blipFill>
        <p:spPr>
          <a:xfrm>
            <a:off x="386574" y="2060848"/>
            <a:ext cx="4894899" cy="3742598"/>
          </a:xfrm>
          <a:prstGeom prst="rect">
            <a:avLst/>
          </a:prstGeom>
          <a:ln>
            <a:solidFill>
              <a:schemeClr val="tx1"/>
            </a:solidFill>
          </a:ln>
        </p:spPr>
      </p:pic>
      <p:pic>
        <p:nvPicPr>
          <p:cNvPr id="12" name="Picture 11">
            <a:extLst>
              <a:ext uri="{FF2B5EF4-FFF2-40B4-BE49-F238E27FC236}">
                <a16:creationId xmlns:a16="http://schemas.microsoft.com/office/drawing/2014/main" id="{9F20FA8D-97F9-468E-8BAF-84F45E86617F}"/>
              </a:ext>
            </a:extLst>
          </p:cNvPr>
          <p:cNvPicPr>
            <a:picLocks noChangeAspect="1"/>
          </p:cNvPicPr>
          <p:nvPr/>
        </p:nvPicPr>
        <p:blipFill>
          <a:blip r:embed="rId4"/>
          <a:stretch>
            <a:fillRect/>
          </a:stretch>
        </p:blipFill>
        <p:spPr>
          <a:xfrm>
            <a:off x="5529774" y="1936659"/>
            <a:ext cx="6638925" cy="3990975"/>
          </a:xfrm>
          <a:prstGeom prst="rect">
            <a:avLst/>
          </a:prstGeom>
        </p:spPr>
      </p:pic>
      <p:grpSp>
        <p:nvGrpSpPr>
          <p:cNvPr id="15" name="Group 14">
            <a:extLst>
              <a:ext uri="{FF2B5EF4-FFF2-40B4-BE49-F238E27FC236}">
                <a16:creationId xmlns:a16="http://schemas.microsoft.com/office/drawing/2014/main" id="{D5ACD9E3-DCCC-4EFB-992E-68CD0FB6B839}"/>
              </a:ext>
            </a:extLst>
          </p:cNvPr>
          <p:cNvGrpSpPr/>
          <p:nvPr/>
        </p:nvGrpSpPr>
        <p:grpSpPr>
          <a:xfrm>
            <a:off x="470847" y="679449"/>
            <a:ext cx="6629400" cy="508000"/>
            <a:chOff x="789624" y="1191463"/>
            <a:chExt cx="6629400" cy="508000"/>
          </a:xfrm>
        </p:grpSpPr>
        <p:sp>
          <p:nvSpPr>
            <p:cNvPr id="16" name="AutoShape 52">
              <a:extLst>
                <a:ext uri="{FF2B5EF4-FFF2-40B4-BE49-F238E27FC236}">
                  <a16:creationId xmlns:a16="http://schemas.microsoft.com/office/drawing/2014/main" id="{3E28F007-AC1D-4114-8001-A75C14F98D5B}"/>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latin typeface="Cambria" panose="02040503050406030204" pitchFamily="18" charset="0"/>
                </a:rPr>
                <a:t>Giới</a:t>
              </a:r>
              <a:r>
                <a:rPr lang="en-US" sz="4800" b="1" dirty="0" smtClean="0">
                  <a:latin typeface="Cambria" panose="02040503050406030204" pitchFamily="18" charset="0"/>
                </a:rPr>
                <a:t> </a:t>
              </a:r>
              <a:r>
                <a:rPr lang="en-US" sz="4800" b="1" dirty="0" err="1">
                  <a:latin typeface="Cambria" panose="02040503050406030204" pitchFamily="18" charset="0"/>
                </a:rPr>
                <a:t>thiệu</a:t>
              </a:r>
              <a:r>
                <a:rPr lang="en-US" sz="4800" b="1" dirty="0">
                  <a:latin typeface="Cambria" panose="02040503050406030204" pitchFamily="18" charset="0"/>
                </a:rPr>
                <a:t> </a:t>
              </a:r>
              <a:r>
                <a:rPr lang="en-US" sz="4800" b="1" dirty="0" err="1">
                  <a:latin typeface="Cambria" panose="02040503050406030204" pitchFamily="18" charset="0"/>
                </a:rPr>
                <a:t>về</a:t>
              </a:r>
              <a:r>
                <a:rPr lang="en-US" sz="4800" b="1" dirty="0">
                  <a:latin typeface="Cambria" panose="02040503050406030204" pitchFamily="18" charset="0"/>
                </a:rPr>
                <a:t> </a:t>
              </a:r>
              <a:r>
                <a:rPr lang="en-US" sz="4800" b="1" dirty="0" err="1">
                  <a:latin typeface="Cambria" panose="02040503050406030204" pitchFamily="18" charset="0"/>
                </a:rPr>
                <a:t>hàm</a:t>
              </a:r>
              <a:r>
                <a:rPr lang="en-US" sz="4800" b="1" dirty="0">
                  <a:latin typeface="Cambria" panose="02040503050406030204" pitchFamily="18" charset="0"/>
                </a:rPr>
                <a:t> </a:t>
              </a:r>
              <a:r>
                <a:rPr lang="en-US" sz="4800" b="1" dirty="0" err="1">
                  <a:latin typeface="Cambria" panose="02040503050406030204" pitchFamily="18" charset="0"/>
                </a:rPr>
                <a:t>đệ</a:t>
              </a:r>
              <a:r>
                <a:rPr lang="en-US" sz="4800" b="1" dirty="0">
                  <a:latin typeface="Cambria" panose="02040503050406030204" pitchFamily="18" charset="0"/>
                </a:rPr>
                <a:t> qui</a:t>
              </a:r>
            </a:p>
          </p:txBody>
        </p:sp>
        <p:grpSp>
          <p:nvGrpSpPr>
            <p:cNvPr id="17" name="Group 17">
              <a:extLst>
                <a:ext uri="{FF2B5EF4-FFF2-40B4-BE49-F238E27FC236}">
                  <a16:creationId xmlns:a16="http://schemas.microsoft.com/office/drawing/2014/main" id="{ACB9F03C-758E-461D-85D9-F7EA48835CE1}"/>
                </a:ext>
              </a:extLst>
            </p:cNvPr>
            <p:cNvGrpSpPr>
              <a:grpSpLocks/>
            </p:cNvGrpSpPr>
            <p:nvPr/>
          </p:nvGrpSpPr>
          <p:grpSpPr bwMode="auto">
            <a:xfrm>
              <a:off x="789624" y="1295400"/>
              <a:ext cx="353376" cy="272472"/>
              <a:chOff x="1110" y="2656"/>
              <a:chExt cx="1549" cy="1351"/>
            </a:xfrm>
          </p:grpSpPr>
          <p:sp>
            <p:nvSpPr>
              <p:cNvPr id="18" name="AutoShape 18">
                <a:extLst>
                  <a:ext uri="{FF2B5EF4-FFF2-40B4-BE49-F238E27FC236}">
                    <a16:creationId xmlns:a16="http://schemas.microsoft.com/office/drawing/2014/main" id="{FA888D5E-CE28-4A2C-AAB2-402F5D253970}"/>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19" name="AutoShape 19">
                <a:extLst>
                  <a:ext uri="{FF2B5EF4-FFF2-40B4-BE49-F238E27FC236}">
                    <a16:creationId xmlns:a16="http://schemas.microsoft.com/office/drawing/2014/main" id="{57AFDFA0-CF1D-482E-97F7-971865DAE5D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20" name="AutoShape 20">
                <a:extLst>
                  <a:ext uri="{FF2B5EF4-FFF2-40B4-BE49-F238E27FC236}">
                    <a16:creationId xmlns:a16="http://schemas.microsoft.com/office/drawing/2014/main" id="{A82D22E5-7C3F-4269-8B7F-3A31FE4077B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grpSp>
      </p:grpSp>
      <p:sp>
        <p:nvSpPr>
          <p:cNvPr id="21" name="Rectangle 20"/>
          <p:cNvSpPr/>
          <p:nvPr/>
        </p:nvSpPr>
        <p:spPr>
          <a:xfrm>
            <a:off x="356043" y="2049776"/>
            <a:ext cx="4925430" cy="37536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5568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83</a:t>
            </a:fld>
            <a:endParaRPr lang="en-US"/>
          </a:p>
        </p:txBody>
      </p:sp>
      <p:sp>
        <p:nvSpPr>
          <p:cNvPr id="14" name="Content Placeholder 2"/>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itchFamily="2" charset="2"/>
              <a:buChar char="Ø"/>
            </a:pPr>
            <a:endParaRPr lang="en-US">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529357D1-233A-494B-B2D7-1B060F5CA408}"/>
              </a:ext>
            </a:extLst>
          </p:cNvPr>
          <p:cNvPicPr>
            <a:picLocks noChangeAspect="1"/>
          </p:cNvPicPr>
          <p:nvPr/>
        </p:nvPicPr>
        <p:blipFill>
          <a:blip r:embed="rId3"/>
          <a:stretch>
            <a:fillRect/>
          </a:stretch>
        </p:blipFill>
        <p:spPr>
          <a:xfrm>
            <a:off x="2904186" y="1844824"/>
            <a:ext cx="6428424" cy="5013176"/>
          </a:xfrm>
          <a:prstGeom prst="rect">
            <a:avLst/>
          </a:prstGeom>
        </p:spPr>
      </p:pic>
      <p:grpSp>
        <p:nvGrpSpPr>
          <p:cNvPr id="11" name="Group 10">
            <a:extLst>
              <a:ext uri="{FF2B5EF4-FFF2-40B4-BE49-F238E27FC236}">
                <a16:creationId xmlns:a16="http://schemas.microsoft.com/office/drawing/2014/main" id="{D8DAAA6C-7391-4E57-A310-7A46744395B1}"/>
              </a:ext>
            </a:extLst>
          </p:cNvPr>
          <p:cNvGrpSpPr/>
          <p:nvPr/>
        </p:nvGrpSpPr>
        <p:grpSpPr>
          <a:xfrm>
            <a:off x="491462" y="679449"/>
            <a:ext cx="6629400" cy="508000"/>
            <a:chOff x="789624" y="1191463"/>
            <a:chExt cx="6629400" cy="508000"/>
          </a:xfrm>
        </p:grpSpPr>
        <p:sp>
          <p:nvSpPr>
            <p:cNvPr id="12" name="AutoShape 52">
              <a:extLst>
                <a:ext uri="{FF2B5EF4-FFF2-40B4-BE49-F238E27FC236}">
                  <a16:creationId xmlns:a16="http://schemas.microsoft.com/office/drawing/2014/main" id="{53D47008-20CD-4CC1-9B0E-7D699BEFCCB1}"/>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err="1" smtClean="0">
                  <a:latin typeface="Cambria" panose="02040503050406030204" pitchFamily="18" charset="0"/>
                </a:rPr>
                <a:t>Giới</a:t>
              </a:r>
              <a:r>
                <a:rPr lang="en-US" sz="4800" b="1" dirty="0" smtClean="0">
                  <a:latin typeface="Cambria" panose="02040503050406030204" pitchFamily="18" charset="0"/>
                </a:rPr>
                <a:t> </a:t>
              </a:r>
              <a:r>
                <a:rPr lang="en-US" sz="4800" b="1" dirty="0" err="1">
                  <a:latin typeface="Cambria" panose="02040503050406030204" pitchFamily="18" charset="0"/>
                </a:rPr>
                <a:t>thiệu</a:t>
              </a:r>
              <a:r>
                <a:rPr lang="en-US" sz="4800" b="1" dirty="0">
                  <a:latin typeface="Cambria" panose="02040503050406030204" pitchFamily="18" charset="0"/>
                </a:rPr>
                <a:t> </a:t>
              </a:r>
              <a:r>
                <a:rPr lang="en-US" sz="4800" b="1" dirty="0" err="1">
                  <a:latin typeface="Cambria" panose="02040503050406030204" pitchFamily="18" charset="0"/>
                </a:rPr>
                <a:t>về</a:t>
              </a:r>
              <a:r>
                <a:rPr lang="en-US" sz="4800" b="1" dirty="0">
                  <a:latin typeface="Cambria" panose="02040503050406030204" pitchFamily="18" charset="0"/>
                </a:rPr>
                <a:t> </a:t>
              </a:r>
              <a:r>
                <a:rPr lang="en-US" sz="4800" b="1" dirty="0" err="1">
                  <a:latin typeface="Cambria" panose="02040503050406030204" pitchFamily="18" charset="0"/>
                </a:rPr>
                <a:t>hàm</a:t>
              </a:r>
              <a:r>
                <a:rPr lang="en-US" sz="4800" b="1" dirty="0">
                  <a:latin typeface="Cambria" panose="02040503050406030204" pitchFamily="18" charset="0"/>
                </a:rPr>
                <a:t> </a:t>
              </a:r>
              <a:r>
                <a:rPr lang="en-US" sz="4800" b="1" dirty="0" err="1">
                  <a:latin typeface="Cambria" panose="02040503050406030204" pitchFamily="18" charset="0"/>
                </a:rPr>
                <a:t>đệ</a:t>
              </a:r>
              <a:r>
                <a:rPr lang="en-US" sz="4800" b="1" dirty="0">
                  <a:latin typeface="Cambria" panose="02040503050406030204" pitchFamily="18" charset="0"/>
                </a:rPr>
                <a:t> qui</a:t>
              </a:r>
            </a:p>
          </p:txBody>
        </p:sp>
        <p:grpSp>
          <p:nvGrpSpPr>
            <p:cNvPr id="15" name="Group 17">
              <a:extLst>
                <a:ext uri="{FF2B5EF4-FFF2-40B4-BE49-F238E27FC236}">
                  <a16:creationId xmlns:a16="http://schemas.microsoft.com/office/drawing/2014/main" id="{55614C50-B7AF-4516-B904-E3F1A26580F5}"/>
                </a:ext>
              </a:extLst>
            </p:cNvPr>
            <p:cNvGrpSpPr>
              <a:grpSpLocks/>
            </p:cNvGrpSpPr>
            <p:nvPr/>
          </p:nvGrpSpPr>
          <p:grpSpPr bwMode="auto">
            <a:xfrm>
              <a:off x="789624" y="1295400"/>
              <a:ext cx="353376" cy="272472"/>
              <a:chOff x="1110" y="2656"/>
              <a:chExt cx="1549" cy="1351"/>
            </a:xfrm>
          </p:grpSpPr>
          <p:sp>
            <p:nvSpPr>
              <p:cNvPr id="16" name="AutoShape 18">
                <a:extLst>
                  <a:ext uri="{FF2B5EF4-FFF2-40B4-BE49-F238E27FC236}">
                    <a16:creationId xmlns:a16="http://schemas.microsoft.com/office/drawing/2014/main" id="{CADB70CE-FEE1-4BD0-87B0-32B691BAFC1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7" name="AutoShape 19">
                <a:extLst>
                  <a:ext uri="{FF2B5EF4-FFF2-40B4-BE49-F238E27FC236}">
                    <a16:creationId xmlns:a16="http://schemas.microsoft.com/office/drawing/2014/main" id="{130A55F3-9D6B-4D88-A8C6-870E09558A5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20">
                <a:extLst>
                  <a:ext uri="{FF2B5EF4-FFF2-40B4-BE49-F238E27FC236}">
                    <a16:creationId xmlns:a16="http://schemas.microsoft.com/office/drawing/2014/main" id="{88B7EA53-A800-46E8-886F-6FD6D6942BB0}"/>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21760314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6778834" cy="900227"/>
            <a:chOff x="789624" y="1295400"/>
            <a:chExt cx="6778834" cy="900227"/>
          </a:xfrm>
        </p:grpSpPr>
        <p:sp>
          <p:nvSpPr>
            <p:cNvPr id="3" name="AutoShape 52"/>
            <p:cNvSpPr>
              <a:spLocks noChangeArrowheads="1"/>
            </p:cNvSpPr>
            <p:nvPr/>
          </p:nvSpPr>
          <p:spPr bwMode="gray">
            <a:xfrm>
              <a:off x="1140034" y="1687627"/>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latin typeface="Cambria" panose="02040503050406030204" pitchFamily="18" charset="0"/>
                </a:rPr>
                <a:t>Các</a:t>
              </a:r>
              <a:r>
                <a:rPr lang="en-US" sz="4400" b="1" dirty="0" smtClean="0">
                  <a:latin typeface="Cambria" panose="02040503050406030204" pitchFamily="18" charset="0"/>
                </a:rPr>
                <a:t> </a:t>
              </a:r>
              <a:r>
                <a:rPr lang="en-US" sz="4400" b="1" dirty="0" err="1">
                  <a:latin typeface="Cambria" panose="02040503050406030204" pitchFamily="18" charset="0"/>
                </a:rPr>
                <a:t>hàm</a:t>
              </a:r>
              <a:r>
                <a:rPr lang="en-US" sz="4400" b="1" dirty="0">
                  <a:latin typeface="Cambria" panose="02040503050406030204" pitchFamily="18" charset="0"/>
                </a:rPr>
                <a:t> </a:t>
              </a:r>
              <a:r>
                <a:rPr lang="en-US" sz="4400" b="1" dirty="0" err="1">
                  <a:latin typeface="Cambria" panose="02040503050406030204" pitchFamily="18" charset="0"/>
                </a:rPr>
                <a:t>toán</a:t>
              </a:r>
              <a:r>
                <a:rPr lang="en-US" sz="4400" b="1" dirty="0">
                  <a:latin typeface="Cambria" panose="02040503050406030204" pitchFamily="18" charset="0"/>
                </a:rPr>
                <a:t> </a:t>
              </a:r>
              <a:r>
                <a:rPr lang="en-US" sz="4400" b="1" dirty="0" err="1">
                  <a:latin typeface="Cambria" panose="02040503050406030204" pitchFamily="18" charset="0"/>
                </a:rPr>
                <a:t>học</a:t>
              </a:r>
              <a:r>
                <a:rPr lang="en-US" sz="4400" b="1" dirty="0">
                  <a:latin typeface="Cambria" panose="02040503050406030204" pitchFamily="18" charset="0"/>
                </a:rPr>
                <a:t> </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84</a:t>
            </a:fld>
            <a:endParaRPr lang="en-US"/>
          </a:p>
        </p:txBody>
      </p:sp>
      <p:sp>
        <p:nvSpPr>
          <p:cNvPr id="14" name="Content Placeholder 2"/>
          <p:cNvSpPr txBox="1">
            <a:spLocks/>
          </p:cNvSpPr>
          <p:nvPr/>
        </p:nvSpPr>
        <p:spPr>
          <a:xfrm>
            <a:off x="502810" y="1844824"/>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err="1">
                <a:latin typeface="Cambria" panose="02040503050406030204" pitchFamily="18" charset="0"/>
              </a:rPr>
              <a:t>Một</a:t>
            </a:r>
            <a:r>
              <a:rPr lang="en-US" sz="2400" dirty="0">
                <a:latin typeface="Cambria" panose="02040503050406030204" pitchFamily="18" charset="0"/>
              </a:rPr>
              <a:t> </a:t>
            </a:r>
            <a:r>
              <a:rPr lang="en-US" sz="2400" dirty="0" err="1">
                <a:latin typeface="Cambria" panose="02040503050406030204" pitchFamily="18" charset="0"/>
              </a:rPr>
              <a:t>số</a:t>
            </a:r>
            <a:r>
              <a:rPr lang="en-US" sz="2400" dirty="0">
                <a:latin typeface="Cambria" panose="02040503050406030204" pitchFamily="18" charset="0"/>
              </a:rPr>
              <a:t> </a:t>
            </a:r>
            <a:r>
              <a:rPr lang="en-US" sz="2400" dirty="0" err="1">
                <a:latin typeface="Cambria" panose="02040503050406030204" pitchFamily="18" charset="0"/>
              </a:rPr>
              <a:t>hàm</a:t>
            </a:r>
            <a:r>
              <a:rPr lang="en-US" sz="2400" dirty="0">
                <a:latin typeface="Cambria" panose="02040503050406030204" pitchFamily="18" charset="0"/>
              </a:rPr>
              <a:t> ta </a:t>
            </a:r>
            <a:r>
              <a:rPr lang="en-US" sz="2400" dirty="0" err="1">
                <a:latin typeface="Cambria" panose="02040503050406030204" pitchFamily="18" charset="0"/>
              </a:rPr>
              <a:t>phải</a:t>
            </a:r>
            <a:r>
              <a:rPr lang="en-US" sz="2400" dirty="0">
                <a:latin typeface="Cambria" panose="02040503050406030204" pitchFamily="18" charset="0"/>
              </a:rPr>
              <a:t> </a:t>
            </a:r>
            <a:r>
              <a:rPr lang="en-US" sz="2400" dirty="0" err="1">
                <a:latin typeface="Cambria" panose="02040503050406030204" pitchFamily="18" charset="0"/>
              </a:rPr>
              <a:t>sử</a:t>
            </a:r>
            <a:r>
              <a:rPr lang="en-US" sz="2400" dirty="0">
                <a:latin typeface="Cambria" panose="02040503050406030204" pitchFamily="18" charset="0"/>
              </a:rPr>
              <a:t> </a:t>
            </a:r>
            <a:r>
              <a:rPr lang="en-US" sz="2400" dirty="0" err="1">
                <a:latin typeface="Cambria" panose="02040503050406030204" pitchFamily="18" charset="0"/>
              </a:rPr>
              <a:t>dụng</a:t>
            </a:r>
            <a:r>
              <a:rPr lang="en-US" sz="2400" dirty="0">
                <a:latin typeface="Cambria" panose="02040503050406030204" pitchFamily="18" charset="0"/>
              </a:rPr>
              <a:t> </a:t>
            </a:r>
            <a:r>
              <a:rPr lang="en-US" sz="2400" dirty="0" err="1">
                <a:latin typeface="Cambria" panose="02040503050406030204" pitchFamily="18" charset="0"/>
              </a:rPr>
              <a:t>từ</a:t>
            </a:r>
            <a:r>
              <a:rPr lang="en-US" sz="2400" dirty="0">
                <a:latin typeface="Cambria" panose="02040503050406030204" pitchFamily="18" charset="0"/>
              </a:rPr>
              <a:t> </a:t>
            </a:r>
            <a:r>
              <a:rPr lang="en-US" sz="2400" dirty="0" err="1">
                <a:latin typeface="Cambria" panose="02040503050406030204" pitchFamily="18" charset="0"/>
              </a:rPr>
              <a:t>các</a:t>
            </a:r>
            <a:r>
              <a:rPr lang="en-US" sz="2400" dirty="0">
                <a:latin typeface="Cambria" panose="02040503050406030204" pitchFamily="18" charset="0"/>
              </a:rPr>
              <a:t> </a:t>
            </a:r>
            <a:r>
              <a:rPr lang="en-US" sz="2400" dirty="0" err="1">
                <a:latin typeface="Cambria" panose="02040503050406030204" pitchFamily="18" charset="0"/>
              </a:rPr>
              <a:t>th</a:t>
            </a:r>
            <a:r>
              <a:rPr lang="vi-VN" sz="2400" dirty="0">
                <a:latin typeface="Cambria" panose="02040503050406030204" pitchFamily="18" charset="0"/>
              </a:rPr>
              <a:t>ư</a:t>
            </a:r>
            <a:r>
              <a:rPr lang="en-US" sz="2400" dirty="0">
                <a:latin typeface="Cambria" panose="02040503050406030204" pitchFamily="18" charset="0"/>
              </a:rPr>
              <a:t> </a:t>
            </a:r>
            <a:r>
              <a:rPr lang="en-US" sz="2400" dirty="0" err="1">
                <a:latin typeface="Cambria" panose="02040503050406030204" pitchFamily="18" charset="0"/>
              </a:rPr>
              <a:t>viện</a:t>
            </a:r>
            <a:r>
              <a:rPr lang="en-US" sz="2400" dirty="0">
                <a:latin typeface="Cambria" panose="02040503050406030204" pitchFamily="18" charset="0"/>
              </a:rPr>
              <a:t> </a:t>
            </a:r>
            <a:r>
              <a:rPr lang="en-US" sz="2400" dirty="0" err="1">
                <a:latin typeface="Cambria" panose="02040503050406030204" pitchFamily="18" charset="0"/>
              </a:rPr>
              <a:t>có</a:t>
            </a:r>
            <a:r>
              <a:rPr lang="en-US" sz="2400" dirty="0">
                <a:latin typeface="Cambria" panose="02040503050406030204" pitchFamily="18" charset="0"/>
              </a:rPr>
              <a:t> </a:t>
            </a:r>
            <a:r>
              <a:rPr lang="en-US" sz="2400" dirty="0" err="1">
                <a:latin typeface="Cambria" panose="02040503050406030204" pitchFamily="18" charset="0"/>
              </a:rPr>
              <a:t>sẵn</a:t>
            </a:r>
            <a:r>
              <a:rPr lang="en-US" sz="2400" dirty="0">
                <a:latin typeface="Cambria" panose="02040503050406030204" pitchFamily="18" charset="0"/>
              </a:rPr>
              <a:t>, </a:t>
            </a:r>
            <a:r>
              <a:rPr lang="en-US" sz="2400" dirty="0" err="1">
                <a:latin typeface="Cambria" panose="02040503050406030204" pitchFamily="18" charset="0"/>
              </a:rPr>
              <a:t>nh</a:t>
            </a:r>
            <a:r>
              <a:rPr lang="vi-VN" sz="2400" dirty="0">
                <a:latin typeface="Cambria" panose="02040503050406030204" pitchFamily="18" charset="0"/>
              </a:rPr>
              <a:t>ư</a:t>
            </a:r>
            <a:r>
              <a:rPr lang="en-US" sz="2400" dirty="0">
                <a:latin typeface="Cambria" panose="02040503050406030204" pitchFamily="18" charset="0"/>
              </a:rPr>
              <a:t> </a:t>
            </a:r>
            <a:r>
              <a:rPr lang="en-US" sz="2400" dirty="0" err="1">
                <a:latin typeface="Cambria" panose="02040503050406030204" pitchFamily="18" charset="0"/>
              </a:rPr>
              <a:t>các</a:t>
            </a:r>
            <a:r>
              <a:rPr lang="en-US" sz="2400" dirty="0">
                <a:latin typeface="Cambria" panose="02040503050406030204" pitchFamily="18" charset="0"/>
              </a:rPr>
              <a:t> </a:t>
            </a:r>
            <a:r>
              <a:rPr lang="en-US" sz="2400" dirty="0" err="1">
                <a:latin typeface="Cambria" panose="02040503050406030204" pitchFamily="18" charset="0"/>
              </a:rPr>
              <a:t>hàm</a:t>
            </a:r>
            <a:r>
              <a:rPr lang="en-US" sz="2400" dirty="0">
                <a:latin typeface="Cambria" panose="02040503050406030204" pitchFamily="18" charset="0"/>
              </a:rPr>
              <a:t> </a:t>
            </a:r>
            <a:r>
              <a:rPr lang="en-US" sz="2400" dirty="0" err="1">
                <a:latin typeface="Cambria" panose="02040503050406030204" pitchFamily="18" charset="0"/>
              </a:rPr>
              <a:t>tính</a:t>
            </a:r>
            <a:r>
              <a:rPr lang="en-US" sz="2400" dirty="0">
                <a:latin typeface="Cambria" panose="02040503050406030204" pitchFamily="18" charset="0"/>
              </a:rPr>
              <a:t> </a:t>
            </a:r>
            <a:r>
              <a:rPr lang="en-US" sz="2400" dirty="0" err="1">
                <a:latin typeface="Cambria" panose="02040503050406030204" pitchFamily="18" charset="0"/>
              </a:rPr>
              <a:t>căn</a:t>
            </a:r>
            <a:r>
              <a:rPr lang="en-US" sz="2400" dirty="0">
                <a:latin typeface="Cambria" panose="02040503050406030204" pitchFamily="18" charset="0"/>
              </a:rPr>
              <a:t> </a:t>
            </a:r>
            <a:r>
              <a:rPr lang="en-US" sz="2400" dirty="0" err="1">
                <a:latin typeface="Cambria" panose="02040503050406030204" pitchFamily="18" charset="0"/>
              </a:rPr>
              <a:t>bậc</a:t>
            </a:r>
            <a:r>
              <a:rPr lang="en-US" sz="2400" dirty="0">
                <a:latin typeface="Cambria" panose="02040503050406030204" pitchFamily="18" charset="0"/>
              </a:rPr>
              <a:t> 2, </a:t>
            </a:r>
            <a:r>
              <a:rPr lang="en-US" sz="2400" dirty="0" err="1">
                <a:latin typeface="Cambria" panose="02040503050406030204" pitchFamily="18" charset="0"/>
              </a:rPr>
              <a:t>lũy</a:t>
            </a:r>
            <a:r>
              <a:rPr lang="en-US" sz="2400" dirty="0">
                <a:latin typeface="Cambria" panose="02040503050406030204" pitchFamily="18" charset="0"/>
              </a:rPr>
              <a:t> </a:t>
            </a:r>
            <a:r>
              <a:rPr lang="en-US" sz="2400" dirty="0" err="1">
                <a:latin typeface="Cambria" panose="02040503050406030204" pitchFamily="18" charset="0"/>
              </a:rPr>
              <a:t>thừa</a:t>
            </a:r>
            <a:r>
              <a:rPr lang="en-US" sz="2400" dirty="0">
                <a:latin typeface="Cambria" panose="02040503050406030204" pitchFamily="18" charset="0"/>
              </a:rPr>
              <a:t>, log… </a:t>
            </a:r>
            <a:endParaRPr lang="en-US" sz="2400" dirty="0" smtClean="0">
              <a:latin typeface="Cambria" panose="02040503050406030204" pitchFamily="18" charset="0"/>
            </a:endParaRPr>
          </a:p>
          <a:p>
            <a:pPr algn="just"/>
            <a:r>
              <a:rPr lang="en-US" sz="2400" dirty="0" err="1" smtClean="0">
                <a:latin typeface="Cambria" panose="02040503050406030204" pitchFamily="18" charset="0"/>
              </a:rPr>
              <a:t>Sqrt-Căn</a:t>
            </a:r>
            <a:r>
              <a:rPr lang="en-US" sz="2400" dirty="0" smtClean="0">
                <a:latin typeface="Cambria" panose="02040503050406030204" pitchFamily="18" charset="0"/>
              </a:rPr>
              <a:t> </a:t>
            </a:r>
            <a:r>
              <a:rPr lang="en-US" sz="2400" dirty="0" err="1">
                <a:latin typeface="Cambria" panose="02040503050406030204" pitchFamily="18" charset="0"/>
              </a:rPr>
              <a:t>bậc</a:t>
            </a:r>
            <a:r>
              <a:rPr lang="en-US" sz="2400" dirty="0">
                <a:latin typeface="Cambria" panose="02040503050406030204" pitchFamily="18" charset="0"/>
              </a:rPr>
              <a:t> 2 </a:t>
            </a:r>
          </a:p>
          <a:p>
            <a:pPr algn="just"/>
            <a:r>
              <a:rPr lang="en-US" sz="2400" dirty="0">
                <a:latin typeface="Cambria" panose="02040503050406030204" pitchFamily="18" charset="0"/>
              </a:rPr>
              <a:t>Pow – </a:t>
            </a:r>
            <a:r>
              <a:rPr lang="en-US" sz="2400" dirty="0" err="1">
                <a:latin typeface="Cambria" panose="02040503050406030204" pitchFamily="18" charset="0"/>
              </a:rPr>
              <a:t>lũy</a:t>
            </a:r>
            <a:r>
              <a:rPr lang="en-US" sz="2400" dirty="0">
                <a:latin typeface="Cambria" panose="02040503050406030204" pitchFamily="18" charset="0"/>
              </a:rPr>
              <a:t> </a:t>
            </a:r>
            <a:r>
              <a:rPr lang="en-US" sz="2400" dirty="0" err="1">
                <a:latin typeface="Cambria" panose="02040503050406030204" pitchFamily="18" charset="0"/>
              </a:rPr>
              <a:t>thừa</a:t>
            </a:r>
            <a:endParaRPr lang="en-US" sz="2400" dirty="0">
              <a:latin typeface="Cambria" panose="02040503050406030204" pitchFamily="18" charset="0"/>
            </a:endParaRPr>
          </a:p>
          <a:p>
            <a:pPr algn="just"/>
            <a:r>
              <a:rPr lang="en-US" sz="2400" dirty="0">
                <a:latin typeface="Cambria" panose="02040503050406030204" pitchFamily="18" charset="0"/>
              </a:rPr>
              <a:t>Log-&gt; log(x)=</a:t>
            </a:r>
            <a:r>
              <a:rPr lang="en-US" sz="2400" dirty="0" err="1">
                <a:latin typeface="Cambria" panose="02040503050406030204" pitchFamily="18" charset="0"/>
              </a:rPr>
              <a:t>log</a:t>
            </a:r>
            <a:r>
              <a:rPr lang="en-US" sz="2400" baseline="-25000" dirty="0" err="1">
                <a:latin typeface="Cambria" panose="02040503050406030204" pitchFamily="18" charset="0"/>
              </a:rPr>
              <a:t>e</a:t>
            </a:r>
            <a:r>
              <a:rPr lang="en-US" sz="2400" dirty="0" err="1">
                <a:latin typeface="Cambria" panose="02040503050406030204" pitchFamily="18" charset="0"/>
              </a:rPr>
              <a:t>x</a:t>
            </a:r>
            <a:r>
              <a:rPr lang="en-US" sz="2400" dirty="0">
                <a:latin typeface="Cambria" panose="02040503050406030204" pitchFamily="18" charset="0"/>
              </a:rPr>
              <a:t>=</a:t>
            </a:r>
            <a:r>
              <a:rPr lang="en-US" sz="2400" dirty="0" err="1">
                <a:latin typeface="Cambria" panose="02040503050406030204" pitchFamily="18" charset="0"/>
              </a:rPr>
              <a:t>lnx</a:t>
            </a:r>
            <a:endParaRPr lang="en-US" sz="2400" dirty="0">
              <a:latin typeface="Cambria" panose="02040503050406030204" pitchFamily="18" charset="0"/>
            </a:endParaRPr>
          </a:p>
          <a:p>
            <a:pPr algn="just"/>
            <a:r>
              <a:rPr lang="en-US" sz="2400" dirty="0">
                <a:latin typeface="Cambria" panose="02040503050406030204" pitchFamily="18" charset="0"/>
              </a:rPr>
              <a:t>Log10- </a:t>
            </a:r>
            <a:r>
              <a:rPr lang="en-US" sz="2400" dirty="0" err="1">
                <a:latin typeface="Cambria" panose="02040503050406030204" pitchFamily="18" charset="0"/>
              </a:rPr>
              <a:t>Logarit</a:t>
            </a:r>
            <a:r>
              <a:rPr lang="en-US" sz="2400" dirty="0">
                <a:latin typeface="Cambria" panose="02040503050406030204" pitchFamily="18" charset="0"/>
              </a:rPr>
              <a:t> c</a:t>
            </a:r>
            <a:r>
              <a:rPr lang="vi-VN" sz="2400" dirty="0">
                <a:latin typeface="Cambria" panose="02040503050406030204" pitchFamily="18" charset="0"/>
              </a:rPr>
              <a:t>ơ</a:t>
            </a:r>
            <a:r>
              <a:rPr lang="en-US" sz="2400" dirty="0">
                <a:latin typeface="Cambria" panose="02040503050406030204" pitchFamily="18" charset="0"/>
              </a:rPr>
              <a:t> </a:t>
            </a:r>
            <a:r>
              <a:rPr lang="en-US" sz="2400" dirty="0" err="1">
                <a:latin typeface="Cambria" panose="02040503050406030204" pitchFamily="18" charset="0"/>
              </a:rPr>
              <a:t>số</a:t>
            </a:r>
            <a:r>
              <a:rPr lang="en-US" sz="2400" dirty="0">
                <a:latin typeface="Cambria" panose="02040503050406030204" pitchFamily="18" charset="0"/>
              </a:rPr>
              <a:t> 10 </a:t>
            </a:r>
            <a:r>
              <a:rPr lang="en-US" sz="2400" dirty="0" err="1">
                <a:latin typeface="Cambria" panose="02040503050406030204" pitchFamily="18" charset="0"/>
              </a:rPr>
              <a:t>của</a:t>
            </a:r>
            <a:r>
              <a:rPr lang="en-US" sz="2400" dirty="0">
                <a:latin typeface="Cambria" panose="02040503050406030204" pitchFamily="18" charset="0"/>
              </a:rPr>
              <a:t> x, log10(x)=log</a:t>
            </a:r>
            <a:r>
              <a:rPr lang="en-US" sz="2400" baseline="-25000" dirty="0">
                <a:latin typeface="Cambria" panose="02040503050406030204" pitchFamily="18" charset="0"/>
              </a:rPr>
              <a:t>10</a:t>
            </a:r>
            <a:r>
              <a:rPr lang="en-US" sz="2400" dirty="0">
                <a:latin typeface="Cambria" panose="02040503050406030204" pitchFamily="18" charset="0"/>
              </a:rPr>
              <a:t>x</a:t>
            </a:r>
          </a:p>
          <a:p>
            <a:pPr algn="just"/>
            <a:r>
              <a:rPr lang="en-US" sz="2400" dirty="0" err="1">
                <a:latin typeface="Cambria" panose="02040503050406030204" pitchFamily="18" charset="0"/>
              </a:rPr>
              <a:t>Exp-tính</a:t>
            </a:r>
            <a:r>
              <a:rPr lang="en-US" sz="2400" dirty="0">
                <a:latin typeface="Cambria" panose="02040503050406030204" pitchFamily="18" charset="0"/>
              </a:rPr>
              <a:t> e</a:t>
            </a:r>
            <a:r>
              <a:rPr lang="en-US" sz="2400" baseline="30000" dirty="0">
                <a:latin typeface="Cambria" panose="02040503050406030204" pitchFamily="18" charset="0"/>
              </a:rPr>
              <a:t>x</a:t>
            </a:r>
          </a:p>
          <a:p>
            <a:pPr algn="just"/>
            <a:r>
              <a:rPr lang="en-US" sz="2400" dirty="0">
                <a:latin typeface="Cambria" panose="02040503050406030204" pitchFamily="18" charset="0"/>
              </a:rPr>
              <a:t>Degrees-</a:t>
            </a:r>
            <a:r>
              <a:rPr lang="en-US" sz="2400" dirty="0" err="1">
                <a:latin typeface="Cambria" panose="02040503050406030204" pitchFamily="18" charset="0"/>
              </a:rPr>
              <a:t>Đổi</a:t>
            </a:r>
            <a:r>
              <a:rPr lang="en-US" sz="2400" dirty="0">
                <a:latin typeface="Cambria" panose="02040503050406030204" pitchFamily="18" charset="0"/>
              </a:rPr>
              <a:t> radian </a:t>
            </a:r>
            <a:r>
              <a:rPr lang="en-US" sz="2400" dirty="0" err="1">
                <a:latin typeface="Cambria" panose="02040503050406030204" pitchFamily="18" charset="0"/>
              </a:rPr>
              <a:t>ra</a:t>
            </a:r>
            <a:r>
              <a:rPr lang="en-US" sz="2400" dirty="0">
                <a:latin typeface="Cambria" panose="02040503050406030204" pitchFamily="18" charset="0"/>
              </a:rPr>
              <a:t> </a:t>
            </a:r>
            <a:r>
              <a:rPr lang="en-US" sz="2400" dirty="0" err="1">
                <a:latin typeface="Cambria" panose="02040503050406030204" pitchFamily="18" charset="0"/>
              </a:rPr>
              <a:t>độ</a:t>
            </a:r>
            <a:endParaRPr lang="en-US" sz="2400" dirty="0">
              <a:latin typeface="Cambria" panose="02040503050406030204" pitchFamily="18" charset="0"/>
            </a:endParaRPr>
          </a:p>
          <a:p>
            <a:pPr algn="just"/>
            <a:r>
              <a:rPr lang="en-US" sz="2400" dirty="0">
                <a:latin typeface="Cambria" panose="02040503050406030204" pitchFamily="18" charset="0"/>
              </a:rPr>
              <a:t>Radians- </a:t>
            </a:r>
            <a:r>
              <a:rPr lang="en-US" sz="2400" dirty="0" err="1">
                <a:latin typeface="Cambria" panose="02040503050406030204" pitchFamily="18" charset="0"/>
              </a:rPr>
              <a:t>Tính</a:t>
            </a:r>
            <a:r>
              <a:rPr lang="en-US" sz="2400" dirty="0">
                <a:latin typeface="Cambria" panose="02040503050406030204" pitchFamily="18" charset="0"/>
              </a:rPr>
              <a:t> radian 180/PI*x</a:t>
            </a:r>
          </a:p>
          <a:p>
            <a:pPr algn="just"/>
            <a:r>
              <a:rPr lang="en-US" sz="2400" dirty="0" err="1">
                <a:latin typeface="Cambria" panose="02040503050406030204" pitchFamily="18" charset="0"/>
              </a:rPr>
              <a:t>Fabs</a:t>
            </a:r>
            <a:r>
              <a:rPr lang="en-US" sz="2400" dirty="0">
                <a:latin typeface="Cambria" panose="02040503050406030204" pitchFamily="18" charset="0"/>
              </a:rPr>
              <a:t>- </a:t>
            </a:r>
            <a:r>
              <a:rPr lang="en-US" sz="2400" dirty="0" err="1">
                <a:latin typeface="Cambria" panose="02040503050406030204" pitchFamily="18" charset="0"/>
              </a:rPr>
              <a:t>tính</a:t>
            </a:r>
            <a:r>
              <a:rPr lang="en-US" sz="2400" dirty="0">
                <a:latin typeface="Cambria" panose="02040503050406030204" pitchFamily="18" charset="0"/>
              </a:rPr>
              <a:t> </a:t>
            </a:r>
            <a:r>
              <a:rPr lang="en-US" sz="2400" dirty="0" err="1">
                <a:latin typeface="Cambria" panose="02040503050406030204" pitchFamily="18" charset="0"/>
              </a:rPr>
              <a:t>giá</a:t>
            </a:r>
            <a:r>
              <a:rPr lang="en-US" sz="2400" dirty="0">
                <a:latin typeface="Cambria" panose="02040503050406030204" pitchFamily="18" charset="0"/>
              </a:rPr>
              <a:t> </a:t>
            </a:r>
            <a:r>
              <a:rPr lang="en-US" sz="2400" dirty="0" err="1">
                <a:latin typeface="Cambria" panose="02040503050406030204" pitchFamily="18" charset="0"/>
              </a:rPr>
              <a:t>trị</a:t>
            </a:r>
            <a:r>
              <a:rPr lang="en-US" sz="2400" dirty="0">
                <a:latin typeface="Cambria" panose="02040503050406030204" pitchFamily="18" charset="0"/>
              </a:rPr>
              <a:t> </a:t>
            </a:r>
            <a:r>
              <a:rPr lang="en-US" sz="2400" dirty="0" err="1">
                <a:latin typeface="Cambria" panose="02040503050406030204" pitchFamily="18" charset="0"/>
              </a:rPr>
              <a:t>tuyệt</a:t>
            </a:r>
            <a:r>
              <a:rPr lang="en-US" sz="2400" dirty="0">
                <a:latin typeface="Cambria" panose="02040503050406030204" pitchFamily="18" charset="0"/>
              </a:rPr>
              <a:t> </a:t>
            </a:r>
            <a:r>
              <a:rPr lang="en-US" sz="2400" dirty="0" err="1">
                <a:latin typeface="Cambria" panose="02040503050406030204" pitchFamily="18" charset="0"/>
              </a:rPr>
              <a:t>đối</a:t>
            </a:r>
            <a:endParaRPr lang="en-US" sz="2400" dirty="0">
              <a:latin typeface="Cambria" panose="02040503050406030204" pitchFamily="18" charset="0"/>
            </a:endParaRPr>
          </a:p>
        </p:txBody>
      </p:sp>
    </p:spTree>
    <p:extLst>
      <p:ext uri="{BB962C8B-B14F-4D97-AF65-F5344CB8AC3E}">
        <p14:creationId xmlns:p14="http://schemas.microsoft.com/office/powerpoint/2010/main" val="7652961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85</a:t>
            </a:fld>
            <a:endParaRPr lang="en-US"/>
          </a:p>
        </p:txBody>
      </p:sp>
      <p:sp>
        <p:nvSpPr>
          <p:cNvPr id="14" name="Content Placeholder 2"/>
          <p:cNvSpPr txBox="1">
            <a:spLocks/>
          </p:cNvSpPr>
          <p:nvPr/>
        </p:nvSpPr>
        <p:spPr>
          <a:xfrm>
            <a:off x="559586" y="19813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4000" b="1" u="sng" dirty="0" err="1">
                <a:latin typeface="Cambria" panose="02040503050406030204" pitchFamily="18" charset="0"/>
              </a:rPr>
              <a:t>Ví</a:t>
            </a:r>
            <a:r>
              <a:rPr lang="en-US" sz="4000" b="1" u="sng" dirty="0">
                <a:latin typeface="Cambria" panose="02040503050406030204" pitchFamily="18" charset="0"/>
              </a:rPr>
              <a:t> </a:t>
            </a:r>
            <a:r>
              <a:rPr lang="en-US" sz="4000" b="1" u="sng" dirty="0" err="1">
                <a:latin typeface="Cambria" panose="02040503050406030204" pitchFamily="18" charset="0"/>
              </a:rPr>
              <a:t>dụ</a:t>
            </a:r>
            <a:r>
              <a:rPr lang="en-US" sz="4000" b="1" u="sng" dirty="0">
                <a:latin typeface="Cambria" panose="02040503050406030204" pitchFamily="18" charset="0"/>
              </a:rPr>
              <a:t>:</a:t>
            </a:r>
          </a:p>
        </p:txBody>
      </p:sp>
      <p:pic>
        <p:nvPicPr>
          <p:cNvPr id="8" name="Picture 7">
            <a:extLst>
              <a:ext uri="{FF2B5EF4-FFF2-40B4-BE49-F238E27FC236}">
                <a16:creationId xmlns:a16="http://schemas.microsoft.com/office/drawing/2014/main" id="{B890AF1F-74C4-465D-86DC-66093D61CB69}"/>
              </a:ext>
            </a:extLst>
          </p:cNvPr>
          <p:cNvPicPr>
            <a:picLocks noChangeAspect="1"/>
          </p:cNvPicPr>
          <p:nvPr/>
        </p:nvPicPr>
        <p:blipFill>
          <a:blip r:embed="rId3"/>
          <a:stretch>
            <a:fillRect/>
          </a:stretch>
        </p:blipFill>
        <p:spPr>
          <a:xfrm>
            <a:off x="457200" y="3140968"/>
            <a:ext cx="5679694" cy="2928940"/>
          </a:xfrm>
          <a:prstGeom prst="rect">
            <a:avLst/>
          </a:prstGeom>
        </p:spPr>
      </p:pic>
      <p:pic>
        <p:nvPicPr>
          <p:cNvPr id="9" name="Picture 8">
            <a:extLst>
              <a:ext uri="{FF2B5EF4-FFF2-40B4-BE49-F238E27FC236}">
                <a16:creationId xmlns:a16="http://schemas.microsoft.com/office/drawing/2014/main" id="{090C52D6-51BF-4CD8-ABED-8D00524CC33F}"/>
              </a:ext>
            </a:extLst>
          </p:cNvPr>
          <p:cNvPicPr>
            <a:picLocks noChangeAspect="1"/>
          </p:cNvPicPr>
          <p:nvPr/>
        </p:nvPicPr>
        <p:blipFill>
          <a:blip r:embed="rId4"/>
          <a:stretch>
            <a:fillRect/>
          </a:stretch>
        </p:blipFill>
        <p:spPr>
          <a:xfrm>
            <a:off x="7437437" y="3140968"/>
            <a:ext cx="4750034" cy="2736304"/>
          </a:xfrm>
          <a:prstGeom prst="rect">
            <a:avLst/>
          </a:prstGeom>
          <a:ln>
            <a:solidFill>
              <a:schemeClr val="accent1"/>
            </a:solidFill>
          </a:ln>
        </p:spPr>
      </p:pic>
      <p:sp>
        <p:nvSpPr>
          <p:cNvPr id="10" name="Arrow: Right 9">
            <a:extLst>
              <a:ext uri="{FF2B5EF4-FFF2-40B4-BE49-F238E27FC236}">
                <a16:creationId xmlns:a16="http://schemas.microsoft.com/office/drawing/2014/main" id="{414A47ED-83DF-4070-B57F-2060563582E5}"/>
              </a:ext>
            </a:extLst>
          </p:cNvPr>
          <p:cNvSpPr/>
          <p:nvPr/>
        </p:nvSpPr>
        <p:spPr>
          <a:xfrm>
            <a:off x="5532368" y="3395660"/>
            <a:ext cx="1905000" cy="41433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5CE734B-31DA-4773-85A7-72B33A3B2C44}"/>
              </a:ext>
            </a:extLst>
          </p:cNvPr>
          <p:cNvGrpSpPr/>
          <p:nvPr/>
        </p:nvGrpSpPr>
        <p:grpSpPr>
          <a:xfrm>
            <a:off x="448235" y="621460"/>
            <a:ext cx="6989133" cy="641916"/>
            <a:chOff x="789624" y="1295400"/>
            <a:chExt cx="6989133" cy="641916"/>
          </a:xfrm>
        </p:grpSpPr>
        <p:sp>
          <p:nvSpPr>
            <p:cNvPr id="16" name="AutoShape 52">
              <a:extLst>
                <a:ext uri="{FF2B5EF4-FFF2-40B4-BE49-F238E27FC236}">
                  <a16:creationId xmlns:a16="http://schemas.microsoft.com/office/drawing/2014/main" id="{CEB0070E-810D-4E66-AEFF-30B60C191563}"/>
                </a:ext>
              </a:extLst>
            </p:cNvPr>
            <p:cNvSpPr>
              <a:spLocks noChangeArrowheads="1"/>
            </p:cNvSpPr>
            <p:nvPr/>
          </p:nvSpPr>
          <p:spPr bwMode="gray">
            <a:xfrm>
              <a:off x="1350333" y="1429316"/>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err="1" smtClean="0">
                  <a:latin typeface="Cambria" panose="02040503050406030204" pitchFamily="18" charset="0"/>
                </a:rPr>
                <a:t>Các</a:t>
              </a:r>
              <a:r>
                <a:rPr lang="en-US" sz="4400" b="1" dirty="0" smtClean="0">
                  <a:latin typeface="Cambria" panose="02040503050406030204" pitchFamily="18" charset="0"/>
                </a:rPr>
                <a:t> </a:t>
              </a:r>
              <a:r>
                <a:rPr lang="en-US" sz="4400" b="1" dirty="0" err="1">
                  <a:latin typeface="Cambria" panose="02040503050406030204" pitchFamily="18" charset="0"/>
                </a:rPr>
                <a:t>hàm</a:t>
              </a:r>
              <a:r>
                <a:rPr lang="en-US" sz="4400" b="1" dirty="0">
                  <a:latin typeface="Cambria" panose="02040503050406030204" pitchFamily="18" charset="0"/>
                </a:rPr>
                <a:t> </a:t>
              </a:r>
              <a:r>
                <a:rPr lang="en-US" sz="4400" b="1" dirty="0" err="1">
                  <a:latin typeface="Cambria" panose="02040503050406030204" pitchFamily="18" charset="0"/>
                </a:rPr>
                <a:t>toán</a:t>
              </a:r>
              <a:r>
                <a:rPr lang="en-US" sz="4400" b="1" dirty="0">
                  <a:latin typeface="Cambria" panose="02040503050406030204" pitchFamily="18" charset="0"/>
                </a:rPr>
                <a:t> </a:t>
              </a:r>
              <a:r>
                <a:rPr lang="en-US" sz="4400" b="1" dirty="0" err="1">
                  <a:latin typeface="Cambria" panose="02040503050406030204" pitchFamily="18" charset="0"/>
                </a:rPr>
                <a:t>học</a:t>
              </a:r>
              <a:r>
                <a:rPr lang="en-US" sz="4400" b="1" dirty="0">
                  <a:latin typeface="Cambria" panose="02040503050406030204" pitchFamily="18" charset="0"/>
                </a:rPr>
                <a:t> </a:t>
              </a:r>
            </a:p>
          </p:txBody>
        </p:sp>
        <p:grpSp>
          <p:nvGrpSpPr>
            <p:cNvPr id="17" name="Group 17">
              <a:extLst>
                <a:ext uri="{FF2B5EF4-FFF2-40B4-BE49-F238E27FC236}">
                  <a16:creationId xmlns:a16="http://schemas.microsoft.com/office/drawing/2014/main" id="{2A6E9D45-C352-4558-BEE5-476D810815A1}"/>
                </a:ext>
              </a:extLst>
            </p:cNvPr>
            <p:cNvGrpSpPr>
              <a:grpSpLocks/>
            </p:cNvGrpSpPr>
            <p:nvPr/>
          </p:nvGrpSpPr>
          <p:grpSpPr bwMode="auto">
            <a:xfrm>
              <a:off x="789624" y="1295400"/>
              <a:ext cx="353376" cy="272472"/>
              <a:chOff x="1110" y="2656"/>
              <a:chExt cx="1549" cy="1351"/>
            </a:xfrm>
          </p:grpSpPr>
          <p:sp>
            <p:nvSpPr>
              <p:cNvPr id="18" name="AutoShape 18">
                <a:extLst>
                  <a:ext uri="{FF2B5EF4-FFF2-40B4-BE49-F238E27FC236}">
                    <a16:creationId xmlns:a16="http://schemas.microsoft.com/office/drawing/2014/main" id="{3CCD89D6-9386-4494-B1F2-BC892B65CBB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19" name="AutoShape 19">
                <a:extLst>
                  <a:ext uri="{FF2B5EF4-FFF2-40B4-BE49-F238E27FC236}">
                    <a16:creationId xmlns:a16="http://schemas.microsoft.com/office/drawing/2014/main" id="{8D04EF87-CD23-44CB-9551-A75150C4BAB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20" name="AutoShape 20">
                <a:extLst>
                  <a:ext uri="{FF2B5EF4-FFF2-40B4-BE49-F238E27FC236}">
                    <a16:creationId xmlns:a16="http://schemas.microsoft.com/office/drawing/2014/main" id="{3CDA7CE9-8D50-4CE9-9B5A-1C1D782E270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4249532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256337"/>
            <a:ext cx="6799014" cy="797911"/>
            <a:chOff x="789624" y="1295400"/>
            <a:chExt cx="6799014" cy="797911"/>
          </a:xfrm>
        </p:grpSpPr>
        <p:sp>
          <p:nvSpPr>
            <p:cNvPr id="3" name="AutoShape 52"/>
            <p:cNvSpPr>
              <a:spLocks noChangeArrowheads="1"/>
            </p:cNvSpPr>
            <p:nvPr/>
          </p:nvSpPr>
          <p:spPr bwMode="gray">
            <a:xfrm>
              <a:off x="1160214" y="1585311"/>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smtClean="0">
                  <a:latin typeface="Cambria" panose="02040503050406030204" pitchFamily="18" charset="0"/>
                </a:rPr>
                <a:t>round</a:t>
              </a:r>
              <a:endParaRPr lang="en-US" sz="4800" b="1" dirty="0">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86</a:t>
            </a:fld>
            <a:endParaRPr lang="en-US"/>
          </a:p>
        </p:txBody>
      </p:sp>
      <p:sp>
        <p:nvSpPr>
          <p:cNvPr id="14" name="Content Placeholder 2"/>
          <p:cNvSpPr txBox="1">
            <a:spLocks/>
          </p:cNvSpPr>
          <p:nvPr/>
        </p:nvSpPr>
        <p:spPr>
          <a:xfrm>
            <a:off x="480910" y="1844824"/>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quá</a:t>
            </a:r>
            <a:r>
              <a:rPr lang="en-US" sz="2800" dirty="0">
                <a:latin typeface="Cambria" panose="02040503050406030204" pitchFamily="18" charset="0"/>
              </a:rPr>
              <a:t> </a:t>
            </a:r>
            <a:r>
              <a:rPr lang="en-US" sz="2800" dirty="0" err="1">
                <a:latin typeface="Cambria" panose="02040503050406030204" pitchFamily="18" charset="0"/>
              </a:rPr>
              <a:t>trình</a:t>
            </a:r>
            <a:r>
              <a:rPr lang="en-US" sz="2800" dirty="0">
                <a:latin typeface="Cambria" panose="02040503050406030204" pitchFamily="18" charset="0"/>
              </a:rPr>
              <a:t> </a:t>
            </a:r>
            <a:r>
              <a:rPr lang="en-US" sz="2800" dirty="0" err="1">
                <a:latin typeface="Cambria" panose="02040503050406030204" pitchFamily="18" charset="0"/>
              </a:rPr>
              <a:t>tính</a:t>
            </a:r>
            <a:r>
              <a:rPr lang="en-US" sz="2800" dirty="0">
                <a:latin typeface="Cambria" panose="02040503050406030204" pitchFamily="18" charset="0"/>
              </a:rPr>
              <a:t> </a:t>
            </a:r>
            <a:r>
              <a:rPr lang="en-US" sz="2800" dirty="0" err="1">
                <a:latin typeface="Cambria" panose="02040503050406030204" pitchFamily="18" charset="0"/>
              </a:rPr>
              <a:t>toán</a:t>
            </a:r>
            <a:r>
              <a:rPr lang="en-US" sz="2800" dirty="0">
                <a:latin typeface="Cambria" panose="02040503050406030204" pitchFamily="18" charset="0"/>
              </a:rPr>
              <a:t> ta  </a:t>
            </a:r>
            <a:r>
              <a:rPr lang="en-US" sz="2800" dirty="0" err="1">
                <a:latin typeface="Cambria" panose="02040503050406030204" pitchFamily="18" charset="0"/>
              </a:rPr>
              <a:t>sẽ</a:t>
            </a:r>
            <a:r>
              <a:rPr lang="en-US" sz="2800" dirty="0">
                <a:latin typeface="Cambria" panose="02040503050406030204" pitchFamily="18" charset="0"/>
              </a:rPr>
              <a:t> </a:t>
            </a:r>
            <a:r>
              <a:rPr lang="en-US" sz="2800" dirty="0" err="1">
                <a:latin typeface="Cambria" panose="02040503050406030204" pitchFamily="18" charset="0"/>
              </a:rPr>
              <a:t>nhận</a:t>
            </a:r>
            <a:r>
              <a:rPr lang="en-US" sz="2800" dirty="0">
                <a:latin typeface="Cambria" panose="02040503050406030204" pitchFamily="18" charset="0"/>
              </a:rPr>
              <a:t> </a:t>
            </a:r>
            <a:r>
              <a:rPr lang="en-US" sz="2800" dirty="0" err="1">
                <a:latin typeface="Cambria" panose="02040503050406030204" pitchFamily="18" charset="0"/>
              </a:rPr>
              <a:t>được</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lẻ</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này</a:t>
            </a:r>
            <a:r>
              <a:rPr lang="en-US" sz="2800" dirty="0">
                <a:latin typeface="Cambria" panose="02040503050406030204" pitchFamily="18" charset="0"/>
              </a:rPr>
              <a:t> </a:t>
            </a:r>
            <a:r>
              <a:rPr lang="en-US" sz="2800" dirty="0" err="1">
                <a:latin typeface="Cambria" panose="02040503050406030204" pitchFamily="18" charset="0"/>
              </a:rPr>
              <a:t>cần</a:t>
            </a:r>
            <a:r>
              <a:rPr lang="en-US" sz="2800" dirty="0">
                <a:latin typeface="Cambria" panose="02040503050406030204" pitchFamily="18" charset="0"/>
              </a:rPr>
              <a:t> đ</a:t>
            </a:r>
            <a:r>
              <a:rPr lang="vi-VN" sz="2800" dirty="0">
                <a:latin typeface="Cambria" panose="02040503050406030204" pitchFamily="18" charset="0"/>
              </a:rPr>
              <a:t>ư</a:t>
            </a:r>
            <a:r>
              <a:rPr lang="en-US" sz="2800" dirty="0" err="1">
                <a:latin typeface="Cambria" panose="02040503050406030204" pitchFamily="18" charset="0"/>
              </a:rPr>
              <a:t>ợc</a:t>
            </a:r>
            <a:r>
              <a:rPr lang="en-US" sz="2800" dirty="0">
                <a:latin typeface="Cambria" panose="02040503050406030204" pitchFamily="18" charset="0"/>
              </a:rPr>
              <a:t> </a:t>
            </a:r>
            <a:r>
              <a:rPr lang="en-US" sz="2800" dirty="0" err="1">
                <a:latin typeface="Cambria" panose="02040503050406030204" pitchFamily="18" charset="0"/>
              </a:rPr>
              <a:t>làm</a:t>
            </a:r>
            <a:r>
              <a:rPr lang="en-US" sz="2800" dirty="0">
                <a:latin typeface="Cambria" panose="02040503050406030204" pitchFamily="18" charset="0"/>
              </a:rPr>
              <a:t> </a:t>
            </a:r>
            <a:r>
              <a:rPr lang="en-US" sz="2800" dirty="0" err="1">
                <a:latin typeface="Cambria" panose="02040503050406030204" pitchFamily="18" charset="0"/>
              </a:rPr>
              <a:t>tròn</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cùng</a:t>
            </a:r>
            <a:r>
              <a:rPr lang="en-US" sz="2800" dirty="0">
                <a:latin typeface="Cambria" panose="02040503050406030204" pitchFamily="18" charset="0"/>
              </a:rPr>
              <a:t> </a:t>
            </a:r>
            <a:r>
              <a:rPr lang="en-US" sz="2800" dirty="0" err="1">
                <a:latin typeface="Cambria" panose="02040503050406030204" pitchFamily="18" charset="0"/>
              </a:rPr>
              <a:t>thỏa</a:t>
            </a:r>
            <a:r>
              <a:rPr lang="en-US" sz="2800" dirty="0">
                <a:latin typeface="Cambria" panose="02040503050406030204" pitchFamily="18" charset="0"/>
              </a:rPr>
              <a:t> </a:t>
            </a:r>
            <a:r>
              <a:rPr lang="en-US" sz="2800" dirty="0" err="1">
                <a:latin typeface="Cambria" panose="02040503050406030204" pitchFamily="18" charset="0"/>
              </a:rPr>
              <a:t>mãn</a:t>
            </a:r>
            <a:r>
              <a:rPr lang="en-US" sz="2800" dirty="0">
                <a:latin typeface="Cambria" panose="02040503050406030204" pitchFamily="18" charset="0"/>
              </a:rPr>
              <a:t> </a:t>
            </a:r>
            <a:r>
              <a:rPr lang="en-US" sz="2800" dirty="0" err="1">
                <a:latin typeface="Cambria" panose="02040503050406030204" pitchFamily="18" charset="0"/>
              </a:rPr>
              <a:t>yêu</a:t>
            </a:r>
            <a:r>
              <a:rPr lang="en-US" sz="2800" dirty="0">
                <a:latin typeface="Cambria" panose="02040503050406030204" pitchFamily="18" charset="0"/>
              </a:rPr>
              <a:t> </a:t>
            </a:r>
            <a:r>
              <a:rPr lang="en-US" sz="2800" dirty="0" err="1">
                <a:latin typeface="Cambria" panose="02040503050406030204" pitchFamily="18" charset="0"/>
              </a:rPr>
              <a:t>cầu</a:t>
            </a:r>
            <a:r>
              <a:rPr lang="en-US" sz="2800" dirty="0">
                <a:latin typeface="Cambria" panose="02040503050406030204" pitchFamily="18" charset="0"/>
              </a:rPr>
              <a:t> </a:t>
            </a:r>
            <a:r>
              <a:rPr lang="en-US" sz="2800" dirty="0" err="1">
                <a:latin typeface="Cambria" panose="02040503050406030204" pitchFamily="18" charset="0"/>
              </a:rPr>
              <a:t>nào</a:t>
            </a:r>
            <a:r>
              <a:rPr lang="en-US" sz="2800" dirty="0">
                <a:latin typeface="Cambria" panose="02040503050406030204" pitchFamily="18" charset="0"/>
              </a:rPr>
              <a:t> </a:t>
            </a:r>
            <a:r>
              <a:rPr lang="en-US" sz="2800" dirty="0" err="1">
                <a:latin typeface="Cambria" panose="02040503050406030204" pitchFamily="18" charset="0"/>
              </a:rPr>
              <a:t>đó</a:t>
            </a:r>
            <a:r>
              <a:rPr lang="en-US" sz="2800" dirty="0">
                <a:latin typeface="Cambria" panose="02040503050406030204" pitchFamily="18" charset="0"/>
              </a:rPr>
              <a:t>. </a:t>
            </a:r>
            <a:r>
              <a:rPr lang="en-US" sz="2800" dirty="0" err="1">
                <a:latin typeface="Cambria" panose="02040503050406030204" pitchFamily="18" charset="0"/>
              </a:rPr>
              <a:t>Hàm</a:t>
            </a:r>
            <a:r>
              <a:rPr lang="en-US" sz="2800" dirty="0">
                <a:latin typeface="Cambria" panose="02040503050406030204" pitchFamily="18" charset="0"/>
              </a:rPr>
              <a:t> round đ</a:t>
            </a:r>
            <a:r>
              <a:rPr lang="vi-VN" sz="2800" dirty="0">
                <a:latin typeface="Cambria" panose="02040503050406030204" pitchFamily="18" charset="0"/>
              </a:rPr>
              <a:t>ư</a:t>
            </a:r>
            <a:r>
              <a:rPr lang="en-US" sz="2800" dirty="0" err="1">
                <a:latin typeface="Cambria" panose="02040503050406030204" pitchFamily="18" charset="0"/>
              </a:rPr>
              <a:t>ợc</a:t>
            </a:r>
            <a:r>
              <a:rPr lang="en-US" sz="2800" dirty="0">
                <a:latin typeface="Cambria" panose="02040503050406030204" pitchFamily="18" charset="0"/>
              </a:rPr>
              <a:t> Python </a:t>
            </a:r>
            <a:r>
              <a:rPr lang="en-US" sz="2800" dirty="0" err="1">
                <a:latin typeface="Cambria" panose="02040503050406030204" pitchFamily="18" charset="0"/>
              </a:rPr>
              <a:t>hỗ</a:t>
            </a:r>
            <a:r>
              <a:rPr lang="en-US" sz="2800" dirty="0">
                <a:latin typeface="Cambria" panose="02040503050406030204" pitchFamily="18" charset="0"/>
              </a:rPr>
              <a:t> </a:t>
            </a:r>
            <a:r>
              <a:rPr lang="en-US" sz="2800" dirty="0" err="1">
                <a:latin typeface="Cambria" panose="02040503050406030204" pitchFamily="18" charset="0"/>
              </a:rPr>
              <a:t>trợ</a:t>
            </a:r>
            <a:r>
              <a:rPr lang="en-US" sz="2800" dirty="0">
                <a:latin typeface="Cambria" panose="02040503050406030204" pitchFamily="18" charset="0"/>
              </a:rPr>
              <a:t> </a:t>
            </a:r>
            <a:r>
              <a:rPr lang="en-US" sz="2800" dirty="0" err="1">
                <a:latin typeface="Cambria" panose="02040503050406030204" pitchFamily="18" charset="0"/>
              </a:rPr>
              <a:t>nh</a:t>
            </a:r>
            <a:r>
              <a:rPr lang="vi-VN" sz="2800" dirty="0">
                <a:latin typeface="Cambria" panose="02040503050406030204" pitchFamily="18" charset="0"/>
              </a:rPr>
              <a:t>ư</a:t>
            </a:r>
            <a:r>
              <a:rPr lang="en-US" sz="2800" dirty="0">
                <a:latin typeface="Cambria" panose="02040503050406030204" pitchFamily="18" charset="0"/>
              </a:rPr>
              <a:t> </a:t>
            </a:r>
            <a:r>
              <a:rPr lang="en-US" sz="2800" dirty="0" err="1">
                <a:latin typeface="Cambria" panose="02040503050406030204" pitchFamily="18" charset="0"/>
              </a:rPr>
              <a:t>sau</a:t>
            </a:r>
            <a:r>
              <a:rPr lang="en-US" sz="2800" dirty="0">
                <a:latin typeface="Cambria" panose="02040503050406030204" pitchFamily="18" charset="0"/>
              </a:rPr>
              <a:t>:</a:t>
            </a:r>
          </a:p>
          <a:p>
            <a:pPr algn="just"/>
            <a:r>
              <a:rPr lang="en-US" sz="2800" dirty="0">
                <a:latin typeface="Cambria" panose="02040503050406030204" pitchFamily="18" charset="0"/>
              </a:rPr>
              <a:t>round(</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gốc</a:t>
            </a:r>
            <a:r>
              <a:rPr lang="en-US" sz="2800" dirty="0">
                <a:latin typeface="Cambria" panose="02040503050406030204" pitchFamily="18" charset="0"/>
              </a:rPr>
              <a:t>, đ</a:t>
            </a:r>
            <a:r>
              <a:rPr lang="vi-VN" sz="2800" dirty="0">
                <a:latin typeface="Cambria" panose="02040503050406030204" pitchFamily="18" charset="0"/>
              </a:rPr>
              <a:t>ơ</a:t>
            </a:r>
            <a:r>
              <a:rPr lang="en-US" sz="2800" dirty="0">
                <a:latin typeface="Cambria" panose="02040503050406030204" pitchFamily="18" charset="0"/>
              </a:rPr>
              <a:t>n </a:t>
            </a:r>
            <a:r>
              <a:rPr lang="en-US" sz="2800" dirty="0" err="1">
                <a:latin typeface="Cambria" panose="02040503050406030204" pitchFamily="18" charset="0"/>
              </a:rPr>
              <a:t>vị</a:t>
            </a:r>
            <a:r>
              <a:rPr lang="en-US" sz="2800" dirty="0">
                <a:latin typeface="Cambria" panose="02040503050406030204" pitchFamily="18" charset="0"/>
              </a:rPr>
              <a:t> </a:t>
            </a:r>
            <a:r>
              <a:rPr lang="en-US" sz="2800" dirty="0" err="1">
                <a:latin typeface="Cambria" panose="02040503050406030204" pitchFamily="18" charset="0"/>
              </a:rPr>
              <a:t>làm</a:t>
            </a:r>
            <a:r>
              <a:rPr lang="en-US" sz="2800" dirty="0">
                <a:latin typeface="Cambria" panose="02040503050406030204" pitchFamily="18" charset="0"/>
              </a:rPr>
              <a:t> </a:t>
            </a:r>
            <a:r>
              <a:rPr lang="en-US" sz="2800" dirty="0" err="1">
                <a:latin typeface="Cambria" panose="02040503050406030204" pitchFamily="18" charset="0"/>
              </a:rPr>
              <a:t>tròn</a:t>
            </a:r>
            <a:r>
              <a:rPr lang="en-US" sz="2800" dirty="0">
                <a:latin typeface="Cambria" panose="02040503050406030204" pitchFamily="18" charset="0"/>
              </a:rPr>
              <a:t>)</a:t>
            </a:r>
          </a:p>
        </p:txBody>
      </p:sp>
      <p:sp>
        <p:nvSpPr>
          <p:cNvPr id="8" name="Rectangle 1">
            <a:extLst>
              <a:ext uri="{FF2B5EF4-FFF2-40B4-BE49-F238E27FC236}">
                <a16:creationId xmlns:a16="http://schemas.microsoft.com/office/drawing/2014/main" id="{2C9809A1-A19D-40D7-B09D-E3135ACEEE0F}"/>
              </a:ext>
            </a:extLst>
          </p:cNvPr>
          <p:cNvSpPr>
            <a:spLocks noChangeArrowheads="1"/>
          </p:cNvSpPr>
          <p:nvPr/>
        </p:nvSpPr>
        <p:spPr bwMode="auto">
          <a:xfrm>
            <a:off x="2420147" y="4005064"/>
            <a:ext cx="6408712"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b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a:t>
            </a:r>
            <a:b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c=b/a</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r>
              <a:rPr lang="en-US" altLang="en-US" sz="2400" dirty="0">
                <a:solidFill>
                  <a:srgbClr val="000000"/>
                </a:solidFill>
                <a:latin typeface="Courier New" panose="02070309020205020404" pitchFamily="49" charset="0"/>
                <a:cs typeface="Courier New" panose="02070309020205020404" pitchFamily="49" charset="0"/>
                <a:sym typeface="Wingdings" panose="05000000000000000000" pitchFamily="2" charset="2"/>
              </a:rPr>
              <a:t>3.6666666666666665</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round</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sym typeface="Wingdings" panose="05000000000000000000" pitchFamily="2" charset="2"/>
              </a:rPr>
              <a:t>3.67</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83406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636032"/>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000" b="1" dirty="0">
                  <a:latin typeface="Cambria" panose="02040503050406030204" pitchFamily="18" charset="0"/>
                </a:rPr>
                <a:t>Clock</a:t>
              </a:r>
              <a:endParaRPr lang="en-US" sz="40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28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87</a:t>
            </a:fld>
            <a:endParaRPr lang="en-US"/>
          </a:p>
        </p:txBody>
      </p:sp>
      <p:sp>
        <p:nvSpPr>
          <p:cNvPr id="14" name="Content Placeholder 2"/>
          <p:cNvSpPr txBox="1">
            <a:spLocks/>
          </p:cNvSpPr>
          <p:nvPr/>
        </p:nvSpPr>
        <p:spPr>
          <a:xfrm>
            <a:off x="631721" y="16097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a:latin typeface="Cambria" panose="02040503050406030204" pitchFamily="18" charset="0"/>
              </a:rPr>
              <a:t>Clock </a:t>
            </a:r>
            <a:r>
              <a:rPr lang="en-US" sz="2800" dirty="0" err="1">
                <a:latin typeface="Cambria" panose="02040503050406030204" pitchFamily="18" charset="0"/>
              </a:rPr>
              <a:t>tùy</a:t>
            </a:r>
            <a:r>
              <a:rPr lang="en-US" sz="2800" dirty="0">
                <a:latin typeface="Cambria" panose="02040503050406030204" pitchFamily="18" charset="0"/>
              </a:rPr>
              <a:t> </a:t>
            </a:r>
            <a:r>
              <a:rPr lang="en-US" sz="2800" dirty="0" err="1">
                <a:latin typeface="Cambria" panose="02040503050406030204" pitchFamily="18" charset="0"/>
              </a:rPr>
              <a:t>thuộc</a:t>
            </a:r>
            <a:r>
              <a:rPr lang="en-US" sz="2800" dirty="0">
                <a:latin typeface="Cambria" panose="02040503050406030204" pitchFamily="18" charset="0"/>
              </a:rPr>
              <a:t> </a:t>
            </a:r>
            <a:r>
              <a:rPr lang="en-US" sz="2800" dirty="0" err="1">
                <a:latin typeface="Cambria" panose="02040503050406030204" pitchFamily="18" charset="0"/>
              </a:rPr>
              <a:t>vào</a:t>
            </a:r>
            <a:r>
              <a:rPr lang="en-US" sz="2800" dirty="0">
                <a:latin typeface="Cambria" panose="02040503050406030204" pitchFamily="18" charset="0"/>
              </a:rPr>
              <a:t> </a:t>
            </a:r>
            <a:r>
              <a:rPr lang="en-US" sz="2800" dirty="0" err="1">
                <a:latin typeface="Cambria" panose="02040503050406030204" pitchFamily="18" charset="0"/>
              </a:rPr>
              <a:t>hệ</a:t>
            </a:r>
            <a:r>
              <a:rPr lang="en-US" sz="2800" dirty="0">
                <a:latin typeface="Cambria" panose="02040503050406030204" pitchFamily="18" charset="0"/>
              </a:rPr>
              <a:t> </a:t>
            </a:r>
            <a:r>
              <a:rPr lang="en-US" sz="2800" dirty="0" err="1">
                <a:latin typeface="Cambria" panose="02040503050406030204" pitchFamily="18" charset="0"/>
              </a:rPr>
              <a:t>đều</a:t>
            </a:r>
            <a:r>
              <a:rPr lang="en-US" sz="2800" dirty="0">
                <a:latin typeface="Cambria" panose="02040503050406030204" pitchFamily="18" charset="0"/>
              </a:rPr>
              <a:t> </a:t>
            </a:r>
            <a:r>
              <a:rPr lang="en-US" sz="2800" dirty="0" err="1">
                <a:latin typeface="Cambria" panose="02040503050406030204" pitchFamily="18" charset="0"/>
              </a:rPr>
              <a:t>hành</a:t>
            </a:r>
            <a:r>
              <a:rPr lang="en-US" sz="2800" dirty="0">
                <a:latin typeface="Cambria" panose="02040503050406030204" pitchFamily="18" charset="0"/>
              </a:rPr>
              <a:t> </a:t>
            </a:r>
            <a:r>
              <a:rPr lang="en-US" sz="2800" dirty="0" err="1">
                <a:latin typeface="Cambria" panose="02040503050406030204" pitchFamily="18" charset="0"/>
              </a:rPr>
              <a:t>mà</a:t>
            </a:r>
            <a:r>
              <a:rPr lang="en-US" sz="2800" dirty="0">
                <a:latin typeface="Cambria" panose="02040503050406030204" pitchFamily="18" charset="0"/>
              </a:rPr>
              <a:t> </a:t>
            </a:r>
            <a:r>
              <a:rPr lang="en-US" sz="2800" dirty="0" err="1">
                <a:latin typeface="Cambria" panose="02040503050406030204" pitchFamily="18" charset="0"/>
              </a:rPr>
              <a:t>cách</a:t>
            </a:r>
            <a:r>
              <a:rPr lang="en-US" sz="2800" dirty="0">
                <a:latin typeface="Cambria" panose="02040503050406030204" pitchFamily="18" charset="0"/>
              </a:rPr>
              <a:t> </a:t>
            </a:r>
            <a:r>
              <a:rPr lang="en-US" sz="2800" dirty="0" err="1">
                <a:latin typeface="Cambria" panose="02040503050406030204" pitchFamily="18" charset="0"/>
              </a:rPr>
              <a:t>thức</a:t>
            </a:r>
            <a:r>
              <a:rPr lang="en-US" sz="2800" dirty="0">
                <a:latin typeface="Cambria" panose="02040503050406030204" pitchFamily="18" charset="0"/>
              </a:rPr>
              <a:t> </a:t>
            </a:r>
            <a:r>
              <a:rPr lang="en-US" sz="2800" dirty="0" err="1">
                <a:latin typeface="Cambria" panose="02040503050406030204" pitchFamily="18" charset="0"/>
              </a:rPr>
              <a:t>xử</a:t>
            </a:r>
            <a:r>
              <a:rPr lang="en-US" sz="2800" dirty="0">
                <a:latin typeface="Cambria" panose="02040503050406030204" pitchFamily="18" charset="0"/>
              </a:rPr>
              <a:t> </a:t>
            </a:r>
            <a:r>
              <a:rPr lang="en-US" sz="2800" dirty="0" err="1">
                <a:latin typeface="Cambria" panose="02040503050406030204" pitchFamily="18" charset="0"/>
              </a:rPr>
              <a:t>lý</a:t>
            </a:r>
            <a:r>
              <a:rPr lang="en-US" sz="2800" dirty="0">
                <a:latin typeface="Cambria" panose="02040503050406030204" pitchFamily="18" charset="0"/>
              </a:rPr>
              <a:t> </a:t>
            </a:r>
            <a:r>
              <a:rPr lang="en-US" sz="2800" dirty="0" err="1">
                <a:latin typeface="Cambria" panose="02040503050406030204" pitchFamily="18" charset="0"/>
              </a:rPr>
              <a:t>khác</a:t>
            </a:r>
            <a:r>
              <a:rPr lang="en-US" sz="2800" dirty="0">
                <a:latin typeface="Cambria" panose="02040503050406030204" pitchFamily="18" charset="0"/>
              </a:rPr>
              <a:t> </a:t>
            </a:r>
            <a:r>
              <a:rPr lang="en-US" sz="2800" dirty="0" err="1">
                <a:latin typeface="Cambria" panose="02040503050406030204" pitchFamily="18" charset="0"/>
              </a:rPr>
              <a:t>nhau</a:t>
            </a:r>
            <a:r>
              <a:rPr lang="en-US" sz="2800" dirty="0">
                <a:latin typeface="Cambria" panose="02040503050406030204" pitchFamily="18" charset="0"/>
              </a:rPr>
              <a:t>. </a:t>
            </a:r>
            <a:r>
              <a:rPr lang="en-US" sz="2800" dirty="0" err="1">
                <a:latin typeface="Cambria" panose="02040503050406030204" pitchFamily="18" charset="0"/>
              </a:rPr>
              <a:t>Với</a:t>
            </a:r>
            <a:r>
              <a:rPr lang="en-US" sz="2800" dirty="0">
                <a:latin typeface="Cambria" panose="02040503050406030204" pitchFamily="18" charset="0"/>
              </a:rPr>
              <a:t> Windows </a:t>
            </a:r>
            <a:r>
              <a:rPr lang="en-US" sz="2800" dirty="0" err="1">
                <a:latin typeface="Cambria" panose="02040503050406030204" pitchFamily="18" charset="0"/>
              </a:rPr>
              <a:t>thì</a:t>
            </a:r>
            <a:r>
              <a:rPr lang="en-US" sz="2800" dirty="0">
                <a:latin typeface="Cambria" panose="02040503050406030204" pitchFamily="18" charset="0"/>
              </a:rPr>
              <a:t> Clock </a:t>
            </a:r>
            <a:r>
              <a:rPr lang="en-US" sz="2800" dirty="0" err="1">
                <a:latin typeface="Cambria" panose="02040503050406030204" pitchFamily="18" charset="0"/>
              </a:rPr>
              <a:t>trả</a:t>
            </a:r>
            <a:r>
              <a:rPr lang="en-US" sz="2800" dirty="0">
                <a:latin typeface="Cambria" panose="02040503050406030204" pitchFamily="18" charset="0"/>
              </a:rPr>
              <a:t> </a:t>
            </a:r>
            <a:r>
              <a:rPr lang="en-US" sz="2800" dirty="0" err="1">
                <a:latin typeface="Cambria" panose="02040503050406030204" pitchFamily="18" charset="0"/>
              </a:rPr>
              <a:t>về</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giây</a:t>
            </a:r>
            <a:r>
              <a:rPr lang="en-US" sz="2800" dirty="0">
                <a:latin typeface="Cambria" panose="02040503050406030204" pitchFamily="18" charset="0"/>
              </a:rPr>
              <a:t> </a:t>
            </a:r>
            <a:r>
              <a:rPr lang="en-US" sz="2800" dirty="0" err="1">
                <a:latin typeface="Cambria" panose="02040503050406030204" pitchFamily="18" charset="0"/>
              </a:rPr>
              <a:t>khi</a:t>
            </a:r>
            <a:r>
              <a:rPr lang="en-US" sz="2800" dirty="0">
                <a:latin typeface="Cambria" panose="02040503050406030204" pitchFamily="18" charset="0"/>
              </a:rPr>
              <a:t> ta </a:t>
            </a:r>
            <a:r>
              <a:rPr lang="en-US" sz="2800" dirty="0" err="1">
                <a:latin typeface="Cambria" panose="02040503050406030204" pitchFamily="18" charset="0"/>
              </a:rPr>
              <a:t>gọi</a:t>
            </a:r>
            <a:r>
              <a:rPr lang="en-US" sz="2800" dirty="0">
                <a:latin typeface="Cambria" panose="02040503050406030204" pitchFamily="18" charset="0"/>
              </a:rPr>
              <a:t> </a:t>
            </a:r>
            <a:r>
              <a:rPr lang="en-US" sz="2800" dirty="0" err="1">
                <a:latin typeface="Cambria" panose="02040503050406030204" pitchFamily="18" charset="0"/>
              </a:rPr>
              <a:t>hàm</a:t>
            </a:r>
            <a:r>
              <a:rPr lang="en-US" sz="2800" dirty="0">
                <a:latin typeface="Cambria" panose="02040503050406030204" pitchFamily="18" charset="0"/>
              </a:rPr>
              <a:t> clock.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tính</a:t>
            </a:r>
            <a:r>
              <a:rPr lang="en-US" sz="2800" dirty="0">
                <a:latin typeface="Cambria" panose="02040503050406030204" pitchFamily="18" charset="0"/>
              </a:rPr>
              <a:t> </a:t>
            </a:r>
            <a:r>
              <a:rPr lang="en-US" sz="2800" dirty="0" err="1">
                <a:latin typeface="Cambria" panose="02040503050406030204" pitchFamily="18" charset="0"/>
              </a:rPr>
              <a:t>thời</a:t>
            </a:r>
            <a:r>
              <a:rPr lang="en-US" sz="2800" dirty="0">
                <a:latin typeface="Cambria" panose="02040503050406030204" pitchFamily="18" charset="0"/>
              </a:rPr>
              <a:t> </a:t>
            </a:r>
            <a:r>
              <a:rPr lang="en-US" sz="2800" dirty="0" err="1">
                <a:latin typeface="Cambria" panose="02040503050406030204" pitchFamily="18" charset="0"/>
              </a:rPr>
              <a:t>gian</a:t>
            </a:r>
            <a:r>
              <a:rPr lang="en-US" sz="2800" dirty="0">
                <a:latin typeface="Cambria" panose="02040503050406030204" pitchFamily="18" charset="0"/>
              </a:rPr>
              <a:t> </a:t>
            </a:r>
            <a:r>
              <a:rPr lang="en-US" sz="2800" dirty="0" err="1">
                <a:latin typeface="Cambria" panose="02040503050406030204" pitchFamily="18" charset="0"/>
              </a:rPr>
              <a:t>thực</a:t>
            </a:r>
            <a:r>
              <a:rPr lang="en-US" sz="2800" dirty="0">
                <a:latin typeface="Cambria" panose="02040503050406030204" pitchFamily="18" charset="0"/>
              </a:rPr>
              <a:t> </a:t>
            </a:r>
            <a:r>
              <a:rPr lang="en-US" sz="2800" dirty="0" err="1">
                <a:latin typeface="Cambria" panose="02040503050406030204" pitchFamily="18" charset="0"/>
              </a:rPr>
              <a:t>hiện</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ch</a:t>
            </a:r>
            <a:r>
              <a:rPr lang="vi-VN" sz="2800" dirty="0">
                <a:latin typeface="Cambria" panose="02040503050406030204" pitchFamily="18" charset="0"/>
              </a:rPr>
              <a:t>ư</a:t>
            </a:r>
            <a:r>
              <a:rPr lang="en-US" sz="2800" dirty="0" err="1">
                <a:latin typeface="Cambria" panose="02040503050406030204" pitchFamily="18" charset="0"/>
              </a:rPr>
              <a:t>ơng</a:t>
            </a:r>
            <a:r>
              <a:rPr lang="en-US" sz="2800" dirty="0">
                <a:latin typeface="Cambria" panose="02040503050406030204" pitchFamily="18" charset="0"/>
              </a:rPr>
              <a:t> </a:t>
            </a:r>
            <a:r>
              <a:rPr lang="en-US" sz="2800" dirty="0" err="1">
                <a:latin typeface="Cambria" panose="02040503050406030204" pitchFamily="18" charset="0"/>
              </a:rPr>
              <a:t>trình</a:t>
            </a:r>
            <a:r>
              <a:rPr lang="en-US" sz="2800" dirty="0">
                <a:latin typeface="Cambria" panose="02040503050406030204" pitchFamily="18" charset="0"/>
              </a:rPr>
              <a:t>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thể</a:t>
            </a:r>
            <a:r>
              <a:rPr lang="en-US" sz="2800" dirty="0">
                <a:latin typeface="Cambria" panose="02040503050406030204" pitchFamily="18" charset="0"/>
              </a:rPr>
              <a:t> </a:t>
            </a:r>
            <a:r>
              <a:rPr lang="en-US" sz="2800" dirty="0" err="1">
                <a:latin typeface="Cambria" panose="02040503050406030204" pitchFamily="18" charset="0"/>
              </a:rPr>
              <a:t>căn</a:t>
            </a:r>
            <a:r>
              <a:rPr lang="en-US" sz="2800" dirty="0">
                <a:latin typeface="Cambria" panose="02040503050406030204" pitchFamily="18" charset="0"/>
              </a:rPr>
              <a:t> 2 </a:t>
            </a:r>
            <a:r>
              <a:rPr lang="en-US" sz="2800" dirty="0" err="1">
                <a:latin typeface="Cambria" panose="02040503050406030204" pitchFamily="18" charset="0"/>
              </a:rPr>
              <a:t>đầu</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trừ</a:t>
            </a:r>
            <a:r>
              <a:rPr lang="en-US" sz="2800" dirty="0">
                <a:latin typeface="Cambria" panose="02040503050406030204" pitchFamily="18" charset="0"/>
              </a:rPr>
              <a:t> </a:t>
            </a:r>
            <a:r>
              <a:rPr lang="en-US" sz="2800" dirty="0" err="1">
                <a:latin typeface="Cambria" panose="02040503050406030204" pitchFamily="18" charset="0"/>
              </a:rPr>
              <a:t>ra</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giây</a:t>
            </a:r>
            <a:endParaRPr lang="en-US" sz="2800" dirty="0">
              <a:latin typeface="Cambria" panose="02040503050406030204" pitchFamily="18" charset="0"/>
            </a:endParaRPr>
          </a:p>
        </p:txBody>
      </p:sp>
      <p:cxnSp>
        <p:nvCxnSpPr>
          <p:cNvPr id="9" name="Straight Arrow Connector 8">
            <a:extLst>
              <a:ext uri="{FF2B5EF4-FFF2-40B4-BE49-F238E27FC236}">
                <a16:creationId xmlns:a16="http://schemas.microsoft.com/office/drawing/2014/main" id="{E6B71B0D-7BF4-4F7F-A818-32DC99F0E33B}"/>
              </a:ext>
            </a:extLst>
          </p:cNvPr>
          <p:cNvCxnSpPr/>
          <p:nvPr/>
        </p:nvCxnSpPr>
        <p:spPr>
          <a:xfrm>
            <a:off x="-66967" y="4315308"/>
            <a:ext cx="5283249" cy="4099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1F9E5-860A-4B31-9F9E-3F93E989B68F}"/>
              </a:ext>
            </a:extLst>
          </p:cNvPr>
          <p:cNvCxnSpPr/>
          <p:nvPr/>
        </p:nvCxnSpPr>
        <p:spPr>
          <a:xfrm>
            <a:off x="747550" y="3933820"/>
            <a:ext cx="0" cy="126174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55D66B-E84B-4B57-AB62-FD57F4891C2F}"/>
              </a:ext>
            </a:extLst>
          </p:cNvPr>
          <p:cNvCxnSpPr/>
          <p:nvPr/>
        </p:nvCxnSpPr>
        <p:spPr>
          <a:xfrm>
            <a:off x="4481350" y="3895720"/>
            <a:ext cx="0" cy="126174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5EFCC6-B7E6-4B18-9DA1-36CD691103D7}"/>
              </a:ext>
            </a:extLst>
          </p:cNvPr>
          <p:cNvCxnSpPr/>
          <p:nvPr/>
        </p:nvCxnSpPr>
        <p:spPr>
          <a:xfrm>
            <a:off x="899950" y="3933820"/>
            <a:ext cx="39133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3681165-3936-4B97-BFC3-A7F567180916}"/>
              </a:ext>
            </a:extLst>
          </p:cNvPr>
          <p:cNvSpPr txBox="1"/>
          <p:nvPr/>
        </p:nvSpPr>
        <p:spPr>
          <a:xfrm>
            <a:off x="1540030" y="3629020"/>
            <a:ext cx="2543703" cy="369332"/>
          </a:xfrm>
          <a:prstGeom prst="rect">
            <a:avLst/>
          </a:prstGeom>
          <a:noFill/>
        </p:spPr>
        <p:txBody>
          <a:bodyPr wrap="square" rtlCol="0">
            <a:spAutoFit/>
          </a:bodyPr>
          <a:lstStyle/>
          <a:p>
            <a:r>
              <a:rPr lang="en-US">
                <a:latin typeface="Cambria" panose="02040503050406030204" pitchFamily="18" charset="0"/>
              </a:rPr>
              <a:t>Block Statement </a:t>
            </a:r>
          </a:p>
        </p:txBody>
      </p:sp>
      <p:sp>
        <p:nvSpPr>
          <p:cNvPr id="18" name="TextBox 17">
            <a:extLst>
              <a:ext uri="{FF2B5EF4-FFF2-40B4-BE49-F238E27FC236}">
                <a16:creationId xmlns:a16="http://schemas.microsoft.com/office/drawing/2014/main" id="{26A60658-431D-4512-809D-36B67FD1DF06}"/>
              </a:ext>
            </a:extLst>
          </p:cNvPr>
          <p:cNvSpPr txBox="1"/>
          <p:nvPr/>
        </p:nvSpPr>
        <p:spPr>
          <a:xfrm>
            <a:off x="30632" y="4772020"/>
            <a:ext cx="1757268" cy="369332"/>
          </a:xfrm>
          <a:prstGeom prst="rect">
            <a:avLst/>
          </a:prstGeom>
          <a:noFill/>
        </p:spPr>
        <p:txBody>
          <a:bodyPr wrap="square" rtlCol="0">
            <a:spAutoFit/>
          </a:bodyPr>
          <a:lstStyle/>
          <a:p>
            <a:r>
              <a:rPr lang="en-US">
                <a:latin typeface="Cambria" panose="02040503050406030204" pitchFamily="18" charset="0"/>
              </a:rPr>
              <a:t>Start=Clock()</a:t>
            </a:r>
          </a:p>
        </p:txBody>
      </p:sp>
      <p:sp>
        <p:nvSpPr>
          <p:cNvPr id="19" name="TextBox 18">
            <a:extLst>
              <a:ext uri="{FF2B5EF4-FFF2-40B4-BE49-F238E27FC236}">
                <a16:creationId xmlns:a16="http://schemas.microsoft.com/office/drawing/2014/main" id="{32374B4F-76E2-4C96-ADD5-BC70B11548FC}"/>
              </a:ext>
            </a:extLst>
          </p:cNvPr>
          <p:cNvSpPr txBox="1"/>
          <p:nvPr/>
        </p:nvSpPr>
        <p:spPr>
          <a:xfrm>
            <a:off x="3914819" y="4772020"/>
            <a:ext cx="1652491" cy="369332"/>
          </a:xfrm>
          <a:prstGeom prst="rect">
            <a:avLst/>
          </a:prstGeom>
          <a:noFill/>
        </p:spPr>
        <p:txBody>
          <a:bodyPr wrap="square" rtlCol="0">
            <a:spAutoFit/>
          </a:bodyPr>
          <a:lstStyle/>
          <a:p>
            <a:r>
              <a:rPr lang="en-US">
                <a:latin typeface="Cambria" panose="02040503050406030204" pitchFamily="18" charset="0"/>
              </a:rPr>
              <a:t>End=Clock()</a:t>
            </a:r>
          </a:p>
        </p:txBody>
      </p:sp>
      <p:sp>
        <p:nvSpPr>
          <p:cNvPr id="20" name="TextBox 19">
            <a:extLst>
              <a:ext uri="{FF2B5EF4-FFF2-40B4-BE49-F238E27FC236}">
                <a16:creationId xmlns:a16="http://schemas.microsoft.com/office/drawing/2014/main" id="{120B43EA-6868-4647-9AD9-7609AB69BA89}"/>
              </a:ext>
            </a:extLst>
          </p:cNvPr>
          <p:cNvSpPr txBox="1"/>
          <p:nvPr/>
        </p:nvSpPr>
        <p:spPr>
          <a:xfrm>
            <a:off x="597988" y="5661248"/>
            <a:ext cx="4618294" cy="461665"/>
          </a:xfrm>
          <a:prstGeom prst="rect">
            <a:avLst/>
          </a:prstGeom>
          <a:noFill/>
        </p:spPr>
        <p:txBody>
          <a:bodyPr wrap="square" rtlCol="0">
            <a:spAutoFit/>
          </a:bodyPr>
          <a:lstStyle/>
          <a:p>
            <a:r>
              <a:rPr lang="en-US" sz="2400">
                <a:latin typeface="Cambria" panose="02040503050406030204" pitchFamily="18" charset="0"/>
              </a:rPr>
              <a:t>Thời gian thực thi=End-Start</a:t>
            </a:r>
          </a:p>
        </p:txBody>
      </p:sp>
      <p:sp>
        <p:nvSpPr>
          <p:cNvPr id="24" name="Rectangle 1">
            <a:extLst>
              <a:ext uri="{FF2B5EF4-FFF2-40B4-BE49-F238E27FC236}">
                <a16:creationId xmlns:a16="http://schemas.microsoft.com/office/drawing/2014/main" id="{FD0D309F-1B0A-4722-B655-AB5DD50C7FF0}"/>
              </a:ext>
            </a:extLst>
          </p:cNvPr>
          <p:cNvSpPr>
            <a:spLocks noChangeArrowheads="1"/>
          </p:cNvSpPr>
          <p:nvPr/>
        </p:nvSpPr>
        <p:spPr bwMode="auto">
          <a:xfrm>
            <a:off x="5332111" y="3491178"/>
            <a:ext cx="6763343"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time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clock</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"Enter your name: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660099"/>
                </a:solidFill>
                <a:effectLst/>
                <a:latin typeface="Courier New" panose="02070309020205020404" pitchFamily="49" charset="0"/>
                <a:cs typeface="Courier New" panose="02070309020205020404" pitchFamily="49" charset="0"/>
              </a:rPr>
              <a:t>end</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start_time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clock()</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elapsed = clock() - </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start_time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 </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"it took you"</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elapsed, </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"seconds to respond"</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50836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0910" y="666774"/>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a:latin typeface="Cambria" panose="02040503050406030204" pitchFamily="18" charset="0"/>
                </a:rPr>
                <a:t>Sleep</a:t>
              </a:r>
              <a:endParaRPr lang="en-US" sz="48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6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88</a:t>
            </a:fld>
            <a:endParaRPr lang="en-US"/>
          </a:p>
        </p:txBody>
      </p:sp>
      <p:sp>
        <p:nvSpPr>
          <p:cNvPr id="14" name="Content Placeholder 2"/>
          <p:cNvSpPr txBox="1">
            <a:spLocks/>
          </p:cNvSpPr>
          <p:nvPr/>
        </p:nvSpPr>
        <p:spPr>
          <a:xfrm>
            <a:off x="480910" y="206084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dirty="0">
                <a:latin typeface="Cambria" panose="02040503050406030204" pitchFamily="18" charset="0"/>
              </a:rPr>
              <a:t>Sleep </a:t>
            </a:r>
            <a:r>
              <a:rPr lang="en-US" dirty="0" err="1">
                <a:latin typeface="Cambria" panose="02040503050406030204" pitchFamily="18" charset="0"/>
              </a:rPr>
              <a:t>giúp</a:t>
            </a:r>
            <a:r>
              <a:rPr lang="en-US" dirty="0">
                <a:latin typeface="Cambria" panose="02040503050406030204" pitchFamily="18" charset="0"/>
              </a:rPr>
              <a:t> ta </a:t>
            </a:r>
            <a:r>
              <a:rPr lang="en-US" dirty="0" err="1">
                <a:latin typeface="Cambria" panose="02040503050406030204" pitchFamily="18" charset="0"/>
              </a:rPr>
              <a:t>tạm</a:t>
            </a:r>
            <a:r>
              <a:rPr lang="en-US" dirty="0">
                <a:latin typeface="Cambria" panose="02040503050406030204" pitchFamily="18" charset="0"/>
              </a:rPr>
              <a:t> </a:t>
            </a:r>
            <a:r>
              <a:rPr lang="en-US" dirty="0" err="1">
                <a:latin typeface="Cambria" panose="02040503050406030204" pitchFamily="18" charset="0"/>
              </a:rPr>
              <a:t>dừng</a:t>
            </a:r>
            <a:r>
              <a:rPr lang="en-US" dirty="0">
                <a:latin typeface="Cambria" panose="02040503050406030204" pitchFamily="18" charset="0"/>
              </a:rPr>
              <a:t> </a:t>
            </a:r>
            <a:r>
              <a:rPr lang="en-US" dirty="0" err="1">
                <a:latin typeface="Cambria" panose="02040503050406030204" pitchFamily="18" charset="0"/>
              </a:rPr>
              <a:t>quá</a:t>
            </a:r>
            <a:r>
              <a:rPr lang="en-US" dirty="0">
                <a:latin typeface="Cambria" panose="02040503050406030204" pitchFamily="18" charset="0"/>
              </a:rPr>
              <a:t> </a:t>
            </a:r>
            <a:r>
              <a:rPr lang="en-US" dirty="0" err="1">
                <a:latin typeface="Cambria" panose="02040503050406030204" pitchFamily="18" charset="0"/>
              </a:rPr>
              <a:t>trình</a:t>
            </a:r>
            <a:r>
              <a:rPr lang="en-US" dirty="0">
                <a:latin typeface="Cambria" panose="02040503050406030204" pitchFamily="18" charset="0"/>
              </a:rPr>
              <a:t> </a:t>
            </a:r>
            <a:r>
              <a:rPr lang="en-US" dirty="0" err="1">
                <a:latin typeface="Cambria" panose="02040503050406030204" pitchFamily="18" charset="0"/>
              </a:rPr>
              <a:t>chạy</a:t>
            </a:r>
            <a:r>
              <a:rPr lang="en-US" dirty="0">
                <a:latin typeface="Cambria" panose="02040503050406030204" pitchFamily="18" charset="0"/>
              </a:rPr>
              <a:t> </a:t>
            </a:r>
            <a:r>
              <a:rPr lang="en-US" dirty="0" err="1">
                <a:latin typeface="Cambria" panose="02040503050406030204" pitchFamily="18" charset="0"/>
              </a:rPr>
              <a:t>trong</a:t>
            </a:r>
            <a:r>
              <a:rPr lang="en-US" dirty="0">
                <a:latin typeface="Cambria" panose="02040503050406030204" pitchFamily="18" charset="0"/>
              </a:rPr>
              <a:t> </a:t>
            </a:r>
            <a:r>
              <a:rPr lang="en-US" dirty="0" err="1">
                <a:latin typeface="Cambria" panose="02040503050406030204" pitchFamily="18" charset="0"/>
              </a:rPr>
              <a:t>một</a:t>
            </a:r>
            <a:r>
              <a:rPr lang="en-US" dirty="0">
                <a:latin typeface="Cambria" panose="02040503050406030204" pitchFamily="18" charset="0"/>
              </a:rPr>
              <a:t> đ</a:t>
            </a:r>
            <a:r>
              <a:rPr lang="vi-VN" dirty="0">
                <a:latin typeface="Cambria" panose="02040503050406030204" pitchFamily="18" charset="0"/>
              </a:rPr>
              <a:t>ơ</a:t>
            </a:r>
            <a:r>
              <a:rPr lang="en-US" dirty="0">
                <a:latin typeface="Cambria" panose="02040503050406030204" pitchFamily="18" charset="0"/>
              </a:rPr>
              <a:t>n </a:t>
            </a:r>
            <a:r>
              <a:rPr lang="en-US" dirty="0" err="1">
                <a:latin typeface="Cambria" panose="02040503050406030204" pitchFamily="18" charset="0"/>
              </a:rPr>
              <a:t>vị</a:t>
            </a:r>
            <a:r>
              <a:rPr lang="en-US" dirty="0">
                <a:latin typeface="Cambria" panose="02040503050406030204" pitchFamily="18" charset="0"/>
              </a:rPr>
              <a:t> </a:t>
            </a:r>
            <a:r>
              <a:rPr lang="en-US" dirty="0" err="1">
                <a:latin typeface="Cambria" panose="02040503050406030204" pitchFamily="18" charset="0"/>
              </a:rPr>
              <a:t>thời</a:t>
            </a:r>
            <a:r>
              <a:rPr lang="en-US" dirty="0">
                <a:latin typeface="Cambria" panose="02040503050406030204" pitchFamily="18" charset="0"/>
              </a:rPr>
              <a:t> </a:t>
            </a:r>
            <a:r>
              <a:rPr lang="en-US" dirty="0" err="1">
                <a:latin typeface="Cambria" panose="02040503050406030204" pitchFamily="18" charset="0"/>
              </a:rPr>
              <a:t>gian</a:t>
            </a:r>
            <a:r>
              <a:rPr lang="en-US" dirty="0">
                <a:latin typeface="Cambria" panose="02040503050406030204" pitchFamily="18" charset="0"/>
              </a:rPr>
              <a:t> </a:t>
            </a:r>
            <a:r>
              <a:rPr lang="en-US" dirty="0" err="1">
                <a:latin typeface="Cambria" panose="02040503050406030204" pitchFamily="18" charset="0"/>
              </a:rPr>
              <a:t>nào</a:t>
            </a:r>
            <a:r>
              <a:rPr lang="en-US" dirty="0">
                <a:latin typeface="Cambria" panose="02040503050406030204" pitchFamily="18" charset="0"/>
              </a:rPr>
              <a:t> </a:t>
            </a:r>
            <a:r>
              <a:rPr lang="en-US" dirty="0" err="1">
                <a:latin typeface="Cambria" panose="02040503050406030204" pitchFamily="18" charset="0"/>
              </a:rPr>
              <a:t>đó</a:t>
            </a:r>
            <a:r>
              <a:rPr lang="en-US" dirty="0">
                <a:latin typeface="Cambria" panose="02040503050406030204" pitchFamily="18" charset="0"/>
              </a:rPr>
              <a:t>. </a:t>
            </a:r>
            <a:r>
              <a:rPr lang="en-US" dirty="0" err="1">
                <a:latin typeface="Cambria" panose="02040503050406030204" pitchFamily="18" charset="0"/>
              </a:rPr>
              <a:t>Thay</a:t>
            </a:r>
            <a:r>
              <a:rPr lang="en-US" dirty="0">
                <a:latin typeface="Cambria" panose="02040503050406030204" pitchFamily="18" charset="0"/>
              </a:rPr>
              <a:t> </a:t>
            </a:r>
            <a:r>
              <a:rPr lang="en-US" dirty="0" err="1">
                <a:latin typeface="Cambria" panose="02040503050406030204" pitchFamily="18" charset="0"/>
              </a:rPr>
              <a:t>vì</a:t>
            </a:r>
            <a:r>
              <a:rPr lang="en-US" dirty="0">
                <a:latin typeface="Cambria" panose="02040503050406030204" pitchFamily="18" charset="0"/>
              </a:rPr>
              <a:t> </a:t>
            </a:r>
            <a:r>
              <a:rPr lang="en-US" dirty="0" err="1">
                <a:latin typeface="Cambria" panose="02040503050406030204" pitchFamily="18" charset="0"/>
              </a:rPr>
              <a:t>ch</a:t>
            </a:r>
            <a:r>
              <a:rPr lang="vi-VN" dirty="0">
                <a:latin typeface="Cambria" panose="02040503050406030204" pitchFamily="18" charset="0"/>
              </a:rPr>
              <a:t>ư</a:t>
            </a:r>
            <a:r>
              <a:rPr lang="en-US" dirty="0" err="1">
                <a:latin typeface="Cambria" panose="02040503050406030204" pitchFamily="18" charset="0"/>
              </a:rPr>
              <a:t>ơng</a:t>
            </a:r>
            <a:r>
              <a:rPr lang="en-US" dirty="0">
                <a:latin typeface="Cambria" panose="02040503050406030204" pitchFamily="18" charset="0"/>
              </a:rPr>
              <a:t> </a:t>
            </a:r>
            <a:r>
              <a:rPr lang="en-US" dirty="0" err="1">
                <a:latin typeface="Cambria" panose="02040503050406030204" pitchFamily="18" charset="0"/>
              </a:rPr>
              <a:t>trình</a:t>
            </a:r>
            <a:r>
              <a:rPr lang="en-US" dirty="0">
                <a:latin typeface="Cambria" panose="02040503050406030204" pitchFamily="18" charset="0"/>
              </a:rPr>
              <a:t> </a:t>
            </a:r>
            <a:r>
              <a:rPr lang="en-US" dirty="0" err="1">
                <a:latin typeface="Cambria" panose="02040503050406030204" pitchFamily="18" charset="0"/>
              </a:rPr>
              <a:t>chạy</a:t>
            </a:r>
            <a:r>
              <a:rPr lang="en-US" dirty="0">
                <a:latin typeface="Cambria" panose="02040503050406030204" pitchFamily="18" charset="0"/>
              </a:rPr>
              <a:t> </a:t>
            </a:r>
            <a:r>
              <a:rPr lang="en-US" dirty="0" err="1">
                <a:latin typeface="Cambria" panose="02040503050406030204" pitchFamily="18" charset="0"/>
              </a:rPr>
              <a:t>một</a:t>
            </a:r>
            <a:r>
              <a:rPr lang="en-US" dirty="0">
                <a:latin typeface="Cambria" panose="02040503050406030204" pitchFamily="18" charset="0"/>
              </a:rPr>
              <a:t> </a:t>
            </a:r>
            <a:r>
              <a:rPr lang="en-US" dirty="0" err="1">
                <a:latin typeface="Cambria" panose="02040503050406030204" pitchFamily="18" charset="0"/>
              </a:rPr>
              <a:t>mạch</a:t>
            </a:r>
            <a:r>
              <a:rPr lang="en-US" dirty="0">
                <a:latin typeface="Cambria" panose="02040503050406030204" pitchFamily="18" charset="0"/>
              </a:rPr>
              <a:t>, </a:t>
            </a:r>
            <a:r>
              <a:rPr lang="en-US" dirty="0" err="1">
                <a:latin typeface="Cambria" panose="02040503050406030204" pitchFamily="18" charset="0"/>
              </a:rPr>
              <a:t>khi</a:t>
            </a:r>
            <a:r>
              <a:rPr lang="en-US" dirty="0">
                <a:latin typeface="Cambria" panose="02040503050406030204" pitchFamily="18" charset="0"/>
              </a:rPr>
              <a:t> </a:t>
            </a:r>
            <a:r>
              <a:rPr lang="en-US" dirty="0" err="1">
                <a:latin typeface="Cambria" panose="02040503050406030204" pitchFamily="18" charset="0"/>
              </a:rPr>
              <a:t>gặp</a:t>
            </a:r>
            <a:r>
              <a:rPr lang="en-US" dirty="0">
                <a:latin typeface="Cambria" panose="02040503050406030204" pitchFamily="18" charset="0"/>
              </a:rPr>
              <a:t> sleep </a:t>
            </a:r>
            <a:r>
              <a:rPr lang="en-US" dirty="0" err="1">
                <a:latin typeface="Cambria" panose="02040503050406030204" pitchFamily="18" charset="0"/>
              </a:rPr>
              <a:t>nó</a:t>
            </a:r>
            <a:r>
              <a:rPr lang="en-US" dirty="0">
                <a:latin typeface="Cambria" panose="02040503050406030204" pitchFamily="18" charset="0"/>
              </a:rPr>
              <a:t> </a:t>
            </a:r>
            <a:r>
              <a:rPr lang="en-US" dirty="0" err="1">
                <a:latin typeface="Cambria" panose="02040503050406030204" pitchFamily="18" charset="0"/>
              </a:rPr>
              <a:t>sẽ</a:t>
            </a:r>
            <a:r>
              <a:rPr lang="en-US" dirty="0">
                <a:latin typeface="Cambria" panose="02040503050406030204" pitchFamily="18" charset="0"/>
              </a:rPr>
              <a:t> </a:t>
            </a:r>
            <a:r>
              <a:rPr lang="en-US" dirty="0" err="1">
                <a:latin typeface="Cambria" panose="02040503050406030204" pitchFamily="18" charset="0"/>
              </a:rPr>
              <a:t>tạm</a:t>
            </a:r>
            <a:r>
              <a:rPr lang="en-US" dirty="0">
                <a:latin typeface="Cambria" panose="02040503050406030204" pitchFamily="18" charset="0"/>
              </a:rPr>
              <a:t> </a:t>
            </a:r>
            <a:r>
              <a:rPr lang="en-US" dirty="0" err="1">
                <a:latin typeface="Cambria" panose="02040503050406030204" pitchFamily="18" charset="0"/>
              </a:rPr>
              <a:t>dừng</a:t>
            </a:r>
            <a:r>
              <a:rPr lang="en-US" dirty="0">
                <a:latin typeface="Cambria" panose="02040503050406030204" pitchFamily="18" charset="0"/>
              </a:rPr>
              <a:t> </a:t>
            </a:r>
            <a:r>
              <a:rPr lang="en-US" dirty="0" err="1">
                <a:latin typeface="Cambria" panose="02040503050406030204" pitchFamily="18" charset="0"/>
              </a:rPr>
              <a:t>lại</a:t>
            </a:r>
            <a:endParaRPr lang="en-US" dirty="0">
              <a:latin typeface="Cambria" panose="02040503050406030204" pitchFamily="18" charset="0"/>
            </a:endParaRPr>
          </a:p>
        </p:txBody>
      </p:sp>
      <p:sp>
        <p:nvSpPr>
          <p:cNvPr id="8" name="Rectangle 1">
            <a:extLst>
              <a:ext uri="{FF2B5EF4-FFF2-40B4-BE49-F238E27FC236}">
                <a16:creationId xmlns:a16="http://schemas.microsoft.com/office/drawing/2014/main" id="{A75EF7DF-B2BB-4916-8A07-AAA6F6B18B70}"/>
              </a:ext>
            </a:extLst>
          </p:cNvPr>
          <p:cNvSpPr>
            <a:spLocks noChangeArrowheads="1"/>
          </p:cNvSpPr>
          <p:nvPr/>
        </p:nvSpPr>
        <p:spPr bwMode="auto">
          <a:xfrm>
            <a:off x="605303" y="3976057"/>
            <a:ext cx="10315233"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time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sleep</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count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Range 10, 9, 8, ..., 0</a:t>
            </a:r>
            <a:b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(count) </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Display the count</a:t>
            </a:r>
            <a:b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sleep(</a:t>
            </a:r>
            <a:r>
              <a:rPr kumimoji="0" lang="en-US" altLang="en-US" sz="2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Suspend execution for 1 second</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03249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5400" y="764704"/>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smtClean="0">
                  <a:latin typeface="Cambria" panose="02040503050406030204" pitchFamily="18" charset="0"/>
                </a:rPr>
                <a:t>Random</a:t>
              </a:r>
              <a:endParaRPr lang="en-US" sz="4400" b="1" dirty="0">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32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89</a:t>
            </a:fld>
            <a:endParaRPr lang="en-US"/>
          </a:p>
        </p:txBody>
      </p:sp>
      <p:sp>
        <p:nvSpPr>
          <p:cNvPr id="14" name="Content Placeholder 2"/>
          <p:cNvSpPr txBox="1">
            <a:spLocks/>
          </p:cNvSpPr>
          <p:nvPr/>
        </p:nvSpPr>
        <p:spPr>
          <a:xfrm>
            <a:off x="480910"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a:latin typeface="Cambria" panose="02040503050406030204" pitchFamily="18" charset="0"/>
              </a:rPr>
              <a:t>Random </a:t>
            </a:r>
            <a:r>
              <a:rPr lang="en-US" sz="2800" dirty="0" err="1">
                <a:latin typeface="Cambria" panose="02040503050406030204" pitchFamily="18" charset="0"/>
              </a:rPr>
              <a:t>là</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những</a:t>
            </a:r>
            <a:r>
              <a:rPr lang="en-US" sz="2800" dirty="0">
                <a:latin typeface="Cambria" panose="02040503050406030204" pitchFamily="18" charset="0"/>
              </a:rPr>
              <a:t> </a:t>
            </a:r>
            <a:r>
              <a:rPr lang="en-US" sz="2800" dirty="0" err="1">
                <a:latin typeface="Cambria" panose="02040503050406030204" pitchFamily="18" charset="0"/>
              </a:rPr>
              <a:t>hàm</a:t>
            </a:r>
            <a:r>
              <a:rPr lang="en-US" sz="2800" dirty="0">
                <a:latin typeface="Cambria" panose="02040503050406030204" pitchFamily="18" charset="0"/>
              </a:rPr>
              <a:t> </a:t>
            </a:r>
            <a:r>
              <a:rPr lang="en-US" sz="2800" dirty="0" err="1">
                <a:latin typeface="Cambria" panose="02040503050406030204" pitchFamily="18" charset="0"/>
              </a:rPr>
              <a:t>khá</a:t>
            </a:r>
            <a:r>
              <a:rPr lang="en-US" sz="2800" dirty="0">
                <a:latin typeface="Cambria" panose="02040503050406030204" pitchFamily="18" charset="0"/>
              </a:rPr>
              <a:t> </a:t>
            </a:r>
            <a:r>
              <a:rPr lang="en-US" sz="2800" dirty="0" err="1">
                <a:latin typeface="Cambria" panose="02040503050406030204" pitchFamily="18" charset="0"/>
              </a:rPr>
              <a:t>hữu</a:t>
            </a:r>
            <a:r>
              <a:rPr lang="en-US" sz="2800" dirty="0">
                <a:latin typeface="Cambria" panose="02040503050406030204" pitchFamily="18" charset="0"/>
              </a:rPr>
              <a:t> </a:t>
            </a:r>
            <a:r>
              <a:rPr lang="en-US" sz="2800" dirty="0" err="1">
                <a:latin typeface="Cambria" panose="02040503050406030204" pitchFamily="18" charset="0"/>
              </a:rPr>
              <a:t>dụng</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việc</a:t>
            </a:r>
            <a:r>
              <a:rPr lang="en-US" sz="2800" dirty="0">
                <a:latin typeface="Cambria" panose="02040503050406030204" pitchFamily="18" charset="0"/>
              </a:rPr>
              <a:t> </a:t>
            </a:r>
            <a:r>
              <a:rPr lang="en-US" sz="2800" dirty="0" err="1">
                <a:latin typeface="Cambria" panose="02040503050406030204" pitchFamily="18" charset="0"/>
              </a:rPr>
              <a:t>viết</a:t>
            </a:r>
            <a:r>
              <a:rPr lang="en-US" sz="2800" dirty="0">
                <a:latin typeface="Cambria" panose="02040503050406030204" pitchFamily="18" charset="0"/>
              </a:rPr>
              <a:t> Games, </a:t>
            </a:r>
            <a:r>
              <a:rPr lang="en-US" sz="2800" dirty="0" err="1">
                <a:latin typeface="Cambria" panose="02040503050406030204" pitchFamily="18" charset="0"/>
              </a:rPr>
              <a:t>giả</a:t>
            </a:r>
            <a:r>
              <a:rPr lang="en-US" sz="2800" dirty="0">
                <a:latin typeface="Cambria" panose="02040503050406030204" pitchFamily="18" charset="0"/>
              </a:rPr>
              <a:t> </a:t>
            </a:r>
            <a:r>
              <a:rPr lang="en-US" sz="2800" dirty="0" err="1">
                <a:latin typeface="Cambria" panose="02040503050406030204" pitchFamily="18" charset="0"/>
              </a:rPr>
              <a:t>lập</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thống</a:t>
            </a:r>
            <a:r>
              <a:rPr lang="en-US" sz="2800" dirty="0">
                <a:latin typeface="Cambria" panose="02040503050406030204" pitchFamily="18" charset="0"/>
              </a:rPr>
              <a:t> </a:t>
            </a:r>
            <a:r>
              <a:rPr lang="en-US" sz="2800" dirty="0" err="1">
                <a:latin typeface="Cambria" panose="02040503050406030204" pitchFamily="18" charset="0"/>
              </a:rPr>
              <a:t>kê</a:t>
            </a:r>
            <a:r>
              <a:rPr lang="en-US" sz="2800" dirty="0">
                <a:latin typeface="Cambria" panose="02040503050406030204" pitchFamily="18" charset="0"/>
              </a:rPr>
              <a:t>.</a:t>
            </a:r>
          </a:p>
          <a:p>
            <a:pPr marL="0" indent="0" algn="just">
              <a:buNone/>
            </a:pPr>
            <a:endParaRPr lang="en-US" sz="2800" dirty="0">
              <a:latin typeface="Cambria" panose="02040503050406030204" pitchFamily="18" charset="0"/>
            </a:endParaRPr>
          </a:p>
          <a:p>
            <a:pPr marL="0" indent="0" algn="just">
              <a:buNone/>
            </a:pPr>
            <a:r>
              <a:rPr lang="en-US" sz="2800" dirty="0" err="1">
                <a:latin typeface="Cambria" panose="02040503050406030204" pitchFamily="18" charset="0"/>
              </a:rPr>
              <a:t>randrange</a:t>
            </a:r>
            <a:r>
              <a:rPr lang="en-US" sz="2800" dirty="0">
                <a:latin typeface="Cambria" panose="02040503050406030204" pitchFamily="18" charset="0"/>
              </a:rPr>
              <a:t>(</a:t>
            </a:r>
            <a:r>
              <a:rPr lang="en-US" sz="2800" dirty="0" err="1">
                <a:latin typeface="Cambria" panose="02040503050406030204" pitchFamily="18" charset="0"/>
              </a:rPr>
              <a:t>x,y</a:t>
            </a:r>
            <a:r>
              <a:rPr lang="en-US" sz="2800" dirty="0">
                <a:latin typeface="Cambria" panose="02040503050406030204" pitchFamily="18" charset="0"/>
              </a:rPr>
              <a:t>) </a:t>
            </a:r>
            <a:r>
              <a:rPr lang="en-US" sz="2800" dirty="0">
                <a:latin typeface="Cambria" panose="02040503050406030204" pitchFamily="18" charset="0"/>
                <a:sym typeface="Wingdings" panose="05000000000000000000" pitchFamily="2" charset="2"/>
              </a:rPr>
              <a:t></a:t>
            </a:r>
            <a:r>
              <a:rPr lang="en-US" sz="2800" dirty="0" err="1">
                <a:latin typeface="Cambria" panose="02040503050406030204" pitchFamily="18" charset="0"/>
                <a:sym typeface="Wingdings" panose="05000000000000000000" pitchFamily="2" charset="2"/>
              </a:rPr>
              <a:t>lấy</a:t>
            </a:r>
            <a:r>
              <a:rPr lang="en-US" sz="2800" dirty="0">
                <a:latin typeface="Cambria" panose="02040503050406030204" pitchFamily="18" charset="0"/>
                <a:sym typeface="Wingdings" panose="05000000000000000000" pitchFamily="2" charset="2"/>
              </a:rPr>
              <a:t> </a:t>
            </a:r>
            <a:r>
              <a:rPr lang="en-US" sz="2800" dirty="0" err="1">
                <a:latin typeface="Cambria" panose="02040503050406030204" pitchFamily="18" charset="0"/>
                <a:sym typeface="Wingdings" panose="05000000000000000000" pitchFamily="2" charset="2"/>
              </a:rPr>
              <a:t>số</a:t>
            </a:r>
            <a:r>
              <a:rPr lang="en-US" sz="2800" dirty="0">
                <a:latin typeface="Cambria" panose="02040503050406030204" pitchFamily="18" charset="0"/>
                <a:sym typeface="Wingdings" panose="05000000000000000000" pitchFamily="2" charset="2"/>
              </a:rPr>
              <a:t> </a:t>
            </a:r>
            <a:r>
              <a:rPr lang="en-US" sz="2800" dirty="0" err="1">
                <a:latin typeface="Cambria" panose="02040503050406030204" pitchFamily="18" charset="0"/>
                <a:sym typeface="Wingdings" panose="05000000000000000000" pitchFamily="2" charset="2"/>
              </a:rPr>
              <a:t>ngẫu</a:t>
            </a:r>
            <a:r>
              <a:rPr lang="en-US" sz="2800" dirty="0">
                <a:latin typeface="Cambria" panose="02040503050406030204" pitchFamily="18" charset="0"/>
                <a:sym typeface="Wingdings" panose="05000000000000000000" pitchFamily="2" charset="2"/>
              </a:rPr>
              <a:t> </a:t>
            </a:r>
            <a:r>
              <a:rPr lang="en-US" sz="2800" dirty="0" err="1">
                <a:latin typeface="Cambria" panose="02040503050406030204" pitchFamily="18" charset="0"/>
                <a:sym typeface="Wingdings" panose="05000000000000000000" pitchFamily="2" charset="2"/>
              </a:rPr>
              <a:t>nhiên</a:t>
            </a:r>
            <a:r>
              <a:rPr lang="en-US" sz="2800" dirty="0">
                <a:latin typeface="Cambria" panose="02040503050406030204" pitchFamily="18" charset="0"/>
                <a:sym typeface="Wingdings" panose="05000000000000000000" pitchFamily="2" charset="2"/>
              </a:rPr>
              <a:t> &gt;=x </a:t>
            </a:r>
            <a:r>
              <a:rPr lang="en-US" sz="2800" dirty="0" err="1">
                <a:latin typeface="Cambria" panose="02040503050406030204" pitchFamily="18" charset="0"/>
                <a:sym typeface="Wingdings" panose="05000000000000000000" pitchFamily="2" charset="2"/>
              </a:rPr>
              <a:t>và</a:t>
            </a:r>
            <a:r>
              <a:rPr lang="en-US" sz="2800" dirty="0">
                <a:latin typeface="Cambria" panose="02040503050406030204" pitchFamily="18" charset="0"/>
                <a:sym typeface="Wingdings" panose="05000000000000000000" pitchFamily="2" charset="2"/>
              </a:rPr>
              <a:t> &lt;y</a:t>
            </a:r>
            <a:endParaRPr lang="en-US" sz="2800" dirty="0">
              <a:latin typeface="Cambria" panose="02040503050406030204" pitchFamily="18" charset="0"/>
            </a:endParaRPr>
          </a:p>
        </p:txBody>
      </p:sp>
    </p:spTree>
    <p:extLst>
      <p:ext uri="{BB962C8B-B14F-4D97-AF65-F5344CB8AC3E}">
        <p14:creationId xmlns:p14="http://schemas.microsoft.com/office/powerpoint/2010/main" val="3230242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6043" y="373063"/>
            <a:ext cx="6985813" cy="975488"/>
            <a:chOff x="789624" y="1295400"/>
            <a:chExt cx="6985813" cy="975488"/>
          </a:xfrm>
        </p:grpSpPr>
        <p:sp>
          <p:nvSpPr>
            <p:cNvPr id="3" name="AutoShape 52"/>
            <p:cNvSpPr>
              <a:spLocks noChangeArrowheads="1"/>
            </p:cNvSpPr>
            <p:nvPr/>
          </p:nvSpPr>
          <p:spPr bwMode="gray">
            <a:xfrm>
              <a:off x="1347013" y="1762888"/>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just">
                <a:lnSpc>
                  <a:spcPct val="90000"/>
                </a:lnSpc>
                <a:spcBef>
                  <a:spcPts val="1000"/>
                </a:spcBef>
                <a:buClr>
                  <a:srgbClr val="215D9F"/>
                </a:buClr>
              </a:pPr>
              <a:r>
                <a:rPr lang="vi-VN" sz="6000" dirty="0" smtClean="0">
                  <a:solidFill>
                    <a:prstClr val="black"/>
                  </a:solidFill>
                  <a:latin typeface="Cambria" panose="02040503050406030204" pitchFamily="18" charset="0"/>
                </a:rPr>
                <a:t>Khai </a:t>
              </a:r>
              <a:r>
                <a:rPr lang="vi-VN" sz="6000" dirty="0">
                  <a:solidFill>
                    <a:prstClr val="black"/>
                  </a:solidFill>
                  <a:latin typeface="Cambria" panose="02040503050406030204" pitchFamily="18" charset="0"/>
                </a:rPr>
                <a:t>báo biến trong Python</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a:t>
            </a:fld>
            <a:endParaRPr lang="en-US"/>
          </a:p>
        </p:txBody>
      </p:sp>
      <p:sp>
        <p:nvSpPr>
          <p:cNvPr id="14" name="Content Placeholder 2"/>
          <p:cNvSpPr txBox="1">
            <a:spLocks/>
          </p:cNvSpPr>
          <p:nvPr/>
        </p:nvSpPr>
        <p:spPr>
          <a:xfrm>
            <a:off x="457200" y="1054684"/>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lnSpc>
                <a:spcPct val="90000"/>
              </a:lnSpc>
              <a:spcBef>
                <a:spcPts val="1000"/>
              </a:spcBef>
              <a:buClr>
                <a:srgbClr val="215D9F"/>
              </a:buClr>
              <a:buNone/>
            </a:pPr>
            <a:endParaRPr lang="vi-VN" sz="2800">
              <a:solidFill>
                <a:prstClr val="black"/>
              </a:solidFill>
              <a:latin typeface="Cambria" panose="02040503050406030204" pitchFamily="18" charset="0"/>
            </a:endParaRPr>
          </a:p>
        </p:txBody>
      </p:sp>
      <p:sp>
        <p:nvSpPr>
          <p:cNvPr id="10" name="Rectangle 4">
            <a:extLst>
              <a:ext uri="{FF2B5EF4-FFF2-40B4-BE49-F238E27FC236}">
                <a16:creationId xmlns:a16="http://schemas.microsoft.com/office/drawing/2014/main" id="{B4A67EA3-C3A6-4DDC-B2E8-8BA988CAAC1E}"/>
              </a:ext>
            </a:extLst>
          </p:cNvPr>
          <p:cNvSpPr>
            <a:spLocks noChangeArrowheads="1"/>
          </p:cNvSpPr>
          <p:nvPr/>
        </p:nvSpPr>
        <p:spPr bwMode="auto">
          <a:xfrm>
            <a:off x="685800" y="1754784"/>
            <a:ext cx="4051109"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a:t>
            </a:r>
            <a:b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type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8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teo</a:t>
            </a:r>
            <a: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br>
              <a:rPr kumimoji="0" lang="en-US" altLang="en-US" sz="28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type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True</a:t>
            </a:r>
            <a:b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type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5.5</a:t>
            </a:r>
            <a:b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type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complex</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113</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114</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type</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867C7B48-4F0E-410C-A2BF-A2AB8BF0BF7D}"/>
              </a:ext>
            </a:extLst>
          </p:cNvPr>
          <p:cNvSpPr/>
          <p:nvPr/>
        </p:nvSpPr>
        <p:spPr>
          <a:xfrm>
            <a:off x="4965509" y="2200253"/>
            <a:ext cx="6921691" cy="2677656"/>
          </a:xfrm>
          <a:prstGeom prst="rect">
            <a:avLst/>
          </a:prstGeom>
        </p:spPr>
        <p:txBody>
          <a:bodyPr wrap="square">
            <a:spAutoFit/>
          </a:bodyPr>
          <a:lstStyle/>
          <a:p>
            <a:r>
              <a:rPr lang="en-US" sz="2800" dirty="0" err="1">
                <a:latin typeface="Cambria" panose="02040503050406030204" pitchFamily="18" charset="0"/>
              </a:rPr>
              <a:t>Với</a:t>
            </a:r>
            <a:r>
              <a:rPr lang="en-US" sz="2800" dirty="0">
                <a:latin typeface="Cambria" panose="02040503050406030204" pitchFamily="18" charset="0"/>
              </a:rPr>
              <a:t> x = 5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kiểu</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&lt;class ‘</a:t>
            </a:r>
            <a:r>
              <a:rPr lang="en-US" sz="2800" dirty="0" err="1">
                <a:latin typeface="Cambria" panose="02040503050406030204" pitchFamily="18" charset="0"/>
              </a:rPr>
              <a:t>int</a:t>
            </a:r>
            <a:r>
              <a:rPr lang="en-US" sz="2800" dirty="0">
                <a:latin typeface="Cambria" panose="02040503050406030204" pitchFamily="18" charset="0"/>
              </a:rPr>
              <a:t>’&gt;</a:t>
            </a:r>
          </a:p>
          <a:p>
            <a:r>
              <a:rPr lang="en-US" sz="2800" dirty="0" err="1">
                <a:latin typeface="Cambria" panose="02040503050406030204" pitchFamily="18" charset="0"/>
              </a:rPr>
              <a:t>Với</a:t>
            </a:r>
            <a:r>
              <a:rPr lang="en-US" sz="2800" dirty="0">
                <a:latin typeface="Cambria" panose="02040503050406030204" pitchFamily="18" charset="0"/>
              </a:rPr>
              <a:t> x = ‘</a:t>
            </a:r>
            <a:r>
              <a:rPr lang="en-US" sz="2800" dirty="0" err="1">
                <a:latin typeface="Cambria" panose="02040503050406030204" pitchFamily="18" charset="0"/>
              </a:rPr>
              <a:t>teo</a:t>
            </a:r>
            <a:r>
              <a:rPr lang="en-US" sz="2800" dirty="0">
                <a:latin typeface="Cambria" panose="02040503050406030204" pitchFamily="18" charset="0"/>
              </a:rPr>
              <a:t>’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kiểu</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:&lt;class ‘</a:t>
            </a:r>
            <a:r>
              <a:rPr lang="en-US" sz="2800" dirty="0" err="1">
                <a:latin typeface="Cambria" panose="02040503050406030204" pitchFamily="18" charset="0"/>
              </a:rPr>
              <a:t>str</a:t>
            </a:r>
            <a:r>
              <a:rPr lang="en-US" sz="2800" dirty="0">
                <a:latin typeface="Cambria" panose="02040503050406030204" pitchFamily="18" charset="0"/>
              </a:rPr>
              <a:t>’&gt;</a:t>
            </a:r>
          </a:p>
          <a:p>
            <a:r>
              <a:rPr lang="en-US" sz="2800" dirty="0" err="1">
                <a:latin typeface="Cambria" panose="02040503050406030204" pitchFamily="18" charset="0"/>
              </a:rPr>
              <a:t>Với</a:t>
            </a:r>
            <a:r>
              <a:rPr lang="en-US" sz="2800" dirty="0">
                <a:latin typeface="Cambria" panose="02040503050406030204" pitchFamily="18" charset="0"/>
              </a:rPr>
              <a:t> x = True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kiểu</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:&lt;class ‘bool’&gt;</a:t>
            </a:r>
          </a:p>
          <a:p>
            <a:r>
              <a:rPr lang="en-US" sz="2800" dirty="0" err="1">
                <a:latin typeface="Cambria" panose="02040503050406030204" pitchFamily="18" charset="0"/>
              </a:rPr>
              <a:t>Với</a:t>
            </a:r>
            <a:r>
              <a:rPr lang="en-US" sz="2800" dirty="0">
                <a:latin typeface="Cambria" panose="02040503050406030204" pitchFamily="18" charset="0"/>
              </a:rPr>
              <a:t> x = 5.5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kiểu</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:&lt;class ‘float’&gt;</a:t>
            </a:r>
          </a:p>
          <a:p>
            <a:r>
              <a:rPr lang="en-US" sz="2800" dirty="0" err="1">
                <a:latin typeface="Cambria" panose="02040503050406030204" pitchFamily="18" charset="0"/>
              </a:rPr>
              <a:t>Với</a:t>
            </a:r>
            <a:r>
              <a:rPr lang="en-US" sz="2800" dirty="0">
                <a:latin typeface="Cambria" panose="02040503050406030204" pitchFamily="18" charset="0"/>
              </a:rPr>
              <a:t> x = complex(113,114) ta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kiểu</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:&lt;class ‘complex’&gt;</a:t>
            </a:r>
          </a:p>
        </p:txBody>
      </p:sp>
      <p:sp>
        <p:nvSpPr>
          <p:cNvPr id="12" name="Rectangle 5">
            <a:extLst>
              <a:ext uri="{FF2B5EF4-FFF2-40B4-BE49-F238E27FC236}">
                <a16:creationId xmlns:a16="http://schemas.microsoft.com/office/drawing/2014/main" id="{2F8D65AF-4DF1-4F5B-A3C7-B5D74F286275}"/>
              </a:ext>
            </a:extLst>
          </p:cNvPr>
          <p:cNvSpPr>
            <a:spLocks noChangeArrowheads="1"/>
          </p:cNvSpPr>
          <p:nvPr/>
        </p:nvSpPr>
        <p:spPr bwMode="auto">
          <a:xfrm>
            <a:off x="5735960" y="5042426"/>
            <a:ext cx="4480714"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x.real,x.imag</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000000"/>
                </a:solidFill>
                <a:latin typeface="Courier New" panose="02070309020205020404" pitchFamily="49" charset="0"/>
                <a:cs typeface="Courier New" panose="02070309020205020404" pitchFamily="49" charset="0"/>
                <a:sym typeface="Wingdings" panose="05000000000000000000" pitchFamily="2" charset="2"/>
              </a:rPr>
              <a:t>thực:113, ảo:114</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58365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52672" y="714755"/>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dirty="0" smtClean="0">
                  <a:latin typeface="Cambria" panose="02040503050406030204" pitchFamily="18" charset="0"/>
                </a:rPr>
                <a:t>exit</a:t>
              </a:r>
              <a:endParaRPr lang="en-US" sz="4800" b="1" dirty="0">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16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90</a:t>
            </a:fld>
            <a:endParaRPr lang="en-US"/>
          </a:p>
        </p:txBody>
      </p:sp>
      <p:sp>
        <p:nvSpPr>
          <p:cNvPr id="14" name="Content Placeholder 2"/>
          <p:cNvSpPr txBox="1">
            <a:spLocks/>
          </p:cNvSpPr>
          <p:nvPr/>
        </p:nvSpPr>
        <p:spPr>
          <a:xfrm>
            <a:off x="752672" y="206084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a:latin typeface="Cambria" panose="02040503050406030204" pitchFamily="18" charset="0"/>
              </a:rPr>
              <a:t>Hàm exit dùng để thoát phần mềm</a:t>
            </a:r>
          </a:p>
        </p:txBody>
      </p:sp>
      <p:sp>
        <p:nvSpPr>
          <p:cNvPr id="8" name="Rectangle 1">
            <a:extLst>
              <a:ext uri="{FF2B5EF4-FFF2-40B4-BE49-F238E27FC236}">
                <a16:creationId xmlns:a16="http://schemas.microsoft.com/office/drawing/2014/main" id="{CC971696-07B9-4B63-8443-6F0F7DC95F36}"/>
              </a:ext>
            </a:extLst>
          </p:cNvPr>
          <p:cNvSpPr>
            <a:spLocks noChangeArrowheads="1"/>
          </p:cNvSpPr>
          <p:nvPr/>
        </p:nvSpPr>
        <p:spPr bwMode="auto">
          <a:xfrm>
            <a:off x="1775520" y="2951727"/>
            <a:ext cx="7776864"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while True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Tên</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bạn</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hoi=</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input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Tiếp</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 hay </a:t>
            </a:r>
            <a:r>
              <a:rPr kumimoji="0" lang="en-US" altLang="en-US" sz="2400" b="1" i="0" u="none" strike="noStrike" cap="none" normalizeH="0" baseline="0" dirty="0" err="1">
                <a:ln>
                  <a:noFill/>
                </a:ln>
                <a:solidFill>
                  <a:srgbClr val="008080"/>
                </a:solidFill>
                <a:effectLst/>
                <a:latin typeface="Courier New" panose="02070309020205020404" pitchFamily="49" charset="0"/>
                <a:cs typeface="Courier New" panose="02070309020205020404" pitchFamily="49" charset="0"/>
              </a:rPr>
              <a:t>không</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?(c/k):"</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hoi==</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"k"</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exit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"BYE!"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11072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5400" b="1" dirty="0" err="1" smtClean="0">
                  <a:latin typeface="Cambria" panose="02040503050406030204" pitchFamily="18" charset="0"/>
                </a:rPr>
                <a:t>eval</a:t>
              </a:r>
              <a:endParaRPr lang="en-US" sz="5400" b="1" dirty="0">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91</a:t>
            </a:fld>
            <a:endParaRPr lang="en-US"/>
          </a:p>
        </p:txBody>
      </p:sp>
      <p:sp>
        <p:nvSpPr>
          <p:cNvPr id="14" name="Content Placeholder 2"/>
          <p:cNvSpPr txBox="1">
            <a:spLocks/>
          </p:cNvSpPr>
          <p:nvPr/>
        </p:nvSpPr>
        <p:spPr>
          <a:xfrm>
            <a:off x="749769" y="2060848"/>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a:latin typeface="Cambria" panose="02040503050406030204" pitchFamily="18" charset="0"/>
              </a:rPr>
              <a:t>Hàm eval rất lợi hại, nó có thể tự tính toán chuỗi phép toán:</a:t>
            </a:r>
          </a:p>
        </p:txBody>
      </p:sp>
      <p:sp>
        <p:nvSpPr>
          <p:cNvPr id="9" name="Rectangle 1">
            <a:extLst>
              <a:ext uri="{FF2B5EF4-FFF2-40B4-BE49-F238E27FC236}">
                <a16:creationId xmlns:a16="http://schemas.microsoft.com/office/drawing/2014/main" id="{3F52A0FC-1E91-4C76-9B19-E50CC2574DAA}"/>
              </a:ext>
            </a:extLst>
          </p:cNvPr>
          <p:cNvSpPr>
            <a:spLocks noChangeArrowheads="1"/>
          </p:cNvSpPr>
          <p:nvPr/>
        </p:nvSpPr>
        <p:spPr bwMode="auto">
          <a:xfrm>
            <a:off x="978369" y="2813323"/>
            <a:ext cx="4424609" cy="120032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from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math </a:t>
            </a: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sin</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2400" b="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eval</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"1+2+5+sin(30)"</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C281AD90-2543-4F6B-90EF-271A4A3BD782}"/>
              </a:ext>
            </a:extLst>
          </p:cNvPr>
          <p:cNvSpPr>
            <a:spLocks noChangeArrowheads="1"/>
          </p:cNvSpPr>
          <p:nvPr/>
        </p:nvSpPr>
        <p:spPr bwMode="auto">
          <a:xfrm>
            <a:off x="2048160" y="4409499"/>
            <a:ext cx="7558479"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x1,x2=</a:t>
            </a:r>
            <a:r>
              <a:rPr kumimoji="0" lang="en-US" altLang="en-US" sz="24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eval</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input</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"Nhập x1,x2:"</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"x1="</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,x1,</a:t>
            </a:r>
            <a:r>
              <a:rPr kumimoji="0" lang="en-US" altLang="en-US" sz="24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",x2="</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,x2)</a:t>
            </a:r>
            <a:b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2400" b="1" i="0" u="none" strike="noStrike" cap="none" normalizeH="0" baseline="0">
                <a:ln>
                  <a:noFill/>
                </a:ln>
                <a:solidFill>
                  <a:srgbClr val="008080"/>
                </a:solidFill>
                <a:effectLst/>
                <a:latin typeface="Courier New" panose="02070309020205020404" pitchFamily="49" charset="0"/>
                <a:cs typeface="Courier New" panose="02070309020205020404" pitchFamily="49" charset="0"/>
              </a:rPr>
              <a:t>"{0}+{1}={2}"</a:t>
            </a:r>
            <a:r>
              <a:rPr kumimoji="0" lang="en-US" altLang="en-US" sz="24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.format(x1,x2,x1+x2))</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26951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b="1" i="1" dirty="0" smtClean="0">
                  <a:effectLst/>
                  <a:latin typeface="Cambria" panose="02040503050406030204" pitchFamily="18" charset="0"/>
                  <a:ea typeface="Cambria" panose="02040503050406030204" pitchFamily="18" charset="0"/>
                </a:rPr>
                <a:t>Khái </a:t>
              </a:r>
              <a:r>
                <a:rPr lang="vi-VN" sz="2800" b="1" i="1" dirty="0">
                  <a:effectLst/>
                  <a:latin typeface="Cambria" panose="02040503050406030204" pitchFamily="18" charset="0"/>
                  <a:ea typeface="Cambria" panose="02040503050406030204" pitchFamily="18" charset="0"/>
                </a:rPr>
                <a:t>niệm và cấu trúc của chuỗi</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92</a:t>
            </a:fld>
            <a:endParaRPr lang="en-US"/>
          </a:p>
        </p:txBody>
      </p:sp>
      <p:sp>
        <p:nvSpPr>
          <p:cNvPr id="14" name="Content Placeholder 2"/>
          <p:cNvSpPr txBox="1">
            <a:spLocks/>
          </p:cNvSpPr>
          <p:nvPr/>
        </p:nvSpPr>
        <p:spPr>
          <a:xfrm>
            <a:off x="326921" y="866964"/>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latin typeface="Cambria" panose="02040503050406030204" pitchFamily="18" charset="0"/>
                <a:cs typeface="Times New Roman" pitchFamily="18" charset="0"/>
              </a:rPr>
              <a:t>Chuỗi là tập các ký tự nằm trong nháy đ</a:t>
            </a:r>
            <a:r>
              <a:rPr lang="vi-VN" sz="2400">
                <a:latin typeface="Cambria" panose="02040503050406030204" pitchFamily="18" charset="0"/>
                <a:cs typeface="Times New Roman" pitchFamily="18" charset="0"/>
              </a:rPr>
              <a:t>ơ</a:t>
            </a:r>
            <a:r>
              <a:rPr lang="en-US" sz="2400">
                <a:latin typeface="Cambria" panose="02040503050406030204" pitchFamily="18" charset="0"/>
                <a:cs typeface="Times New Roman" pitchFamily="18" charset="0"/>
              </a:rPr>
              <a:t>n hoặc nháy đôi, hoặc 3 nháy đ</a:t>
            </a:r>
            <a:r>
              <a:rPr lang="vi-VN" sz="2400">
                <a:latin typeface="Cambria" panose="02040503050406030204" pitchFamily="18" charset="0"/>
                <a:cs typeface="Times New Roman" pitchFamily="18" charset="0"/>
              </a:rPr>
              <a:t>ơ</a:t>
            </a:r>
            <a:r>
              <a:rPr lang="en-US" sz="2400">
                <a:latin typeface="Cambria" panose="02040503050406030204" pitchFamily="18" charset="0"/>
                <a:cs typeface="Times New Roman" pitchFamily="18" charset="0"/>
              </a:rPr>
              <a:t>n hoặc 3 nháy đôi. Chuỗi rất quan trọng trong mọi ngôn ngữ, hầu hết ta đều gặp xử lý chuỗi</a:t>
            </a:r>
          </a:p>
        </p:txBody>
      </p:sp>
      <p:pic>
        <p:nvPicPr>
          <p:cNvPr id="16" name="Picture 15">
            <a:extLst>
              <a:ext uri="{FF2B5EF4-FFF2-40B4-BE49-F238E27FC236}">
                <a16:creationId xmlns:a16="http://schemas.microsoft.com/office/drawing/2014/main" id="{EB1BB047-D9E1-4199-A1C9-027B8E271B8D}"/>
              </a:ext>
            </a:extLst>
          </p:cNvPr>
          <p:cNvPicPr>
            <a:picLocks noChangeAspect="1"/>
          </p:cNvPicPr>
          <p:nvPr/>
        </p:nvPicPr>
        <p:blipFill>
          <a:blip r:embed="rId3"/>
          <a:stretch>
            <a:fillRect/>
          </a:stretch>
        </p:blipFill>
        <p:spPr>
          <a:xfrm>
            <a:off x="326921" y="1899090"/>
            <a:ext cx="6000750" cy="4352925"/>
          </a:xfrm>
          <a:prstGeom prst="rect">
            <a:avLst/>
          </a:prstGeom>
        </p:spPr>
      </p:pic>
      <p:pic>
        <p:nvPicPr>
          <p:cNvPr id="17" name="Picture 16">
            <a:extLst>
              <a:ext uri="{FF2B5EF4-FFF2-40B4-BE49-F238E27FC236}">
                <a16:creationId xmlns:a16="http://schemas.microsoft.com/office/drawing/2014/main" id="{E3C3FE98-8E95-4831-9F9B-11014AA10215}"/>
              </a:ext>
            </a:extLst>
          </p:cNvPr>
          <p:cNvPicPr>
            <a:picLocks noChangeAspect="1"/>
          </p:cNvPicPr>
          <p:nvPr/>
        </p:nvPicPr>
        <p:blipFill>
          <a:blip r:embed="rId4"/>
          <a:stretch>
            <a:fillRect/>
          </a:stretch>
        </p:blipFill>
        <p:spPr>
          <a:xfrm>
            <a:off x="7035904" y="1919477"/>
            <a:ext cx="4981575" cy="3143250"/>
          </a:xfrm>
          <a:prstGeom prst="rect">
            <a:avLst/>
          </a:prstGeom>
          <a:ln>
            <a:solidFill>
              <a:schemeClr val="accent1"/>
            </a:solidFill>
          </a:ln>
        </p:spPr>
      </p:pic>
      <p:sp>
        <p:nvSpPr>
          <p:cNvPr id="11" name="Arrow: Right 10">
            <a:extLst>
              <a:ext uri="{FF2B5EF4-FFF2-40B4-BE49-F238E27FC236}">
                <a16:creationId xmlns:a16="http://schemas.microsoft.com/office/drawing/2014/main" id="{934218AE-6E45-48CE-B222-BE6C4C82FA0C}"/>
              </a:ext>
            </a:extLst>
          </p:cNvPr>
          <p:cNvSpPr/>
          <p:nvPr/>
        </p:nvSpPr>
        <p:spPr>
          <a:xfrm>
            <a:off x="5829396" y="3368519"/>
            <a:ext cx="1206508" cy="6096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9756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93</a:t>
            </a:fld>
            <a:endParaRPr lang="en-US"/>
          </a:p>
        </p:txBody>
      </p:sp>
      <p:sp>
        <p:nvSpPr>
          <p:cNvPr id="14" name="Content Placeholder 2"/>
          <p:cNvSpPr txBox="1">
            <a:spLocks/>
          </p:cNvSpPr>
          <p:nvPr/>
        </p:nvSpPr>
        <p:spPr>
          <a:xfrm>
            <a:off x="457200" y="1076325"/>
            <a:ext cx="66294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latin typeface="Cambria" panose="02040503050406030204" pitchFamily="18" charset="0"/>
                <a:cs typeface="Times New Roman" pitchFamily="18" charset="0"/>
              </a:rPr>
              <a:t>Chuỗi trong Python cũng là đối t</a:t>
            </a:r>
            <a:r>
              <a:rPr lang="vi-VN" sz="2400">
                <a:latin typeface="Cambria" panose="02040503050406030204" pitchFamily="18" charset="0"/>
                <a:cs typeface="Times New Roman" pitchFamily="18" charset="0"/>
              </a:rPr>
              <a:t>ư</a:t>
            </a:r>
            <a:r>
              <a:rPr lang="en-US" sz="2400">
                <a:latin typeface="Cambria" panose="02040503050406030204" pitchFamily="18" charset="0"/>
                <a:cs typeface="Times New Roman" pitchFamily="18" charset="0"/>
              </a:rPr>
              <a:t>ợng, nó cung cấp một số hàm rất quan trọng:</a:t>
            </a:r>
          </a:p>
        </p:txBody>
      </p:sp>
      <p:pic>
        <p:nvPicPr>
          <p:cNvPr id="8" name="Picture 7">
            <a:extLst>
              <a:ext uri="{FF2B5EF4-FFF2-40B4-BE49-F238E27FC236}">
                <a16:creationId xmlns:a16="http://schemas.microsoft.com/office/drawing/2014/main" id="{2C135777-4199-4A95-A0C9-9ABC5F41FF17}"/>
              </a:ext>
            </a:extLst>
          </p:cNvPr>
          <p:cNvPicPr>
            <a:picLocks noChangeAspect="1"/>
          </p:cNvPicPr>
          <p:nvPr/>
        </p:nvPicPr>
        <p:blipFill>
          <a:blip r:embed="rId3"/>
          <a:stretch>
            <a:fillRect/>
          </a:stretch>
        </p:blipFill>
        <p:spPr>
          <a:xfrm>
            <a:off x="6849718" y="1028337"/>
            <a:ext cx="5342282" cy="897177"/>
          </a:xfrm>
          <a:prstGeom prst="rect">
            <a:avLst/>
          </a:prstGeom>
        </p:spPr>
      </p:pic>
      <p:graphicFrame>
        <p:nvGraphicFramePr>
          <p:cNvPr id="9" name="Table 8">
            <a:extLst>
              <a:ext uri="{FF2B5EF4-FFF2-40B4-BE49-F238E27FC236}">
                <a16:creationId xmlns:a16="http://schemas.microsoft.com/office/drawing/2014/main" id="{B7E92CB5-58AD-48CC-9B97-022617C12A6C}"/>
              </a:ext>
            </a:extLst>
          </p:cNvPr>
          <p:cNvGraphicFramePr>
            <a:graphicFrameLocks noGrp="1"/>
          </p:cNvGraphicFramePr>
          <p:nvPr/>
        </p:nvGraphicFramePr>
        <p:xfrm>
          <a:off x="480910" y="1936503"/>
          <a:ext cx="11384390" cy="4754880"/>
        </p:xfrm>
        <a:graphic>
          <a:graphicData uri="http://schemas.openxmlformats.org/drawingml/2006/table">
            <a:tbl>
              <a:tblPr firstRow="1" bandRow="1">
                <a:tableStyleId>{5C22544A-7EE6-4342-B048-85BDC9FD1C3A}</a:tableStyleId>
              </a:tblPr>
              <a:tblGrid>
                <a:gridCol w="2697590">
                  <a:extLst>
                    <a:ext uri="{9D8B030D-6E8A-4147-A177-3AD203B41FA5}">
                      <a16:colId xmlns:a16="http://schemas.microsoft.com/office/drawing/2014/main" val="3110113687"/>
                    </a:ext>
                  </a:extLst>
                </a:gridCol>
                <a:gridCol w="8686800">
                  <a:extLst>
                    <a:ext uri="{9D8B030D-6E8A-4147-A177-3AD203B41FA5}">
                      <a16:colId xmlns:a16="http://schemas.microsoft.com/office/drawing/2014/main" val="4146039144"/>
                    </a:ext>
                  </a:extLst>
                </a:gridCol>
              </a:tblGrid>
              <a:tr h="392113">
                <a:tc>
                  <a:txBody>
                    <a:bodyPr/>
                    <a:lstStyle/>
                    <a:p>
                      <a:pPr algn="ctr"/>
                      <a:r>
                        <a:rPr lang="en-US" sz="2000">
                          <a:latin typeface="Cambria" panose="02040503050406030204" pitchFamily="18" charset="0"/>
                        </a:rPr>
                        <a:t>Tên hàm</a:t>
                      </a:r>
                    </a:p>
                  </a:txBody>
                  <a:tcPr/>
                </a:tc>
                <a:tc>
                  <a:txBody>
                    <a:bodyPr/>
                    <a:lstStyle/>
                    <a:p>
                      <a:pPr algn="ctr"/>
                      <a:r>
                        <a:rPr lang="en-US" sz="2000">
                          <a:latin typeface="Cambria" panose="02040503050406030204" pitchFamily="18" charset="0"/>
                        </a:rPr>
                        <a:t>Mô tả</a:t>
                      </a:r>
                    </a:p>
                  </a:txBody>
                  <a:tcPr/>
                </a:tc>
                <a:extLst>
                  <a:ext uri="{0D108BD9-81ED-4DB2-BD59-A6C34878D82A}">
                    <a16:rowId xmlns:a16="http://schemas.microsoft.com/office/drawing/2014/main" val="2869370476"/>
                  </a:ext>
                </a:extLst>
              </a:tr>
              <a:tr h="392113">
                <a:tc>
                  <a:txBody>
                    <a:bodyPr/>
                    <a:lstStyle/>
                    <a:p>
                      <a:r>
                        <a:rPr lang="en-US" sz="2000">
                          <a:solidFill>
                            <a:schemeClr val="tx1"/>
                          </a:solidFill>
                          <a:latin typeface="Cambria" panose="02040503050406030204" pitchFamily="18" charset="0"/>
                        </a:rPr>
                        <a:t>upper, lower</a:t>
                      </a:r>
                    </a:p>
                  </a:txBody>
                  <a:tcPr/>
                </a:tc>
                <a:tc>
                  <a:txBody>
                    <a:bodyPr/>
                    <a:lstStyle/>
                    <a:p>
                      <a:r>
                        <a:rPr lang="en-US" sz="2000">
                          <a:solidFill>
                            <a:schemeClr val="tx1"/>
                          </a:solidFill>
                          <a:latin typeface="Cambria" panose="02040503050406030204" pitchFamily="18" charset="0"/>
                        </a:rPr>
                        <a:t>Xử lý in Hoa, in th</a:t>
                      </a:r>
                      <a:r>
                        <a:rPr lang="vi-VN" sz="2000">
                          <a:solidFill>
                            <a:schemeClr val="tx1"/>
                          </a:solidFill>
                          <a:latin typeface="Cambria" panose="02040503050406030204" pitchFamily="18" charset="0"/>
                        </a:rPr>
                        <a:t>ư</a:t>
                      </a:r>
                      <a:r>
                        <a:rPr lang="en-US" sz="2000">
                          <a:solidFill>
                            <a:schemeClr val="tx1"/>
                          </a:solidFill>
                          <a:latin typeface="Cambria" panose="02040503050406030204" pitchFamily="18" charset="0"/>
                        </a:rPr>
                        <a:t>ờng</a:t>
                      </a:r>
                    </a:p>
                  </a:txBody>
                  <a:tcPr/>
                </a:tc>
                <a:extLst>
                  <a:ext uri="{0D108BD9-81ED-4DB2-BD59-A6C34878D82A}">
                    <a16:rowId xmlns:a16="http://schemas.microsoft.com/office/drawing/2014/main" val="1213219265"/>
                  </a:ext>
                </a:extLst>
              </a:tr>
              <a:tr h="392113">
                <a:tc>
                  <a:txBody>
                    <a:bodyPr/>
                    <a:lstStyle/>
                    <a:p>
                      <a:r>
                        <a:rPr lang="en-US" sz="2000">
                          <a:solidFill>
                            <a:schemeClr val="tx1"/>
                          </a:solidFill>
                          <a:latin typeface="Cambria" panose="02040503050406030204" pitchFamily="18" charset="0"/>
                        </a:rPr>
                        <a:t>rjust</a:t>
                      </a:r>
                    </a:p>
                  </a:txBody>
                  <a:tcPr/>
                </a:tc>
                <a:tc>
                  <a:txBody>
                    <a:bodyPr/>
                    <a:lstStyle/>
                    <a:p>
                      <a:r>
                        <a:rPr lang="en-US" sz="2000">
                          <a:solidFill>
                            <a:schemeClr val="tx1"/>
                          </a:solidFill>
                          <a:latin typeface="Cambria" panose="02040503050406030204" pitchFamily="18" charset="0"/>
                        </a:rPr>
                        <a:t>Căn lề phải</a:t>
                      </a:r>
                    </a:p>
                  </a:txBody>
                  <a:tcPr/>
                </a:tc>
                <a:extLst>
                  <a:ext uri="{0D108BD9-81ED-4DB2-BD59-A6C34878D82A}">
                    <a16:rowId xmlns:a16="http://schemas.microsoft.com/office/drawing/2014/main" val="3565419507"/>
                  </a:ext>
                </a:extLst>
              </a:tr>
              <a:tr h="392113">
                <a:tc>
                  <a:txBody>
                    <a:bodyPr/>
                    <a:lstStyle/>
                    <a:p>
                      <a:r>
                        <a:rPr lang="en-US" sz="2000">
                          <a:solidFill>
                            <a:schemeClr val="tx1"/>
                          </a:solidFill>
                          <a:latin typeface="Cambria" panose="02040503050406030204" pitchFamily="18" charset="0"/>
                        </a:rPr>
                        <a:t>ljust</a:t>
                      </a:r>
                    </a:p>
                  </a:txBody>
                  <a:tcPr/>
                </a:tc>
                <a:tc>
                  <a:txBody>
                    <a:bodyPr/>
                    <a:lstStyle/>
                    <a:p>
                      <a:r>
                        <a:rPr lang="en-US" sz="2000">
                          <a:solidFill>
                            <a:schemeClr val="tx1"/>
                          </a:solidFill>
                          <a:latin typeface="Cambria" panose="02040503050406030204" pitchFamily="18" charset="0"/>
                        </a:rPr>
                        <a:t>Căn lề trái</a:t>
                      </a:r>
                    </a:p>
                  </a:txBody>
                  <a:tcPr/>
                </a:tc>
                <a:extLst>
                  <a:ext uri="{0D108BD9-81ED-4DB2-BD59-A6C34878D82A}">
                    <a16:rowId xmlns:a16="http://schemas.microsoft.com/office/drawing/2014/main" val="735770736"/>
                  </a:ext>
                </a:extLst>
              </a:tr>
              <a:tr h="392113">
                <a:tc>
                  <a:txBody>
                    <a:bodyPr/>
                    <a:lstStyle/>
                    <a:p>
                      <a:r>
                        <a:rPr lang="en-US" sz="2000">
                          <a:solidFill>
                            <a:schemeClr val="tx1"/>
                          </a:solidFill>
                          <a:latin typeface="Cambria" panose="02040503050406030204" pitchFamily="18" charset="0"/>
                        </a:rPr>
                        <a:t>center</a:t>
                      </a:r>
                    </a:p>
                  </a:txBody>
                  <a:tcPr/>
                </a:tc>
                <a:tc>
                  <a:txBody>
                    <a:bodyPr/>
                    <a:lstStyle/>
                    <a:p>
                      <a:r>
                        <a:rPr lang="en-US" sz="2000">
                          <a:solidFill>
                            <a:schemeClr val="tx1"/>
                          </a:solidFill>
                          <a:latin typeface="Cambria" panose="02040503050406030204" pitchFamily="18" charset="0"/>
                        </a:rPr>
                        <a:t>Căn gữa</a:t>
                      </a:r>
                    </a:p>
                  </a:txBody>
                  <a:tcPr/>
                </a:tc>
                <a:extLst>
                  <a:ext uri="{0D108BD9-81ED-4DB2-BD59-A6C34878D82A}">
                    <a16:rowId xmlns:a16="http://schemas.microsoft.com/office/drawing/2014/main" val="3652983700"/>
                  </a:ext>
                </a:extLst>
              </a:tr>
              <a:tr h="392113">
                <a:tc>
                  <a:txBody>
                    <a:bodyPr/>
                    <a:lstStyle/>
                    <a:p>
                      <a:r>
                        <a:rPr lang="en-US" sz="2000">
                          <a:solidFill>
                            <a:schemeClr val="tx1"/>
                          </a:solidFill>
                          <a:latin typeface="Cambria" panose="02040503050406030204" pitchFamily="18" charset="0"/>
                        </a:rPr>
                        <a:t>strip</a:t>
                      </a:r>
                    </a:p>
                  </a:txBody>
                  <a:tcPr/>
                </a:tc>
                <a:tc>
                  <a:txBody>
                    <a:bodyPr/>
                    <a:lstStyle/>
                    <a:p>
                      <a:r>
                        <a:rPr lang="en-US" sz="2000">
                          <a:solidFill>
                            <a:schemeClr val="tx1"/>
                          </a:solidFill>
                          <a:latin typeface="Cambria" panose="02040503050406030204" pitchFamily="18" charset="0"/>
                        </a:rPr>
                        <a:t>Xóa khoảng trắng d</a:t>
                      </a:r>
                      <a:r>
                        <a:rPr lang="vi-VN" sz="2000">
                          <a:solidFill>
                            <a:schemeClr val="tx1"/>
                          </a:solidFill>
                          <a:latin typeface="Cambria" panose="02040503050406030204" pitchFamily="18" charset="0"/>
                        </a:rPr>
                        <a:t>ư</a:t>
                      </a:r>
                      <a:r>
                        <a:rPr lang="en-US" sz="2000">
                          <a:solidFill>
                            <a:schemeClr val="tx1"/>
                          </a:solidFill>
                          <a:latin typeface="Cambria" panose="02040503050406030204" pitchFamily="18" charset="0"/>
                        </a:rPr>
                        <a:t> thừa </a:t>
                      </a:r>
                    </a:p>
                  </a:txBody>
                  <a:tcPr/>
                </a:tc>
                <a:extLst>
                  <a:ext uri="{0D108BD9-81ED-4DB2-BD59-A6C34878D82A}">
                    <a16:rowId xmlns:a16="http://schemas.microsoft.com/office/drawing/2014/main" val="3771858694"/>
                  </a:ext>
                </a:extLst>
              </a:tr>
              <a:tr h="392113">
                <a:tc>
                  <a:txBody>
                    <a:bodyPr/>
                    <a:lstStyle/>
                    <a:p>
                      <a:r>
                        <a:rPr lang="en-US" sz="2000">
                          <a:solidFill>
                            <a:schemeClr val="tx1"/>
                          </a:solidFill>
                          <a:latin typeface="Cambria" panose="02040503050406030204" pitchFamily="18" charset="0"/>
                        </a:rPr>
                        <a:t>startswith</a:t>
                      </a:r>
                    </a:p>
                  </a:txBody>
                  <a:tcPr/>
                </a:tc>
                <a:tc>
                  <a:txBody>
                    <a:bodyPr/>
                    <a:lstStyle/>
                    <a:p>
                      <a:r>
                        <a:rPr lang="en-US" sz="2000">
                          <a:solidFill>
                            <a:schemeClr val="tx1"/>
                          </a:solidFill>
                          <a:latin typeface="Cambria" panose="02040503050406030204" pitchFamily="18" charset="0"/>
                        </a:rPr>
                        <a:t>Kiểm tra Chuỗi có phải bắt đầu là ký tự ?</a:t>
                      </a:r>
                    </a:p>
                  </a:txBody>
                  <a:tcPr/>
                </a:tc>
                <a:extLst>
                  <a:ext uri="{0D108BD9-81ED-4DB2-BD59-A6C34878D82A}">
                    <a16:rowId xmlns:a16="http://schemas.microsoft.com/office/drawing/2014/main" val="2527169541"/>
                  </a:ext>
                </a:extLst>
              </a:tr>
              <a:tr h="392113">
                <a:tc>
                  <a:txBody>
                    <a:bodyPr/>
                    <a:lstStyle/>
                    <a:p>
                      <a:r>
                        <a:rPr lang="en-US" sz="2000">
                          <a:solidFill>
                            <a:schemeClr val="tx1"/>
                          </a:solidFill>
                          <a:latin typeface="Cambria" panose="02040503050406030204" pitchFamily="18" charset="0"/>
                        </a:rPr>
                        <a:t>endswith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chemeClr val="tx1"/>
                          </a:solidFill>
                          <a:latin typeface="Cambria" panose="02040503050406030204" pitchFamily="18" charset="0"/>
                        </a:rPr>
                        <a:t>Kiểm tra Chuỗi có phải kết thúc là ký tự ?</a:t>
                      </a:r>
                    </a:p>
                  </a:txBody>
                  <a:tcPr/>
                </a:tc>
                <a:extLst>
                  <a:ext uri="{0D108BD9-81ED-4DB2-BD59-A6C34878D82A}">
                    <a16:rowId xmlns:a16="http://schemas.microsoft.com/office/drawing/2014/main" val="707216147"/>
                  </a:ext>
                </a:extLst>
              </a:tr>
              <a:tr h="392113">
                <a:tc>
                  <a:txBody>
                    <a:bodyPr/>
                    <a:lstStyle/>
                    <a:p>
                      <a:r>
                        <a:rPr lang="en-US" sz="2000">
                          <a:solidFill>
                            <a:schemeClr val="tx1"/>
                          </a:solidFill>
                          <a:latin typeface="Cambria" panose="02040503050406030204" pitchFamily="18" charset="0"/>
                        </a:rPr>
                        <a:t>count</a:t>
                      </a:r>
                    </a:p>
                  </a:txBody>
                  <a:tcPr/>
                </a:tc>
                <a:tc>
                  <a:txBody>
                    <a:bodyPr/>
                    <a:lstStyle/>
                    <a:p>
                      <a:r>
                        <a:rPr lang="en-US" sz="2000" dirty="0" err="1">
                          <a:solidFill>
                            <a:schemeClr val="tx1"/>
                          </a:solidFill>
                          <a:latin typeface="Cambria" panose="02040503050406030204" pitchFamily="18" charset="0"/>
                        </a:rPr>
                        <a:t>Đếm</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số</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lần</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xuất</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hiện</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trong</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Chuỗi</a:t>
                      </a:r>
                      <a:endParaRPr lang="en-US" sz="2000" dirty="0">
                        <a:solidFill>
                          <a:schemeClr val="tx1"/>
                        </a:solidFill>
                        <a:latin typeface="Cambria" panose="02040503050406030204" pitchFamily="18" charset="0"/>
                      </a:endParaRPr>
                    </a:p>
                  </a:txBody>
                  <a:tcPr/>
                </a:tc>
                <a:extLst>
                  <a:ext uri="{0D108BD9-81ED-4DB2-BD59-A6C34878D82A}">
                    <a16:rowId xmlns:a16="http://schemas.microsoft.com/office/drawing/2014/main" val="3698892118"/>
                  </a:ext>
                </a:extLst>
              </a:tr>
              <a:tr h="392113">
                <a:tc>
                  <a:txBody>
                    <a:bodyPr/>
                    <a:lstStyle/>
                    <a:p>
                      <a:r>
                        <a:rPr lang="en-US" sz="2000">
                          <a:solidFill>
                            <a:schemeClr val="tx1"/>
                          </a:solidFill>
                          <a:latin typeface="Cambria" panose="02040503050406030204" pitchFamily="18" charset="0"/>
                        </a:rPr>
                        <a:t>find</a:t>
                      </a:r>
                    </a:p>
                  </a:txBody>
                  <a:tcPr/>
                </a:tc>
                <a:tc>
                  <a:txBody>
                    <a:bodyPr/>
                    <a:lstStyle/>
                    <a:p>
                      <a:r>
                        <a:rPr lang="en-US" sz="2000">
                          <a:solidFill>
                            <a:schemeClr val="tx1"/>
                          </a:solidFill>
                          <a:latin typeface="Cambria" panose="02040503050406030204" pitchFamily="18" charset="0"/>
                        </a:rPr>
                        <a:t>Tìm kiếm Chuỗi con</a:t>
                      </a:r>
                    </a:p>
                  </a:txBody>
                  <a:tcPr/>
                </a:tc>
                <a:extLst>
                  <a:ext uri="{0D108BD9-81ED-4DB2-BD59-A6C34878D82A}">
                    <a16:rowId xmlns:a16="http://schemas.microsoft.com/office/drawing/2014/main" val="3139435532"/>
                  </a:ext>
                </a:extLst>
              </a:tr>
              <a:tr h="392113">
                <a:tc>
                  <a:txBody>
                    <a:bodyPr/>
                    <a:lstStyle/>
                    <a:p>
                      <a:r>
                        <a:rPr lang="en-US" sz="2000">
                          <a:solidFill>
                            <a:schemeClr val="tx1"/>
                          </a:solidFill>
                          <a:latin typeface="Cambria" panose="02040503050406030204" pitchFamily="18" charset="0"/>
                        </a:rPr>
                        <a:t>format</a:t>
                      </a:r>
                    </a:p>
                  </a:txBody>
                  <a:tcPr/>
                </a:tc>
                <a:tc>
                  <a:txBody>
                    <a:bodyPr/>
                    <a:lstStyle/>
                    <a:p>
                      <a:r>
                        <a:rPr lang="en-US" sz="2000">
                          <a:solidFill>
                            <a:schemeClr val="tx1"/>
                          </a:solidFill>
                          <a:latin typeface="Cambria" panose="02040503050406030204" pitchFamily="18" charset="0"/>
                        </a:rPr>
                        <a:t>Định dạng Chuỗi</a:t>
                      </a:r>
                    </a:p>
                  </a:txBody>
                  <a:tcPr/>
                </a:tc>
                <a:extLst>
                  <a:ext uri="{0D108BD9-81ED-4DB2-BD59-A6C34878D82A}">
                    <a16:rowId xmlns:a16="http://schemas.microsoft.com/office/drawing/2014/main" val="1901819594"/>
                  </a:ext>
                </a:extLst>
              </a:tr>
              <a:tr h="392113">
                <a:tc>
                  <a:txBody>
                    <a:bodyPr/>
                    <a:lstStyle/>
                    <a:p>
                      <a:r>
                        <a:rPr lang="en-US" sz="2000">
                          <a:solidFill>
                            <a:schemeClr val="tx1"/>
                          </a:solidFill>
                          <a:latin typeface="Cambria" panose="02040503050406030204" pitchFamily="18" charset="0"/>
                        </a:rPr>
                        <a:t>__len__()</a:t>
                      </a:r>
                    </a:p>
                  </a:txBody>
                  <a:tcPr/>
                </a:tc>
                <a:tc>
                  <a:txBody>
                    <a:bodyPr/>
                    <a:lstStyle/>
                    <a:p>
                      <a:r>
                        <a:rPr lang="en-US" sz="2000" dirty="0" err="1">
                          <a:solidFill>
                            <a:schemeClr val="tx1"/>
                          </a:solidFill>
                          <a:latin typeface="Cambria" panose="02040503050406030204" pitchFamily="18" charset="0"/>
                        </a:rPr>
                        <a:t>Trả</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về</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số</a:t>
                      </a:r>
                      <a:r>
                        <a:rPr lang="en-US" sz="2000" dirty="0">
                          <a:solidFill>
                            <a:schemeClr val="tx1"/>
                          </a:solidFill>
                          <a:latin typeface="Cambria" panose="02040503050406030204" pitchFamily="18" charset="0"/>
                        </a:rPr>
                        <a:t> l</a:t>
                      </a:r>
                      <a:r>
                        <a:rPr lang="vi-VN" sz="2000" dirty="0">
                          <a:solidFill>
                            <a:schemeClr val="tx1"/>
                          </a:solidFill>
                          <a:latin typeface="Cambria" panose="02040503050406030204" pitchFamily="18" charset="0"/>
                        </a:rPr>
                        <a:t>ư</a:t>
                      </a:r>
                      <a:r>
                        <a:rPr lang="en-US" sz="2000" dirty="0" err="1">
                          <a:solidFill>
                            <a:schemeClr val="tx1"/>
                          </a:solidFill>
                          <a:latin typeface="Cambria" panose="02040503050406030204" pitchFamily="18" charset="0"/>
                        </a:rPr>
                        <a:t>ợng</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ký</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tự</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trong</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chuỗi</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dùng</a:t>
                      </a:r>
                      <a:r>
                        <a:rPr lang="en-US" sz="2000" dirty="0">
                          <a:solidFill>
                            <a:schemeClr val="tx1"/>
                          </a:solidFill>
                          <a:latin typeface="Cambria" panose="02040503050406030204" pitchFamily="18" charset="0"/>
                        </a:rPr>
                        <a:t> index </a:t>
                      </a:r>
                      <a:r>
                        <a:rPr lang="en-US" sz="2000" dirty="0" err="1">
                          <a:solidFill>
                            <a:schemeClr val="tx1"/>
                          </a:solidFill>
                          <a:latin typeface="Cambria" panose="02040503050406030204" pitchFamily="18" charset="0"/>
                        </a:rPr>
                        <a:t>để</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lấy</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ký</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tự</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ra</a:t>
                      </a:r>
                      <a:r>
                        <a:rPr lang="en-US" sz="2000" dirty="0">
                          <a:solidFill>
                            <a:schemeClr val="tx1"/>
                          </a:solidFill>
                          <a:latin typeface="Cambria" panose="02040503050406030204" pitchFamily="18" charset="0"/>
                        </a:rPr>
                        <a:t>: </a:t>
                      </a:r>
                      <a:r>
                        <a:rPr lang="en-US" sz="2000" dirty="0" err="1">
                          <a:solidFill>
                            <a:schemeClr val="tx1"/>
                          </a:solidFill>
                          <a:latin typeface="Cambria" panose="02040503050406030204" pitchFamily="18" charset="0"/>
                        </a:rPr>
                        <a:t>str</a:t>
                      </a:r>
                      <a:r>
                        <a:rPr lang="en-US" sz="2000" dirty="0">
                          <a:solidFill>
                            <a:schemeClr val="tx1"/>
                          </a:solidFill>
                          <a:latin typeface="Cambria" panose="02040503050406030204" pitchFamily="18" charset="0"/>
                        </a:rPr>
                        <a:t>[index]</a:t>
                      </a:r>
                    </a:p>
                  </a:txBody>
                  <a:tcPr/>
                </a:tc>
                <a:extLst>
                  <a:ext uri="{0D108BD9-81ED-4DB2-BD59-A6C34878D82A}">
                    <a16:rowId xmlns:a16="http://schemas.microsoft.com/office/drawing/2014/main" val="259710264"/>
                  </a:ext>
                </a:extLst>
              </a:tr>
            </a:tbl>
          </a:graphicData>
        </a:graphic>
      </p:graphicFrame>
      <p:grpSp>
        <p:nvGrpSpPr>
          <p:cNvPr id="12" name="Group 11">
            <a:extLst>
              <a:ext uri="{FF2B5EF4-FFF2-40B4-BE49-F238E27FC236}">
                <a16:creationId xmlns:a16="http://schemas.microsoft.com/office/drawing/2014/main" id="{6EDC09A0-5377-4AFD-A5B6-55D42CA4EBF3}"/>
              </a:ext>
            </a:extLst>
          </p:cNvPr>
          <p:cNvGrpSpPr/>
          <p:nvPr/>
        </p:nvGrpSpPr>
        <p:grpSpPr>
          <a:xfrm>
            <a:off x="152400" y="152400"/>
            <a:ext cx="6629400" cy="508000"/>
            <a:chOff x="789624" y="1191463"/>
            <a:chExt cx="6629400" cy="508000"/>
          </a:xfrm>
        </p:grpSpPr>
        <p:sp>
          <p:nvSpPr>
            <p:cNvPr id="15" name="AutoShape 52">
              <a:extLst>
                <a:ext uri="{FF2B5EF4-FFF2-40B4-BE49-F238E27FC236}">
                  <a16:creationId xmlns:a16="http://schemas.microsoft.com/office/drawing/2014/main" id="{23125072-33D8-455C-9888-E20C721FD2EA}"/>
                </a:ext>
              </a:extLst>
            </p:cNvPr>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b="1" i="1" dirty="0" smtClean="0">
                  <a:effectLst/>
                  <a:latin typeface="Cambria" panose="02040503050406030204" pitchFamily="18" charset="0"/>
                  <a:ea typeface="Cambria" panose="02040503050406030204" pitchFamily="18" charset="0"/>
                </a:rPr>
                <a:t>Khái </a:t>
              </a:r>
              <a:r>
                <a:rPr lang="vi-VN" sz="2800" b="1" i="1" dirty="0">
                  <a:effectLst/>
                  <a:latin typeface="Cambria" panose="02040503050406030204" pitchFamily="18" charset="0"/>
                  <a:ea typeface="Cambria" panose="02040503050406030204" pitchFamily="18" charset="0"/>
                </a:rPr>
                <a:t>niệm và cấu trúc của chuỗi</a:t>
              </a:r>
            </a:p>
          </p:txBody>
        </p:sp>
        <p:grpSp>
          <p:nvGrpSpPr>
            <p:cNvPr id="16" name="Group 17">
              <a:extLst>
                <a:ext uri="{FF2B5EF4-FFF2-40B4-BE49-F238E27FC236}">
                  <a16:creationId xmlns:a16="http://schemas.microsoft.com/office/drawing/2014/main" id="{8FF67532-C590-4C4E-8CF0-C5F2FFEB3F9D}"/>
                </a:ext>
              </a:extLst>
            </p:cNvPr>
            <p:cNvGrpSpPr>
              <a:grpSpLocks/>
            </p:cNvGrpSpPr>
            <p:nvPr/>
          </p:nvGrpSpPr>
          <p:grpSpPr bwMode="auto">
            <a:xfrm>
              <a:off x="789624" y="1295400"/>
              <a:ext cx="353376" cy="272472"/>
              <a:chOff x="1110" y="2656"/>
              <a:chExt cx="1549" cy="1351"/>
            </a:xfrm>
          </p:grpSpPr>
          <p:sp>
            <p:nvSpPr>
              <p:cNvPr id="17" name="AutoShape 18">
                <a:extLst>
                  <a:ext uri="{FF2B5EF4-FFF2-40B4-BE49-F238E27FC236}">
                    <a16:creationId xmlns:a16="http://schemas.microsoft.com/office/drawing/2014/main" id="{38D06653-8453-4E7E-B9CA-721D01E6AF2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8" name="AutoShape 19">
                <a:extLst>
                  <a:ext uri="{FF2B5EF4-FFF2-40B4-BE49-F238E27FC236}">
                    <a16:creationId xmlns:a16="http://schemas.microsoft.com/office/drawing/2014/main" id="{47362DF7-4618-472D-BCB2-96F04F846CE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19" name="AutoShape 20">
                <a:extLst>
                  <a:ext uri="{FF2B5EF4-FFF2-40B4-BE49-F238E27FC236}">
                    <a16:creationId xmlns:a16="http://schemas.microsoft.com/office/drawing/2014/main" id="{95973E2F-8658-4AA1-A0A2-59C559A41C8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7510614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b="1" i="1" dirty="0" smtClean="0">
                  <a:effectLst/>
                  <a:latin typeface="Cambria" panose="02040503050406030204" pitchFamily="18" charset="0"/>
                  <a:ea typeface="Cambria" panose="02040503050406030204" pitchFamily="18" charset="0"/>
                </a:rPr>
                <a:t>Hàm </a:t>
              </a:r>
              <a:r>
                <a:rPr lang="vi-VN" sz="2800" b="1" i="1" dirty="0">
                  <a:effectLst/>
                  <a:latin typeface="Cambria" panose="02040503050406030204" pitchFamily="18" charset="0"/>
                  <a:ea typeface="Cambria" panose="02040503050406030204" pitchFamily="18" charset="0"/>
                </a:rPr>
                <a:t>upper, lower -in HOA-thường</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94</a:t>
            </a:fld>
            <a:endParaRPr lang="en-US"/>
          </a:p>
        </p:txBody>
      </p:sp>
      <p:sp>
        <p:nvSpPr>
          <p:cNvPr id="14" name="Content Placeholder 2"/>
          <p:cNvSpPr txBox="1">
            <a:spLocks/>
          </p:cNvSpPr>
          <p:nvPr/>
        </p:nvSpPr>
        <p:spPr>
          <a:xfrm>
            <a:off x="502810" y="187166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latin typeface="Cambria" panose="02040503050406030204" pitchFamily="18" charset="0"/>
                <a:cs typeface="Times New Roman" pitchFamily="18" charset="0"/>
              </a:rPr>
              <a:t>Hàm upper </a:t>
            </a:r>
            <a:r>
              <a:rPr lang="en-US" sz="2400">
                <a:latin typeface="Cambria" panose="02040503050406030204" pitchFamily="18" charset="0"/>
                <a:cs typeface="Times New Roman" pitchFamily="18" charset="0"/>
                <a:sym typeface="Wingdings" panose="05000000000000000000" pitchFamily="2" charset="2"/>
              </a:rPr>
              <a:t>đ</a:t>
            </a:r>
            <a:r>
              <a:rPr lang="vi-VN" sz="2400">
                <a:latin typeface="Cambria" panose="02040503050406030204" pitchFamily="18" charset="0"/>
                <a:cs typeface="Times New Roman" pitchFamily="18" charset="0"/>
                <a:sym typeface="Wingdings" panose="05000000000000000000" pitchFamily="2" charset="2"/>
              </a:rPr>
              <a:t>ư</a:t>
            </a:r>
            <a:r>
              <a:rPr lang="en-US" sz="2400">
                <a:latin typeface="Cambria" panose="02040503050406030204" pitchFamily="18" charset="0"/>
                <a:cs typeface="Times New Roman" pitchFamily="18" charset="0"/>
                <a:sym typeface="Wingdings" panose="05000000000000000000" pitchFamily="2" charset="2"/>
              </a:rPr>
              <a:t>a Chuỗi về In HOA</a:t>
            </a:r>
          </a:p>
          <a:p>
            <a:pPr marL="0" indent="0">
              <a:buNone/>
            </a:pPr>
            <a:r>
              <a:rPr lang="en-US" sz="2400">
                <a:latin typeface="Cambria" panose="02040503050406030204" pitchFamily="18" charset="0"/>
                <a:cs typeface="Times New Roman" pitchFamily="18" charset="0"/>
                <a:sym typeface="Wingdings" panose="05000000000000000000" pitchFamily="2" charset="2"/>
              </a:rPr>
              <a:t>Hàm lower đ</a:t>
            </a:r>
            <a:r>
              <a:rPr lang="vi-VN" sz="2400">
                <a:latin typeface="Cambria" panose="02040503050406030204" pitchFamily="18" charset="0"/>
                <a:cs typeface="Times New Roman" pitchFamily="18" charset="0"/>
                <a:sym typeface="Wingdings" panose="05000000000000000000" pitchFamily="2" charset="2"/>
              </a:rPr>
              <a:t>ư</a:t>
            </a:r>
            <a:r>
              <a:rPr lang="en-US" sz="2400">
                <a:latin typeface="Cambria" panose="02040503050406030204" pitchFamily="18" charset="0"/>
                <a:cs typeface="Times New Roman" pitchFamily="18" charset="0"/>
                <a:sym typeface="Wingdings" panose="05000000000000000000" pitchFamily="2" charset="2"/>
              </a:rPr>
              <a:t>a Chuỗi về In th</a:t>
            </a:r>
            <a:r>
              <a:rPr lang="vi-VN" sz="2400">
                <a:latin typeface="Cambria" panose="02040503050406030204" pitchFamily="18" charset="0"/>
                <a:cs typeface="Times New Roman" pitchFamily="18" charset="0"/>
                <a:sym typeface="Wingdings" panose="05000000000000000000" pitchFamily="2" charset="2"/>
              </a:rPr>
              <a:t>ư</a:t>
            </a:r>
            <a:r>
              <a:rPr lang="en-US" sz="2400">
                <a:latin typeface="Cambria" panose="02040503050406030204" pitchFamily="18" charset="0"/>
                <a:cs typeface="Times New Roman" pitchFamily="18" charset="0"/>
                <a:sym typeface="Wingdings" panose="05000000000000000000" pitchFamily="2" charset="2"/>
              </a:rPr>
              <a:t>ờng</a:t>
            </a:r>
            <a:endParaRPr lang="en-US" sz="2400">
              <a:latin typeface="Cambria" panose="02040503050406030204" pitchFamily="18" charset="0"/>
              <a:cs typeface="Times New Roman" pitchFamily="18" charset="0"/>
            </a:endParaRPr>
          </a:p>
        </p:txBody>
      </p:sp>
      <p:pic>
        <p:nvPicPr>
          <p:cNvPr id="8" name="Picture 7">
            <a:extLst>
              <a:ext uri="{FF2B5EF4-FFF2-40B4-BE49-F238E27FC236}">
                <a16:creationId xmlns:a16="http://schemas.microsoft.com/office/drawing/2014/main" id="{83FE272D-B3FF-4D57-B8A5-CA5F3650E3C6}"/>
              </a:ext>
            </a:extLst>
          </p:cNvPr>
          <p:cNvPicPr>
            <a:picLocks noChangeAspect="1"/>
          </p:cNvPicPr>
          <p:nvPr/>
        </p:nvPicPr>
        <p:blipFill>
          <a:blip r:embed="rId3"/>
          <a:stretch>
            <a:fillRect/>
          </a:stretch>
        </p:blipFill>
        <p:spPr>
          <a:xfrm>
            <a:off x="648385" y="3187172"/>
            <a:ext cx="5797718" cy="1105923"/>
          </a:xfrm>
          <a:prstGeom prst="rect">
            <a:avLst/>
          </a:prstGeom>
        </p:spPr>
      </p:pic>
      <p:sp>
        <p:nvSpPr>
          <p:cNvPr id="9" name="Rectangle 8">
            <a:extLst>
              <a:ext uri="{FF2B5EF4-FFF2-40B4-BE49-F238E27FC236}">
                <a16:creationId xmlns:a16="http://schemas.microsoft.com/office/drawing/2014/main" id="{A936ED07-28FA-4184-B316-62040F936516}"/>
              </a:ext>
            </a:extLst>
          </p:cNvPr>
          <p:cNvSpPr/>
          <p:nvPr/>
        </p:nvSpPr>
        <p:spPr>
          <a:xfrm>
            <a:off x="6742702" y="3278468"/>
            <a:ext cx="2465740" cy="461665"/>
          </a:xfrm>
          <a:prstGeom prst="rect">
            <a:avLst/>
          </a:prstGeom>
        </p:spPr>
        <p:txBody>
          <a:bodyPr wrap="none">
            <a:spAutoFit/>
          </a:bodyPr>
          <a:lstStyle/>
          <a:p>
            <a:r>
              <a:rPr lang="en-US" sz="2400" dirty="0"/>
              <a:t>TRẦN DUY THANH</a:t>
            </a:r>
          </a:p>
        </p:txBody>
      </p:sp>
      <p:pic>
        <p:nvPicPr>
          <p:cNvPr id="10" name="Picture 9">
            <a:extLst>
              <a:ext uri="{FF2B5EF4-FFF2-40B4-BE49-F238E27FC236}">
                <a16:creationId xmlns:a16="http://schemas.microsoft.com/office/drawing/2014/main" id="{D0594496-DD59-4C1A-BA16-E70218656C67}"/>
              </a:ext>
            </a:extLst>
          </p:cNvPr>
          <p:cNvPicPr>
            <a:picLocks noChangeAspect="1"/>
          </p:cNvPicPr>
          <p:nvPr/>
        </p:nvPicPr>
        <p:blipFill>
          <a:blip r:embed="rId4"/>
          <a:stretch>
            <a:fillRect/>
          </a:stretch>
        </p:blipFill>
        <p:spPr>
          <a:xfrm>
            <a:off x="664027" y="4726631"/>
            <a:ext cx="5024573" cy="881973"/>
          </a:xfrm>
          <a:prstGeom prst="rect">
            <a:avLst/>
          </a:prstGeom>
        </p:spPr>
      </p:pic>
      <p:sp>
        <p:nvSpPr>
          <p:cNvPr id="12" name="Rectangle 11">
            <a:extLst>
              <a:ext uri="{FF2B5EF4-FFF2-40B4-BE49-F238E27FC236}">
                <a16:creationId xmlns:a16="http://schemas.microsoft.com/office/drawing/2014/main" id="{3D22D6B9-BA22-4205-9242-7AE64E57F4E4}"/>
              </a:ext>
            </a:extLst>
          </p:cNvPr>
          <p:cNvSpPr/>
          <p:nvPr/>
        </p:nvSpPr>
        <p:spPr>
          <a:xfrm>
            <a:off x="6781800" y="4579292"/>
            <a:ext cx="2426642" cy="461665"/>
          </a:xfrm>
          <a:prstGeom prst="rect">
            <a:avLst/>
          </a:prstGeom>
        </p:spPr>
        <p:txBody>
          <a:bodyPr wrap="square">
            <a:spAutoFit/>
          </a:bodyPr>
          <a:lstStyle/>
          <a:p>
            <a:r>
              <a:rPr lang="en-US" sz="2400" dirty="0" err="1"/>
              <a:t>trần</a:t>
            </a:r>
            <a:r>
              <a:rPr lang="en-US" sz="2400" dirty="0"/>
              <a:t> </a:t>
            </a:r>
            <a:r>
              <a:rPr lang="en-US" sz="2400" dirty="0" err="1"/>
              <a:t>duy</a:t>
            </a:r>
            <a:r>
              <a:rPr lang="en-US" sz="2400" dirty="0"/>
              <a:t> </a:t>
            </a:r>
            <a:r>
              <a:rPr lang="en-US" sz="2400" dirty="0" err="1"/>
              <a:t>thanh</a:t>
            </a:r>
            <a:endParaRPr lang="en-US" sz="2400" dirty="0"/>
          </a:p>
        </p:txBody>
      </p:sp>
    </p:spTree>
    <p:extLst>
      <p:ext uri="{BB962C8B-B14F-4D97-AF65-F5344CB8AC3E}">
        <p14:creationId xmlns:p14="http://schemas.microsoft.com/office/powerpoint/2010/main" val="193837189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800" b="1">
                  <a:latin typeface="Cambria" panose="02040503050406030204" pitchFamily="18" charset="0"/>
                </a:rPr>
                <a:t>Rjust</a:t>
              </a:r>
              <a:endParaRPr lang="en-US" sz="4800" b="1" kern="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95</a:t>
            </a:fld>
            <a:endParaRPr lang="en-US"/>
          </a:p>
        </p:txBody>
      </p:sp>
      <p:sp>
        <p:nvSpPr>
          <p:cNvPr id="14" name="Content Placeholder 2"/>
          <p:cNvSpPr txBox="1">
            <a:spLocks/>
          </p:cNvSpPr>
          <p:nvPr/>
        </p:nvSpPr>
        <p:spPr>
          <a:xfrm>
            <a:off x="762000"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err="1">
                <a:latin typeface="Cambria" panose="02040503050406030204" pitchFamily="18" charset="0"/>
                <a:cs typeface="Times New Roman" pitchFamily="18" charset="0"/>
              </a:rPr>
              <a:t>Hàm</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rjust</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sẽ</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căn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phải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Chuỗi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nếu</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truyền</a:t>
            </a:r>
            <a:r>
              <a:rPr lang="en-US" sz="2400" dirty="0">
                <a:latin typeface="Cambria" panose="02040503050406030204" pitchFamily="18" charset="0"/>
                <a:cs typeface="Times New Roman" pitchFamily="18" charset="0"/>
              </a:rPr>
              <a:t> 1 </a:t>
            </a:r>
            <a:r>
              <a:rPr lang="en-US" sz="2400" dirty="0" err="1">
                <a:latin typeface="Cambria" panose="02040503050406030204" pitchFamily="18" charset="0"/>
                <a:cs typeface="Times New Roman" pitchFamily="18" charset="0"/>
              </a:rPr>
              <a:t>đối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số</a:t>
            </a:r>
            <a:r>
              <a:rPr lang="en-US" sz="2400" dirty="0">
                <a:latin typeface="Cambria" panose="02040503050406030204" pitchFamily="18" charset="0"/>
                <a:cs typeface="Times New Roman" pitchFamily="18" charset="0"/>
              </a:rPr>
              <a:t> Python </a:t>
            </a:r>
            <a:r>
              <a:rPr lang="en-US" sz="2400" dirty="0" err="1">
                <a:latin typeface="Cambria" panose="02040503050406030204" pitchFamily="18" charset="0"/>
                <a:cs typeface="Times New Roman" pitchFamily="18" charset="0"/>
              </a:rPr>
              <a:t>sẽ</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chèn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khoảng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trắng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nếu</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có</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đối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số</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thứ</a:t>
            </a:r>
            <a:r>
              <a:rPr lang="en-US" sz="2400" dirty="0">
                <a:latin typeface="Cambria" panose="02040503050406030204" pitchFamily="18" charset="0"/>
                <a:cs typeface="Times New Roman" pitchFamily="18" charset="0"/>
              </a:rPr>
              <a:t> 2 </a:t>
            </a:r>
            <a:r>
              <a:rPr lang="en-US" sz="2400" dirty="0" err="1">
                <a:latin typeface="Cambria" panose="02040503050406030204" pitchFamily="18" charset="0"/>
                <a:cs typeface="Times New Roman" pitchFamily="18" charset="0"/>
              </a:rPr>
              <a:t>thì</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chèn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nó</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vào</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a:t>
            </a:r>
            <a:r>
              <a:rPr lang="vi-VN" sz="2400" dirty="0">
                <a:latin typeface="Cambria" panose="02040503050406030204" pitchFamily="18" charset="0"/>
                <a:cs typeface="Times New Roman" pitchFamily="18" charset="0"/>
              </a:rPr>
              <a:t>ư</a:t>
            </a:r>
            <a:r>
              <a:rPr lang="en-US" sz="2400" dirty="0" err="1">
                <a:latin typeface="Cambria" panose="02040503050406030204" pitchFamily="18" charset="0"/>
                <a:cs typeface="Times New Roman" pitchFamily="18" charset="0"/>
              </a:rPr>
              <a:t>ớc</a:t>
            </a:r>
            <a:r>
              <a:rPr lang="en-US" sz="2400" dirty="0">
                <a:latin typeface="Cambria" panose="02040503050406030204" pitchFamily="18" charset="0"/>
                <a:cs typeface="Times New Roman" pitchFamily="18" charset="0"/>
              </a:rPr>
              <a:t>.</a:t>
            </a:r>
          </a:p>
          <a:p>
            <a:pPr marL="0" indent="0">
              <a:buNone/>
            </a:pPr>
            <a:endParaRPr lang="en-US" sz="2400" dirty="0">
              <a:latin typeface="Cambria" panose="02040503050406030204" pitchFamily="18" charset="0"/>
              <a:cs typeface="Times New Roman" pitchFamily="18" charset="0"/>
            </a:endParaRPr>
          </a:p>
          <a:p>
            <a:pPr marL="0" indent="0">
              <a:buNone/>
            </a:pPr>
            <a:endParaRPr lang="en-US" sz="2400" dirty="0">
              <a:latin typeface="Cambria" panose="02040503050406030204" pitchFamily="18" charset="0"/>
              <a:cs typeface="Times New Roman" pitchFamily="18" charset="0"/>
            </a:endParaRPr>
          </a:p>
          <a:p>
            <a:pPr marL="0" indent="0">
              <a:buNone/>
            </a:pPr>
            <a:endParaRPr lang="en-US" sz="2400" dirty="0">
              <a:latin typeface="Cambria" panose="02040503050406030204" pitchFamily="18" charset="0"/>
              <a:cs typeface="Times New Roman" pitchFamily="18" charset="0"/>
            </a:endParaRPr>
          </a:p>
          <a:p>
            <a:pPr marL="0" indent="0">
              <a:buNone/>
            </a:pPr>
            <a:endParaRPr lang="en-US" sz="2400" dirty="0">
              <a:latin typeface="Cambria" panose="02040503050406030204" pitchFamily="18" charset="0"/>
              <a:cs typeface="Times New Roman" pitchFamily="18" charset="0"/>
            </a:endParaRPr>
          </a:p>
          <a:p>
            <a:pPr marL="0" indent="0">
              <a:buNone/>
            </a:pPr>
            <a:endParaRPr lang="en-US" sz="2400" dirty="0">
              <a:latin typeface="Cambria" panose="02040503050406030204" pitchFamily="18" charset="0"/>
              <a:cs typeface="Times New Roman" pitchFamily="18" charset="0"/>
            </a:endParaRPr>
          </a:p>
          <a:p>
            <a:pPr marL="0" indent="0">
              <a:buNone/>
            </a:pPr>
            <a:r>
              <a:rPr lang="en-US" sz="2400" dirty="0">
                <a:latin typeface="Cambria" panose="02040503050406030204" pitchFamily="18" charset="0"/>
                <a:cs typeface="Times New Roman" pitchFamily="18" charset="0"/>
              </a:rPr>
              <a:t>L</a:t>
            </a:r>
            <a:r>
              <a:rPr lang="vi-VN" sz="2400" dirty="0">
                <a:latin typeface="Cambria" panose="02040503050406030204" pitchFamily="18" charset="0"/>
                <a:cs typeface="Times New Roman" pitchFamily="18" charset="0"/>
              </a:rPr>
              <a:t>ư</a:t>
            </a:r>
            <a:r>
              <a:rPr lang="en-US" sz="2400" dirty="0">
                <a:latin typeface="Cambria" panose="02040503050406030204" pitchFamily="18" charset="0"/>
                <a:cs typeface="Times New Roman" pitchFamily="18" charset="0"/>
              </a:rPr>
              <a:t>u ý </a:t>
            </a:r>
            <a:r>
              <a:rPr lang="en-US" sz="2400" dirty="0" err="1">
                <a:latin typeface="Cambria" panose="02040503050406030204" pitchFamily="18" charset="0"/>
                <a:cs typeface="Times New Roman" pitchFamily="18" charset="0"/>
              </a:rPr>
              <a:t>nếu</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số</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ký</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tự</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chèn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nhỏ</a:t>
            </a:r>
            <a:r>
              <a:rPr lang="en-US" sz="2400" dirty="0">
                <a:latin typeface="Cambria" panose="02040503050406030204" pitchFamily="18" charset="0"/>
                <a:cs typeface="Times New Roman" pitchFamily="18" charset="0"/>
              </a:rPr>
              <a:t> h</a:t>
            </a:r>
            <a:r>
              <a:rPr lang="vi-VN" sz="2400" dirty="0">
                <a:latin typeface="Cambria" panose="02040503050406030204" pitchFamily="18" charset="0"/>
                <a:cs typeface="Times New Roman" pitchFamily="18" charset="0"/>
              </a:rPr>
              <a:t>ơ</a:t>
            </a:r>
            <a:r>
              <a:rPr lang="en-US" sz="2400" dirty="0">
                <a:latin typeface="Cambria" panose="02040503050406030204" pitchFamily="18" charset="0"/>
                <a:cs typeface="Times New Roman" pitchFamily="18" charset="0"/>
              </a:rPr>
              <a:t>n </a:t>
            </a:r>
            <a:r>
              <a:rPr lang="en-US" sz="2400" dirty="0" err="1">
                <a:latin typeface="Cambria" panose="02040503050406030204" pitchFamily="18" charset="0"/>
                <a:cs typeface="Times New Roman" pitchFamily="18" charset="0"/>
              </a:rPr>
              <a:t>chuỗi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gốc</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thì</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không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có</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gì</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thay</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đổi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a:t>
            </a:r>
            <a:r>
              <a:rPr lang="vi-VN" sz="2400" dirty="0">
                <a:latin typeface="Cambria" panose="02040503050406030204" pitchFamily="18" charset="0"/>
                <a:cs typeface="Times New Roman" pitchFamily="18" charset="0"/>
              </a:rPr>
              <a:t>ư</a:t>
            </a:r>
            <a:r>
              <a:rPr lang="en-US" sz="2400" dirty="0" err="1">
                <a:latin typeface="Cambria" panose="02040503050406030204" pitchFamily="18" charset="0"/>
                <a:cs typeface="Times New Roman" pitchFamily="18" charset="0"/>
              </a:rPr>
              <a:t>ờng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hợp</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rjust</a:t>
            </a:r>
            <a:r>
              <a:rPr lang="en-US" sz="2400" dirty="0">
                <a:latin typeface="Cambria" panose="02040503050406030204" pitchFamily="18" charset="0"/>
                <a:cs typeface="Times New Roman" pitchFamily="18" charset="0"/>
              </a:rPr>
              <a:t>(3, “*”))</a:t>
            </a:r>
          </a:p>
        </p:txBody>
      </p:sp>
      <p:pic>
        <p:nvPicPr>
          <p:cNvPr id="8" name="Picture 7">
            <a:extLst>
              <a:ext uri="{FF2B5EF4-FFF2-40B4-BE49-F238E27FC236}">
                <a16:creationId xmlns:a16="http://schemas.microsoft.com/office/drawing/2014/main" id="{89E3FF13-DA43-4247-9BF0-3EC04172CE11}"/>
              </a:ext>
            </a:extLst>
          </p:cNvPr>
          <p:cNvPicPr>
            <a:picLocks noChangeAspect="1"/>
          </p:cNvPicPr>
          <p:nvPr/>
        </p:nvPicPr>
        <p:blipFill>
          <a:blip r:embed="rId3"/>
          <a:stretch>
            <a:fillRect/>
          </a:stretch>
        </p:blipFill>
        <p:spPr>
          <a:xfrm>
            <a:off x="818721" y="2931244"/>
            <a:ext cx="4555035" cy="2009924"/>
          </a:xfrm>
          <a:prstGeom prst="rect">
            <a:avLst/>
          </a:prstGeom>
        </p:spPr>
      </p:pic>
      <p:pic>
        <p:nvPicPr>
          <p:cNvPr id="9" name="Picture 8">
            <a:extLst>
              <a:ext uri="{FF2B5EF4-FFF2-40B4-BE49-F238E27FC236}">
                <a16:creationId xmlns:a16="http://schemas.microsoft.com/office/drawing/2014/main" id="{74FF6D68-BD1D-4E8A-AE07-1C8EDA6F4253}"/>
              </a:ext>
            </a:extLst>
          </p:cNvPr>
          <p:cNvPicPr>
            <a:picLocks noChangeAspect="1"/>
          </p:cNvPicPr>
          <p:nvPr/>
        </p:nvPicPr>
        <p:blipFill>
          <a:blip r:embed="rId4"/>
          <a:stretch>
            <a:fillRect/>
          </a:stretch>
        </p:blipFill>
        <p:spPr>
          <a:xfrm>
            <a:off x="7625590" y="3003432"/>
            <a:ext cx="3462277" cy="1937735"/>
          </a:xfrm>
          <a:prstGeom prst="rect">
            <a:avLst/>
          </a:prstGeom>
          <a:ln>
            <a:solidFill>
              <a:schemeClr val="accent1"/>
            </a:solidFill>
          </a:ln>
        </p:spPr>
      </p:pic>
      <p:sp>
        <p:nvSpPr>
          <p:cNvPr id="10" name="Arrow: Right 9">
            <a:extLst>
              <a:ext uri="{FF2B5EF4-FFF2-40B4-BE49-F238E27FC236}">
                <a16:creationId xmlns:a16="http://schemas.microsoft.com/office/drawing/2014/main" id="{1629D2A2-C13B-4752-9D50-BA1E3EA83CA3}"/>
              </a:ext>
            </a:extLst>
          </p:cNvPr>
          <p:cNvSpPr/>
          <p:nvPr/>
        </p:nvSpPr>
        <p:spPr>
          <a:xfrm>
            <a:off x="5430477" y="3505439"/>
            <a:ext cx="16002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010310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5400" b="1">
                  <a:latin typeface="Cambria" panose="02040503050406030204" pitchFamily="18" charset="0"/>
                </a:rPr>
                <a:t>ljust</a:t>
              </a:r>
              <a:endParaRPr lang="en-US" sz="5400" b="1" kern="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sz="4000"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96</a:t>
            </a:fld>
            <a:endParaRPr lang="en-US"/>
          </a:p>
        </p:txBody>
      </p:sp>
      <p:sp>
        <p:nvSpPr>
          <p:cNvPr id="14" name="Content Placeholder 2"/>
          <p:cNvSpPr txBox="1">
            <a:spLocks/>
          </p:cNvSpPr>
          <p:nvPr/>
        </p:nvSpPr>
        <p:spPr>
          <a:xfrm>
            <a:off x="502810" y="204311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ljust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sẽ</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căn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trái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Chuỗi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nếu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truyền</a:t>
            </a:r>
            <a:r>
              <a:rPr lang="en-US" sz="2800" dirty="0">
                <a:latin typeface="Cambria" panose="02040503050406030204" pitchFamily="18" charset="0"/>
                <a:cs typeface="Times New Roman" pitchFamily="18" charset="0"/>
              </a:rPr>
              <a:t> 1 </a:t>
            </a:r>
            <a:r>
              <a:rPr lang="en-US" sz="2800" dirty="0" err="1">
                <a:latin typeface="Cambria" panose="02040503050406030204" pitchFamily="18" charset="0"/>
                <a:cs typeface="Times New Roman" pitchFamily="18" charset="0"/>
              </a:rPr>
              <a:t>đối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số</a:t>
            </a:r>
            <a:r>
              <a:rPr lang="en-US" sz="2800" dirty="0">
                <a:latin typeface="Cambria" panose="02040503050406030204" pitchFamily="18" charset="0"/>
                <a:cs typeface="Times New Roman" pitchFamily="18" charset="0"/>
              </a:rPr>
              <a:t> Python </a:t>
            </a:r>
            <a:r>
              <a:rPr lang="en-US" sz="2800" dirty="0" err="1">
                <a:latin typeface="Cambria" panose="02040503050406030204" pitchFamily="18" charset="0"/>
                <a:cs typeface="Times New Roman" pitchFamily="18" charset="0"/>
              </a:rPr>
              <a:t>sẽ</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chèn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khoảng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trắng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đằng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sau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nếu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đối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số</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thứ</a:t>
            </a:r>
            <a:r>
              <a:rPr lang="en-US" sz="2800" dirty="0">
                <a:latin typeface="Cambria" panose="02040503050406030204" pitchFamily="18" charset="0"/>
                <a:cs typeface="Times New Roman" pitchFamily="18" charset="0"/>
              </a:rPr>
              <a:t> 2 </a:t>
            </a:r>
            <a:r>
              <a:rPr lang="en-US" sz="2800" dirty="0" err="1">
                <a:latin typeface="Cambria" panose="02040503050406030204" pitchFamily="18" charset="0"/>
                <a:cs typeface="Times New Roman" pitchFamily="18" charset="0"/>
              </a:rPr>
              <a:t>thì</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chèn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vào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sau</a:t>
            </a:r>
            <a:r>
              <a:rPr lang="en-US" sz="2800" dirty="0">
                <a:latin typeface="Cambria" panose="02040503050406030204" pitchFamily="18" charset="0"/>
                <a:cs typeface="Times New Roman" pitchFamily="18" charset="0"/>
              </a:rPr>
              <a:t>.</a:t>
            </a:r>
          </a:p>
          <a:p>
            <a:pPr marL="0" indent="0">
              <a:buNone/>
            </a:pP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r>
              <a:rPr lang="en-US" sz="2800" dirty="0" smtClean="0">
                <a:latin typeface="Cambria" panose="02040503050406030204" pitchFamily="18" charset="0"/>
                <a:cs typeface="Times New Roman" pitchFamily="18" charset="0"/>
              </a:rPr>
              <a:t>L</a:t>
            </a:r>
            <a:r>
              <a:rPr lang="vi-VN" sz="2800" dirty="0">
                <a:latin typeface="Cambria" panose="02040503050406030204" pitchFamily="18" charset="0"/>
                <a:cs typeface="Times New Roman" pitchFamily="18" charset="0"/>
              </a:rPr>
              <a:t>ư</a:t>
            </a:r>
            <a:r>
              <a:rPr lang="en-US" sz="2800" dirty="0">
                <a:latin typeface="Cambria" panose="02040503050406030204" pitchFamily="18" charset="0"/>
                <a:cs typeface="Times New Roman" pitchFamily="18" charset="0"/>
              </a:rPr>
              <a:t>u ý </a:t>
            </a:r>
            <a:r>
              <a:rPr lang="en-US" sz="2800" dirty="0" err="1">
                <a:latin typeface="Cambria" panose="02040503050406030204" pitchFamily="18" charset="0"/>
                <a:cs typeface="Times New Roman" pitchFamily="18" charset="0"/>
              </a:rPr>
              <a:t>nếu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số</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ký</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tự</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muốn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chèn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nhỏ</a:t>
            </a:r>
            <a:r>
              <a:rPr lang="en-US" sz="2800" dirty="0">
                <a:latin typeface="Cambria" panose="02040503050406030204" pitchFamily="18" charset="0"/>
                <a:cs typeface="Times New Roman" pitchFamily="18" charset="0"/>
              </a:rPr>
              <a:t> h</a:t>
            </a:r>
            <a:r>
              <a:rPr lang="vi-VN" sz="2800" dirty="0">
                <a:latin typeface="Cambria" panose="02040503050406030204" pitchFamily="18" charset="0"/>
                <a:cs typeface="Times New Roman" pitchFamily="18" charset="0"/>
              </a:rPr>
              <a:t>ơ</a:t>
            </a:r>
            <a:r>
              <a:rPr lang="en-US" sz="2800" dirty="0">
                <a:latin typeface="Cambria" panose="02040503050406030204" pitchFamily="18" charset="0"/>
                <a:cs typeface="Times New Roman" pitchFamily="18" charset="0"/>
              </a:rPr>
              <a:t>n </a:t>
            </a:r>
            <a:r>
              <a:rPr lang="en-US" sz="2800" dirty="0" err="1">
                <a:latin typeface="Cambria" panose="02040503050406030204" pitchFamily="18" charset="0"/>
                <a:cs typeface="Times New Roman" pitchFamily="18" charset="0"/>
              </a:rPr>
              <a:t>Chuỗi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gốc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thì</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không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gì</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thay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đổi</a:t>
            </a: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p:txBody>
      </p:sp>
      <p:pic>
        <p:nvPicPr>
          <p:cNvPr id="11" name="Picture 10">
            <a:extLst>
              <a:ext uri="{FF2B5EF4-FFF2-40B4-BE49-F238E27FC236}">
                <a16:creationId xmlns:a16="http://schemas.microsoft.com/office/drawing/2014/main" id="{3BAC89F0-A925-4CE2-ADA9-DDBF88BF99EA}"/>
              </a:ext>
            </a:extLst>
          </p:cNvPr>
          <p:cNvPicPr>
            <a:picLocks noChangeAspect="1"/>
          </p:cNvPicPr>
          <p:nvPr/>
        </p:nvPicPr>
        <p:blipFill>
          <a:blip r:embed="rId3"/>
          <a:stretch>
            <a:fillRect/>
          </a:stretch>
        </p:blipFill>
        <p:spPr>
          <a:xfrm>
            <a:off x="989351" y="3136002"/>
            <a:ext cx="3429000" cy="2476500"/>
          </a:xfrm>
          <a:prstGeom prst="rect">
            <a:avLst/>
          </a:prstGeom>
        </p:spPr>
      </p:pic>
      <p:pic>
        <p:nvPicPr>
          <p:cNvPr id="12" name="Picture 11">
            <a:extLst>
              <a:ext uri="{FF2B5EF4-FFF2-40B4-BE49-F238E27FC236}">
                <a16:creationId xmlns:a16="http://schemas.microsoft.com/office/drawing/2014/main" id="{C432654F-9EC2-4357-A5B3-22A2A48DE0F1}"/>
              </a:ext>
            </a:extLst>
          </p:cNvPr>
          <p:cNvPicPr>
            <a:picLocks noChangeAspect="1"/>
          </p:cNvPicPr>
          <p:nvPr/>
        </p:nvPicPr>
        <p:blipFill>
          <a:blip r:embed="rId4"/>
          <a:stretch>
            <a:fillRect/>
          </a:stretch>
        </p:blipFill>
        <p:spPr>
          <a:xfrm>
            <a:off x="6960096" y="3136002"/>
            <a:ext cx="2387104" cy="2475986"/>
          </a:xfrm>
          <a:prstGeom prst="rect">
            <a:avLst/>
          </a:prstGeom>
          <a:ln>
            <a:solidFill>
              <a:schemeClr val="accent1"/>
            </a:solidFill>
          </a:ln>
        </p:spPr>
      </p:pic>
      <p:sp>
        <p:nvSpPr>
          <p:cNvPr id="15" name="Arrow: Right 14">
            <a:extLst>
              <a:ext uri="{FF2B5EF4-FFF2-40B4-BE49-F238E27FC236}">
                <a16:creationId xmlns:a16="http://schemas.microsoft.com/office/drawing/2014/main" id="{B6112545-4563-444C-99A1-50A7FD4827FF}"/>
              </a:ext>
            </a:extLst>
          </p:cNvPr>
          <p:cNvSpPr/>
          <p:nvPr/>
        </p:nvSpPr>
        <p:spPr>
          <a:xfrm>
            <a:off x="4488780" y="3993252"/>
            <a:ext cx="16002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14916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4400" b="1" dirty="0">
                  <a:latin typeface="Cambria" panose="02040503050406030204" pitchFamily="18" charset="0"/>
                </a:rPr>
                <a:t>center</a:t>
              </a:r>
              <a:endParaRPr lang="en-US" sz="4400" b="1" kern="0" dirty="0">
                <a:solidFill>
                  <a:srgbClr val="000000"/>
                </a:solidFill>
                <a:latin typeface="Cambria" panose="02040503050406030204" pitchFamily="18" charset="0"/>
              </a:endParaRP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97</a:t>
            </a:fld>
            <a:endParaRPr lang="en-US"/>
          </a:p>
        </p:txBody>
      </p:sp>
      <p:sp>
        <p:nvSpPr>
          <p:cNvPr id="14" name="Content Placeholder 2"/>
          <p:cNvSpPr txBox="1">
            <a:spLocks/>
          </p:cNvSpPr>
          <p:nvPr/>
        </p:nvSpPr>
        <p:spPr>
          <a:xfrm>
            <a:off x="502810" y="1916832"/>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latin typeface="Cambria" panose="02040503050406030204" pitchFamily="18" charset="0"/>
                <a:cs typeface="Times New Roman" pitchFamily="18" charset="0"/>
              </a:rPr>
              <a:t>Hàm</a:t>
            </a:r>
            <a:r>
              <a:rPr lang="en-US" sz="2800" dirty="0">
                <a:latin typeface="Cambria" panose="02040503050406030204" pitchFamily="18" charset="0"/>
                <a:cs typeface="Times New Roman" pitchFamily="18" charset="0"/>
              </a:rPr>
              <a:t> center </a:t>
            </a:r>
            <a:r>
              <a:rPr lang="en-US" sz="2800" dirty="0" err="1">
                <a:latin typeface="Cambria" panose="02040503050406030204" pitchFamily="18" charset="0"/>
                <a:cs typeface="Times New Roman" pitchFamily="18" charset="0"/>
              </a:rPr>
              <a:t>căn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giữa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Chuỗi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tự</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đẩy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khoảng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trắng</a:t>
            </a:r>
            <a:r>
              <a:rPr lang="en-US" sz="2800" dirty="0">
                <a:latin typeface="Cambria" panose="02040503050406030204" pitchFamily="18" charset="0"/>
                <a:cs typeface="Times New Roman" pitchFamily="18" charset="0"/>
              </a:rPr>
              <a:t> 2 </a:t>
            </a:r>
            <a:r>
              <a:rPr lang="en-US" sz="2800" dirty="0" err="1">
                <a:latin typeface="Cambria" panose="02040503050406030204" pitchFamily="18" charset="0"/>
                <a:cs typeface="Times New Roman" pitchFamily="18" charset="0"/>
              </a:rPr>
              <a:t>bên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sao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tổng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ký</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tự</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bằng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giá</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trị</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muốn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truyền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vào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Nếu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đối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số</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thứ</a:t>
            </a:r>
            <a:r>
              <a:rPr lang="en-US" sz="2800" dirty="0">
                <a:latin typeface="Cambria" panose="02040503050406030204" pitchFamily="18" charset="0"/>
                <a:cs typeface="Times New Roman" pitchFamily="18" charset="0"/>
              </a:rPr>
              <a:t> 2 </a:t>
            </a:r>
            <a:r>
              <a:rPr lang="en-US" sz="2800" dirty="0" err="1">
                <a:latin typeface="Cambria" panose="02040503050406030204" pitchFamily="18" charset="0"/>
                <a:cs typeface="Times New Roman" pitchFamily="18" charset="0"/>
              </a:rPr>
              <a:t>thì</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thay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khoảng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trắng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bằng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ký</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tự</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mới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này</a:t>
            </a: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a:p>
            <a:pPr marL="0" indent="0">
              <a:buNone/>
            </a:pPr>
            <a:r>
              <a:rPr lang="en-US" sz="2800" dirty="0" err="1">
                <a:latin typeface="Cambria" panose="02040503050406030204" pitchFamily="18" charset="0"/>
                <a:cs typeface="Times New Roman" pitchFamily="18" charset="0"/>
              </a:rPr>
              <a:t>Lưu</a:t>
            </a:r>
            <a:r>
              <a:rPr lang="en-US" sz="2800" dirty="0">
                <a:latin typeface="Cambria" panose="02040503050406030204" pitchFamily="18" charset="0"/>
                <a:cs typeface="Times New Roman" pitchFamily="18" charset="0"/>
              </a:rPr>
              <a:t> ý: </a:t>
            </a:r>
            <a:r>
              <a:rPr lang="en-US" sz="2800" dirty="0" err="1">
                <a:latin typeface="Cambria" panose="02040503050406030204" pitchFamily="18" charset="0"/>
                <a:cs typeface="Times New Roman" pitchFamily="18" charset="0"/>
              </a:rPr>
              <a:t>Nếu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số</a:t>
            </a:r>
            <a:r>
              <a:rPr lang="en-US" sz="2800" dirty="0">
                <a:latin typeface="Cambria" panose="02040503050406030204" pitchFamily="18" charset="0"/>
                <a:cs typeface="Times New Roman" pitchFamily="18" charset="0"/>
              </a:rPr>
              <a:t> l</a:t>
            </a:r>
            <a:r>
              <a:rPr lang="vi-VN" sz="2800" dirty="0">
                <a:latin typeface="Cambria" panose="02040503050406030204" pitchFamily="18" charset="0"/>
                <a:cs typeface="Times New Roman" pitchFamily="18" charset="0"/>
              </a:rPr>
              <a:t>ư</a:t>
            </a:r>
            <a:r>
              <a:rPr lang="en-US" sz="2800" dirty="0" err="1">
                <a:latin typeface="Cambria" panose="02040503050406030204" pitchFamily="18" charset="0"/>
                <a:cs typeface="Times New Roman" pitchFamily="18" charset="0"/>
              </a:rPr>
              <a:t>ợng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căn</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giữa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mà</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nhỏ</a:t>
            </a:r>
            <a:r>
              <a:rPr lang="en-US" sz="2800" dirty="0">
                <a:latin typeface="Cambria" panose="02040503050406030204" pitchFamily="18" charset="0"/>
                <a:cs typeface="Times New Roman" pitchFamily="18" charset="0"/>
              </a:rPr>
              <a:t> h</a:t>
            </a:r>
            <a:r>
              <a:rPr lang="vi-VN" sz="2800" dirty="0">
                <a:latin typeface="Cambria" panose="02040503050406030204" pitchFamily="18" charset="0"/>
                <a:cs typeface="Times New Roman" pitchFamily="18" charset="0"/>
              </a:rPr>
              <a:t>ơ</a:t>
            </a:r>
            <a:r>
              <a:rPr lang="en-US" sz="2800" dirty="0">
                <a:latin typeface="Cambria" panose="02040503050406030204" pitchFamily="18" charset="0"/>
                <a:cs typeface="Times New Roman" pitchFamily="18" charset="0"/>
              </a:rPr>
              <a:t>n </a:t>
            </a:r>
            <a:r>
              <a:rPr lang="en-US" sz="2800" dirty="0" err="1">
                <a:latin typeface="Cambria" panose="02040503050406030204" pitchFamily="18" charset="0"/>
                <a:cs typeface="Times New Roman" pitchFamily="18" charset="0"/>
              </a:rPr>
              <a:t>số</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ký</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tự</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gốc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thì</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không</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gì</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thay</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đổi</a:t>
            </a:r>
            <a:r>
              <a:rPr lang="en-US" sz="2800" dirty="0">
                <a:latin typeface="Cambria" panose="02040503050406030204" pitchFamily="18" charset="0"/>
                <a:cs typeface="Times New Roman" pitchFamily="18" charset="0"/>
              </a:rPr>
              <a:t>.</a:t>
            </a:r>
          </a:p>
        </p:txBody>
      </p:sp>
      <p:pic>
        <p:nvPicPr>
          <p:cNvPr id="8" name="Picture 7">
            <a:extLst>
              <a:ext uri="{FF2B5EF4-FFF2-40B4-BE49-F238E27FC236}">
                <a16:creationId xmlns:a16="http://schemas.microsoft.com/office/drawing/2014/main" id="{515F956B-515B-41C0-AA2C-D392A62A7ACB}"/>
              </a:ext>
            </a:extLst>
          </p:cNvPr>
          <p:cNvPicPr>
            <a:picLocks noChangeAspect="1"/>
          </p:cNvPicPr>
          <p:nvPr/>
        </p:nvPicPr>
        <p:blipFill>
          <a:blip r:embed="rId3"/>
          <a:stretch>
            <a:fillRect/>
          </a:stretch>
        </p:blipFill>
        <p:spPr>
          <a:xfrm>
            <a:off x="502810" y="3647169"/>
            <a:ext cx="5420003" cy="1787600"/>
          </a:xfrm>
          <a:prstGeom prst="rect">
            <a:avLst/>
          </a:prstGeom>
        </p:spPr>
      </p:pic>
      <p:pic>
        <p:nvPicPr>
          <p:cNvPr id="9" name="Picture 8">
            <a:extLst>
              <a:ext uri="{FF2B5EF4-FFF2-40B4-BE49-F238E27FC236}">
                <a16:creationId xmlns:a16="http://schemas.microsoft.com/office/drawing/2014/main" id="{2F0E0343-05DA-44DF-B94F-EAFA491069A4}"/>
              </a:ext>
            </a:extLst>
          </p:cNvPr>
          <p:cNvPicPr>
            <a:picLocks noChangeAspect="1"/>
          </p:cNvPicPr>
          <p:nvPr/>
        </p:nvPicPr>
        <p:blipFill>
          <a:blip r:embed="rId4"/>
          <a:stretch>
            <a:fillRect/>
          </a:stretch>
        </p:blipFill>
        <p:spPr>
          <a:xfrm>
            <a:off x="7632114" y="3595333"/>
            <a:ext cx="4004741" cy="1835626"/>
          </a:xfrm>
          <a:prstGeom prst="rect">
            <a:avLst/>
          </a:prstGeom>
          <a:ln>
            <a:solidFill>
              <a:schemeClr val="accent1"/>
            </a:solidFill>
          </a:ln>
        </p:spPr>
      </p:pic>
      <p:sp>
        <p:nvSpPr>
          <p:cNvPr id="16" name="Arrow: Right 15">
            <a:extLst>
              <a:ext uri="{FF2B5EF4-FFF2-40B4-BE49-F238E27FC236}">
                <a16:creationId xmlns:a16="http://schemas.microsoft.com/office/drawing/2014/main" id="{CD9045A3-D9BA-4283-952E-96C413EB9C65}"/>
              </a:ext>
            </a:extLst>
          </p:cNvPr>
          <p:cNvSpPr/>
          <p:nvPr/>
        </p:nvSpPr>
        <p:spPr>
          <a:xfrm>
            <a:off x="5735960" y="4540969"/>
            <a:ext cx="16002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81035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152400"/>
            <a:ext cx="7010400" cy="508000"/>
            <a:chOff x="789624" y="1191463"/>
            <a:chExt cx="7010400" cy="508000"/>
          </a:xfrm>
        </p:grpSpPr>
        <p:sp>
          <p:nvSpPr>
            <p:cNvPr id="3" name="AutoShape 52"/>
            <p:cNvSpPr>
              <a:spLocks noChangeArrowheads="1"/>
            </p:cNvSpPr>
            <p:nvPr/>
          </p:nvSpPr>
          <p:spPr bwMode="gray">
            <a:xfrm>
              <a:off x="990600" y="1191463"/>
              <a:ext cx="680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b="1" i="1" dirty="0" smtClean="0">
                  <a:effectLst/>
                  <a:latin typeface="Cambria" panose="02040503050406030204" pitchFamily="18" charset="0"/>
                  <a:ea typeface="Cambria" panose="02040503050406030204" pitchFamily="18" charset="0"/>
                </a:rPr>
                <a:t>Hàm </a:t>
              </a:r>
              <a:r>
                <a:rPr lang="vi-VN" sz="2800" b="1" i="1" dirty="0">
                  <a:effectLst/>
                  <a:latin typeface="Cambria" panose="02040503050406030204" pitchFamily="18" charset="0"/>
                  <a:ea typeface="Cambria" panose="02040503050406030204" pitchFamily="18" charset="0"/>
                </a:rPr>
                <a:t>xóa khoảng trắng dư thừa </a:t>
              </a:r>
              <a:r>
                <a:rPr lang="en-US" sz="2800" b="1" i="1" dirty="0">
                  <a:effectLst/>
                  <a:latin typeface="Cambria" panose="02040503050406030204" pitchFamily="18" charset="0"/>
                  <a:ea typeface="Cambria" panose="02040503050406030204" pitchFamily="18" charset="0"/>
                </a:rPr>
                <a:t>s</a:t>
              </a:r>
              <a:r>
                <a:rPr lang="vi-VN" sz="2800" b="1" i="1" dirty="0">
                  <a:effectLst/>
                  <a:latin typeface="Cambria" panose="02040503050406030204" pitchFamily="18" charset="0"/>
                  <a:ea typeface="Cambria" panose="02040503050406030204" pitchFamily="18" charset="0"/>
                </a:rPr>
                <a:t>trip</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98</a:t>
            </a:fld>
            <a:endParaRPr lang="en-US"/>
          </a:p>
        </p:txBody>
      </p:sp>
      <p:sp>
        <p:nvSpPr>
          <p:cNvPr id="14" name="Content Placeholder 2"/>
          <p:cNvSpPr txBox="1">
            <a:spLocks/>
          </p:cNvSpPr>
          <p:nvPr/>
        </p:nvSpPr>
        <p:spPr>
          <a:xfrm>
            <a:off x="457200" y="83820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latin typeface="Cambria" panose="02040503050406030204" pitchFamily="18" charset="0"/>
                <a:cs typeface="Times New Roman" pitchFamily="18" charset="0"/>
              </a:rPr>
              <a:t>Để</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xóa</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khoảng</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trắng</a:t>
            </a:r>
            <a:r>
              <a:rPr lang="en-US" dirty="0">
                <a:latin typeface="Cambria" panose="02040503050406030204" pitchFamily="18" charset="0"/>
                <a:cs typeface="Times New Roman" pitchFamily="18" charset="0"/>
              </a:rPr>
              <a:t> d</a:t>
            </a:r>
            <a:r>
              <a:rPr lang="vi-VN" dirty="0">
                <a:latin typeface="Cambria" panose="02040503050406030204" pitchFamily="18" charset="0"/>
                <a:cs typeface="Times New Roman" pitchFamily="18" charset="0"/>
              </a:rPr>
              <a:t>ư</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thừa</a:t>
            </a:r>
            <a:r>
              <a:rPr lang="en-US" dirty="0">
                <a:latin typeface="Cambria" panose="02040503050406030204" pitchFamily="18" charset="0"/>
                <a:cs typeface="Times New Roman" pitchFamily="18" charset="0"/>
              </a:rPr>
              <a:t>, Python </a:t>
            </a:r>
            <a:r>
              <a:rPr lang="en-US" dirty="0" err="1">
                <a:latin typeface="Cambria" panose="02040503050406030204" pitchFamily="18" charset="0"/>
                <a:cs typeface="Times New Roman" pitchFamily="18" charset="0"/>
              </a:rPr>
              <a:t>hỗ</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trợ</a:t>
            </a:r>
            <a:r>
              <a:rPr lang="en-US" dirty="0">
                <a:latin typeface="Cambria" panose="02040503050406030204" pitchFamily="18" charset="0"/>
                <a:cs typeface="Times New Roman" pitchFamily="18" charset="0"/>
              </a:rPr>
              <a:t> </a:t>
            </a:r>
            <a:r>
              <a:rPr lang="en-US" dirty="0" err="1">
                <a:latin typeface="Cambria" panose="02040503050406030204" pitchFamily="18" charset="0"/>
                <a:cs typeface="Times New Roman" pitchFamily="18" charset="0"/>
              </a:rPr>
              <a:t>hàm</a:t>
            </a:r>
            <a:r>
              <a:rPr lang="en-US" dirty="0">
                <a:latin typeface="Cambria" panose="02040503050406030204" pitchFamily="18" charset="0"/>
                <a:cs typeface="Times New Roman" pitchFamily="18" charset="0"/>
              </a:rPr>
              <a:t> strip</a:t>
            </a:r>
          </a:p>
        </p:txBody>
      </p:sp>
      <p:pic>
        <p:nvPicPr>
          <p:cNvPr id="8" name="Picture 7">
            <a:extLst>
              <a:ext uri="{FF2B5EF4-FFF2-40B4-BE49-F238E27FC236}">
                <a16:creationId xmlns:a16="http://schemas.microsoft.com/office/drawing/2014/main" id="{0391AC1E-853D-40EB-94F3-D697DED9DD52}"/>
              </a:ext>
            </a:extLst>
          </p:cNvPr>
          <p:cNvPicPr>
            <a:picLocks noChangeAspect="1"/>
          </p:cNvPicPr>
          <p:nvPr/>
        </p:nvPicPr>
        <p:blipFill>
          <a:blip r:embed="rId3"/>
          <a:stretch>
            <a:fillRect/>
          </a:stretch>
        </p:blipFill>
        <p:spPr>
          <a:xfrm>
            <a:off x="1993324" y="2183711"/>
            <a:ext cx="6605842" cy="1885950"/>
          </a:xfrm>
          <a:prstGeom prst="rect">
            <a:avLst/>
          </a:prstGeom>
        </p:spPr>
      </p:pic>
      <p:pic>
        <p:nvPicPr>
          <p:cNvPr id="9" name="Picture 8">
            <a:extLst>
              <a:ext uri="{FF2B5EF4-FFF2-40B4-BE49-F238E27FC236}">
                <a16:creationId xmlns:a16="http://schemas.microsoft.com/office/drawing/2014/main" id="{A173FD4F-54DF-452F-824B-52411FF61002}"/>
              </a:ext>
            </a:extLst>
          </p:cNvPr>
          <p:cNvPicPr>
            <a:picLocks noChangeAspect="1"/>
          </p:cNvPicPr>
          <p:nvPr/>
        </p:nvPicPr>
        <p:blipFill>
          <a:blip r:embed="rId4"/>
          <a:stretch>
            <a:fillRect/>
          </a:stretch>
        </p:blipFill>
        <p:spPr>
          <a:xfrm>
            <a:off x="2305382" y="5102916"/>
            <a:ext cx="5655608" cy="1219200"/>
          </a:xfrm>
          <a:prstGeom prst="rect">
            <a:avLst/>
          </a:prstGeom>
        </p:spPr>
      </p:pic>
      <p:sp>
        <p:nvSpPr>
          <p:cNvPr id="10" name="Arrow: Down 9">
            <a:extLst>
              <a:ext uri="{FF2B5EF4-FFF2-40B4-BE49-F238E27FC236}">
                <a16:creationId xmlns:a16="http://schemas.microsoft.com/office/drawing/2014/main" id="{16655BC3-D852-4800-A23E-FBED007C90FA}"/>
              </a:ext>
            </a:extLst>
          </p:cNvPr>
          <p:cNvSpPr/>
          <p:nvPr/>
        </p:nvSpPr>
        <p:spPr>
          <a:xfrm>
            <a:off x="5159896" y="4207773"/>
            <a:ext cx="457944" cy="71913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64969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53376" y="808964"/>
            <a:ext cx="6629400" cy="508000"/>
            <a:chOff x="789624" y="1191463"/>
            <a:chExt cx="6629400" cy="508000"/>
          </a:xfrm>
        </p:grpSpPr>
        <p:sp>
          <p:nvSpPr>
            <p:cNvPr id="3" name="AutoShape 52"/>
            <p:cNvSpPr>
              <a:spLocks noChangeArrowheads="1"/>
            </p:cNvSpPr>
            <p:nvPr/>
          </p:nvSpPr>
          <p:spPr bwMode="gray">
            <a:xfrm>
              <a:off x="990600" y="1191463"/>
              <a:ext cx="6428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4000" b="1" i="1" dirty="0" smtClean="0">
                  <a:effectLst/>
                  <a:latin typeface="Cambria" panose="02040503050406030204" pitchFamily="18" charset="0"/>
                  <a:ea typeface="Cambria" panose="02040503050406030204" pitchFamily="18" charset="0"/>
                </a:rPr>
                <a:t>Hàm </a:t>
              </a:r>
              <a:r>
                <a:rPr lang="vi-VN" sz="4000" b="1" i="1" dirty="0">
                  <a:effectLst/>
                  <a:latin typeface="Cambria" panose="02040503050406030204" pitchFamily="18" charset="0"/>
                  <a:ea typeface="Cambria" panose="02040503050406030204" pitchFamily="18" charset="0"/>
                </a:rPr>
                <a:t>startsWith, endsWith</a:t>
              </a:r>
            </a:p>
          </p:txBody>
        </p:sp>
        <p:grpSp>
          <p:nvGrpSpPr>
            <p:cNvPr id="4" name="Group 17"/>
            <p:cNvGrpSpPr>
              <a:grpSpLocks/>
            </p:cNvGrpSpPr>
            <p:nvPr/>
          </p:nvGrpSpPr>
          <p:grpSpPr bwMode="auto">
            <a:xfrm>
              <a:off x="789624" y="1295400"/>
              <a:ext cx="353376" cy="272472"/>
              <a:chOff x="1110" y="2656"/>
              <a:chExt cx="1549" cy="1351"/>
            </a:xfrm>
          </p:grpSpPr>
          <p:sp>
            <p:nvSpPr>
              <p:cNvPr id="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Slide Number Placeholder 12"/>
          <p:cNvSpPr>
            <a:spLocks noGrp="1"/>
          </p:cNvSpPr>
          <p:nvPr>
            <p:ph type="sldNum" sz="quarter" idx="12"/>
          </p:nvPr>
        </p:nvSpPr>
        <p:spPr/>
        <p:txBody>
          <a:bodyPr/>
          <a:lstStyle/>
          <a:p>
            <a:r>
              <a:rPr lang="en-US"/>
              <a:t>Trang </a:t>
            </a:r>
            <a:fld id="{99166BD8-DA3C-4BE0-9C00-AA0485D1F6DE}" type="slidenum">
              <a:rPr lang="en-US" smtClean="0"/>
              <a:pPr/>
              <a:t>99</a:t>
            </a:fld>
            <a:endParaRPr lang="en-US"/>
          </a:p>
        </p:txBody>
      </p:sp>
      <p:sp>
        <p:nvSpPr>
          <p:cNvPr id="14" name="Content Placeholder 2"/>
          <p:cNvSpPr txBox="1">
            <a:spLocks/>
          </p:cNvSpPr>
          <p:nvPr/>
        </p:nvSpPr>
        <p:spPr>
          <a:xfrm>
            <a:off x="353376" y="1918890"/>
            <a:ext cx="11838624"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err="1">
                <a:latin typeface="Cambria" panose="02040503050406030204" pitchFamily="18" charset="0"/>
                <a:cs typeface="Times New Roman" pitchFamily="18" charset="0"/>
              </a:rPr>
              <a:t>startswith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để</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kiểm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Chuỗi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bắt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đầu</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bằng</a:t>
            </a:r>
            <a:r>
              <a:rPr lang="en-US" sz="2800" dirty="0">
                <a:latin typeface="Cambria" panose="02040503050406030204" pitchFamily="18" charset="0"/>
                <a:cs typeface="Times New Roman" pitchFamily="18" charset="0"/>
              </a:rPr>
              <a:t> 1 </a:t>
            </a:r>
            <a:r>
              <a:rPr lang="en-US" sz="2800" dirty="0" err="1">
                <a:latin typeface="Cambria" panose="02040503050406030204" pitchFamily="18" charset="0"/>
                <a:cs typeface="Times New Roman" pitchFamily="18" charset="0"/>
              </a:rPr>
              <a:t>chuỗi</a:t>
            </a:r>
            <a:r>
              <a:rPr lang="en-US" sz="2800" dirty="0">
                <a:latin typeface="Cambria" panose="02040503050406030204" pitchFamily="18" charset="0"/>
                <a:cs typeface="Times New Roman" pitchFamily="18" charset="0"/>
              </a:rPr>
              <a:t> con </a:t>
            </a:r>
            <a:r>
              <a:rPr lang="en-US" sz="2800" dirty="0" err="1">
                <a:latin typeface="Cambria" panose="02040503050406030204" pitchFamily="18" charset="0"/>
                <a:cs typeface="Times New Roman" pitchFamily="18" charset="0"/>
              </a:rPr>
              <a:t>nào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đó</a:t>
            </a:r>
            <a:r>
              <a:rPr lang="en-US" sz="2800" dirty="0">
                <a:latin typeface="Cambria" panose="02040503050406030204" pitchFamily="18" charset="0"/>
                <a:cs typeface="Times New Roman" pitchFamily="18" charset="0"/>
              </a:rPr>
              <a:t> hay </a:t>
            </a:r>
            <a:r>
              <a:rPr lang="en-US" sz="2800" dirty="0" err="1">
                <a:latin typeface="Cambria" panose="02040503050406030204" pitchFamily="18" charset="0"/>
                <a:cs typeface="Times New Roman" pitchFamily="18" charset="0"/>
              </a:rPr>
              <a:t>không</a:t>
            </a:r>
            <a:endParaRPr lang="en-US" sz="2800" dirty="0">
              <a:latin typeface="Cambria" panose="02040503050406030204" pitchFamily="18" charset="0"/>
              <a:cs typeface="Times New Roman" pitchFamily="18" charset="0"/>
            </a:endParaRPr>
          </a:p>
          <a:p>
            <a:pPr marL="0" indent="0">
              <a:buNone/>
            </a:pPr>
            <a:r>
              <a:rPr lang="en-US" sz="2800" dirty="0" err="1">
                <a:latin typeface="Cambria" panose="02040503050406030204" pitchFamily="18" charset="0"/>
                <a:cs typeface="Times New Roman" pitchFamily="18" charset="0"/>
              </a:rPr>
              <a:t>endswith</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để</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kiểm</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tra</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Chuỗi</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có</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kết</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thúc</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bằng</a:t>
            </a:r>
            <a:r>
              <a:rPr lang="en-US" sz="2800" dirty="0">
                <a:latin typeface="Cambria" panose="02040503050406030204" pitchFamily="18" charset="0"/>
                <a:cs typeface="Times New Roman" pitchFamily="18" charset="0"/>
              </a:rPr>
              <a:t> 1 </a:t>
            </a:r>
            <a:r>
              <a:rPr lang="en-US" sz="2800" dirty="0" err="1">
                <a:latin typeface="Cambria" panose="02040503050406030204" pitchFamily="18" charset="0"/>
                <a:cs typeface="Times New Roman" pitchFamily="18" charset="0"/>
              </a:rPr>
              <a:t>chuỗi</a:t>
            </a:r>
            <a:r>
              <a:rPr lang="en-US" sz="2800" dirty="0">
                <a:latin typeface="Cambria" panose="02040503050406030204" pitchFamily="18" charset="0"/>
                <a:cs typeface="Times New Roman" pitchFamily="18" charset="0"/>
              </a:rPr>
              <a:t> con </a:t>
            </a:r>
            <a:r>
              <a:rPr lang="en-US" sz="2800" dirty="0" err="1">
                <a:latin typeface="Cambria" panose="02040503050406030204" pitchFamily="18" charset="0"/>
                <a:cs typeface="Times New Roman" pitchFamily="18" charset="0"/>
              </a:rPr>
              <a:t>nào</a:t>
            </a:r>
            <a:r>
              <a:rPr lang="en-US" sz="2800" dirty="0">
                <a:latin typeface="Cambria" panose="02040503050406030204" pitchFamily="18" charset="0"/>
                <a:cs typeface="Times New Roman" pitchFamily="18" charset="0"/>
              </a:rPr>
              <a:t> </a:t>
            </a:r>
            <a:r>
              <a:rPr lang="en-US" sz="2800" dirty="0" err="1">
                <a:latin typeface="Cambria" panose="02040503050406030204" pitchFamily="18" charset="0"/>
                <a:cs typeface="Times New Roman" pitchFamily="18" charset="0"/>
              </a:rPr>
              <a:t>đó</a:t>
            </a:r>
            <a:r>
              <a:rPr lang="en-US" sz="2800" dirty="0">
                <a:latin typeface="Cambria" panose="02040503050406030204" pitchFamily="18" charset="0"/>
                <a:cs typeface="Times New Roman" pitchFamily="18" charset="0"/>
              </a:rPr>
              <a:t> hay </a:t>
            </a:r>
            <a:r>
              <a:rPr lang="en-US" sz="2800" dirty="0" err="1">
                <a:latin typeface="Cambria" panose="02040503050406030204" pitchFamily="18" charset="0"/>
                <a:cs typeface="Times New Roman" pitchFamily="18" charset="0"/>
              </a:rPr>
              <a:t>không</a:t>
            </a:r>
            <a:endParaRPr lang="en-US" sz="2800" dirty="0">
              <a:latin typeface="Cambria" panose="02040503050406030204" pitchFamily="18" charset="0"/>
              <a:cs typeface="Times New Roman" pitchFamily="18" charset="0"/>
            </a:endParaRPr>
          </a:p>
          <a:p>
            <a:pPr marL="0" indent="0">
              <a:buNone/>
            </a:pPr>
            <a:endParaRPr lang="en-US" sz="2800" dirty="0">
              <a:latin typeface="Cambria" panose="02040503050406030204" pitchFamily="18" charset="0"/>
              <a:cs typeface="Times New Roman" pitchFamily="18" charset="0"/>
            </a:endParaRPr>
          </a:p>
        </p:txBody>
      </p:sp>
      <p:pic>
        <p:nvPicPr>
          <p:cNvPr id="12" name="Picture 11">
            <a:extLst>
              <a:ext uri="{FF2B5EF4-FFF2-40B4-BE49-F238E27FC236}">
                <a16:creationId xmlns:a16="http://schemas.microsoft.com/office/drawing/2014/main" id="{BD2BB057-1FED-4101-BB7A-B6B408CD1870}"/>
              </a:ext>
            </a:extLst>
          </p:cNvPr>
          <p:cNvPicPr>
            <a:picLocks noChangeAspect="1"/>
          </p:cNvPicPr>
          <p:nvPr/>
        </p:nvPicPr>
        <p:blipFill>
          <a:blip r:embed="rId3"/>
          <a:stretch>
            <a:fillRect/>
          </a:stretch>
        </p:blipFill>
        <p:spPr>
          <a:xfrm>
            <a:off x="857250" y="3352800"/>
            <a:ext cx="5329826" cy="2380456"/>
          </a:xfrm>
          <a:prstGeom prst="rect">
            <a:avLst/>
          </a:prstGeom>
        </p:spPr>
      </p:pic>
      <p:pic>
        <p:nvPicPr>
          <p:cNvPr id="15" name="Picture 14">
            <a:extLst>
              <a:ext uri="{FF2B5EF4-FFF2-40B4-BE49-F238E27FC236}">
                <a16:creationId xmlns:a16="http://schemas.microsoft.com/office/drawing/2014/main" id="{FEC8C513-B085-4DF5-8D40-EBF24446205B}"/>
              </a:ext>
            </a:extLst>
          </p:cNvPr>
          <p:cNvPicPr>
            <a:picLocks noChangeAspect="1"/>
          </p:cNvPicPr>
          <p:nvPr/>
        </p:nvPicPr>
        <p:blipFill>
          <a:blip r:embed="rId4"/>
          <a:stretch>
            <a:fillRect/>
          </a:stretch>
        </p:blipFill>
        <p:spPr>
          <a:xfrm>
            <a:off x="8077200" y="3455414"/>
            <a:ext cx="2699320" cy="2851701"/>
          </a:xfrm>
          <a:prstGeom prst="rect">
            <a:avLst/>
          </a:prstGeom>
        </p:spPr>
      </p:pic>
      <p:sp>
        <p:nvSpPr>
          <p:cNvPr id="16" name="Arrow: Right 15">
            <a:extLst>
              <a:ext uri="{FF2B5EF4-FFF2-40B4-BE49-F238E27FC236}">
                <a16:creationId xmlns:a16="http://schemas.microsoft.com/office/drawing/2014/main" id="{EC9C28B2-169C-4270-801D-D3A009B7ACD3}"/>
              </a:ext>
            </a:extLst>
          </p:cNvPr>
          <p:cNvSpPr/>
          <p:nvPr/>
        </p:nvSpPr>
        <p:spPr>
          <a:xfrm>
            <a:off x="6134100" y="4703189"/>
            <a:ext cx="1676400" cy="40957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3337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Custom 3">
      <a:majorFont>
        <a:latin typeface="Arial"/>
        <a:ea typeface=""/>
        <a:cs typeface=""/>
      </a:majorFont>
      <a:minorFont>
        <a:latin typeface="Arial"/>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1232</TotalTime>
  <Words>8687</Words>
  <Application>Microsoft Office PowerPoint</Application>
  <PresentationFormat>Widescreen</PresentationFormat>
  <Paragraphs>1515</Paragraphs>
  <Slides>169</Slides>
  <Notes>161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169</vt:i4>
      </vt:variant>
    </vt:vector>
  </HeadingPairs>
  <TitlesOfParts>
    <vt:vector size="180" baseType="lpstr">
      <vt:lpstr>Arial</vt:lpstr>
      <vt:lpstr>Arial Unicode MS</vt:lpstr>
      <vt:lpstr>Calibri</vt:lpstr>
      <vt:lpstr>Calibri Light</vt:lpstr>
      <vt:lpstr>Cambria</vt:lpstr>
      <vt:lpstr>Courier New</vt:lpstr>
      <vt:lpstr>JetBrains Mono</vt:lpstr>
      <vt:lpstr>Monaco</vt:lpstr>
      <vt:lpstr>Times New Roman</vt:lpstr>
      <vt:lpstr>Wingdings</vt:lpstr>
      <vt:lpstr>Retrospect</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 Huynh</dc:creator>
  <cp:lastModifiedBy>Trần Thị kim Chi</cp:lastModifiedBy>
  <cp:revision>268</cp:revision>
  <cp:lastPrinted>2022-01-21T04:26:47Z</cp:lastPrinted>
  <dcterms:created xsi:type="dcterms:W3CDTF">2020-09-09T03:34:41Z</dcterms:created>
  <dcterms:modified xsi:type="dcterms:W3CDTF">2023-12-25T02:28:26Z</dcterms:modified>
</cp:coreProperties>
</file>